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7"/>
  </p:notesMasterIdLst>
  <p:handoutMasterIdLst>
    <p:handoutMasterId r:id="rId18"/>
  </p:handoutMasterIdLst>
  <p:sldIdLst>
    <p:sldId id="303" r:id="rId6"/>
    <p:sldId id="837" r:id="rId7"/>
    <p:sldId id="835" r:id="rId8"/>
    <p:sldId id="836" r:id="rId9"/>
    <p:sldId id="839" r:id="rId10"/>
    <p:sldId id="838" r:id="rId11"/>
    <p:sldId id="831" r:id="rId12"/>
    <p:sldId id="829" r:id="rId13"/>
    <p:sldId id="832" r:id="rId14"/>
    <p:sldId id="840" r:id="rId15"/>
    <p:sldId id="833"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46" d="100"/>
          <a:sy n="146" d="100"/>
        </p:scale>
        <p:origin x="1020"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10/7/2024</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10/7/2024</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07/10/2024</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07/10/2024</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07/10/2024</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07/10/2024</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07/10/2024</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07/10/2024</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07/10/2024</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07/10/2024</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07/10/2024</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07/10/2024</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07/10/2024</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2024</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07/10/2024</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C3-245016</a:t>
            </a:r>
            <a:r>
              <a:rPr lang="en-GB" altLang="en-US" sz="800">
                <a:solidFill>
                  <a:schemeClr val="bg1"/>
                </a:solidFill>
                <a:latin typeface="Arial" panose="020B0604020202020204" pitchFamily="34" charset="0"/>
              </a:rPr>
              <a:t>, 3GPP TSG CT3#137, 14 - 18 October 2024, Hefei, CN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026059-278B-1948-7CBC-87BEDCCC06C0}"/>
              </a:ext>
            </a:extLst>
          </p:cNvPr>
          <p:cNvSpPr>
            <a:spLocks noGrp="1"/>
          </p:cNvSpPr>
          <p:nvPr>
            <p:ph type="title"/>
          </p:nvPr>
        </p:nvSpPr>
        <p:spPr>
          <a:xfrm>
            <a:off x="488950" y="15875"/>
            <a:ext cx="6827838" cy="547688"/>
          </a:xfrm>
        </p:spPr>
        <p:txBody>
          <a:bodyPr/>
          <a:lstStyle/>
          <a:p>
            <a:r>
              <a:rPr lang="en-GB" altLang="en-US"/>
              <a:t>List and sub-lists</a:t>
            </a:r>
          </a:p>
        </p:txBody>
      </p:sp>
      <p:sp>
        <p:nvSpPr>
          <p:cNvPr id="4" name="Content Placeholder 5">
            <a:extLst>
              <a:ext uri="{FF2B5EF4-FFF2-40B4-BE49-F238E27FC236}">
                <a16:creationId xmlns:a16="http://schemas.microsoft.com/office/drawing/2014/main" id="{187C2D59-E365-41A8-8CE1-D9CF8C90CCFB}"/>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NOTE: Update on drafting rules are still being discussed</a:t>
            </a:r>
          </a:p>
          <a:p>
            <a:pPr marL="341313" indent="-341313">
              <a:defRPr/>
            </a:pPr>
            <a:r>
              <a:rPr lang="en-GB" altLang="en-US" sz="1800" dirty="0"/>
              <a:t>The following two formulations are possible for indicating the “and” “or” for list and its sub-lists with hanging NOTE. See table below for example.</a:t>
            </a:r>
          </a:p>
          <a:p>
            <a:pPr marL="739815" lvl="1" indent="-341313">
              <a:defRPr/>
            </a:pPr>
            <a:r>
              <a:rPr lang="en-GB" altLang="en-US" sz="1400" dirty="0"/>
              <a:t>Formulation #2 is preferred over #1, but #1 is also possible</a:t>
            </a:r>
          </a:p>
          <a:p>
            <a:pPr marL="739815" lvl="1" indent="-341313">
              <a:defRPr/>
            </a:pPr>
            <a:r>
              <a:rPr lang="en-GB" altLang="en-US" sz="1400" dirty="0"/>
              <a:t>For the case when there is no “NOTE” then formulation 2 is basically equal to 1</a:t>
            </a:r>
          </a:p>
          <a:p>
            <a:pPr marL="739775" lvl="1" indent="-341313">
              <a:defRPr/>
            </a:pPr>
            <a:endParaRPr lang="en-GB" altLang="en-US" sz="1400" kern="0" dirty="0"/>
          </a:p>
        </p:txBody>
      </p:sp>
      <p:graphicFrame>
        <p:nvGraphicFramePr>
          <p:cNvPr id="2" name="Table 1">
            <a:extLst>
              <a:ext uri="{FF2B5EF4-FFF2-40B4-BE49-F238E27FC236}">
                <a16:creationId xmlns:a16="http://schemas.microsoft.com/office/drawing/2014/main" id="{12ED52EA-7695-8FDC-550F-F27769B53016}"/>
              </a:ext>
            </a:extLst>
          </p:cNvPr>
          <p:cNvGraphicFramePr>
            <a:graphicFrameLocks noGrp="1"/>
          </p:cNvGraphicFramePr>
          <p:nvPr/>
        </p:nvGraphicFramePr>
        <p:xfrm>
          <a:off x="2703513" y="2409825"/>
          <a:ext cx="3736975" cy="2354263"/>
        </p:xfrm>
        <a:graphic>
          <a:graphicData uri="http://schemas.openxmlformats.org/drawingml/2006/table">
            <a:tbl>
              <a:tblPr/>
              <a:tblGrid>
                <a:gridCol w="1868487">
                  <a:extLst>
                    <a:ext uri="{9D8B030D-6E8A-4147-A177-3AD203B41FA5}">
                      <a16:colId xmlns:a16="http://schemas.microsoft.com/office/drawing/2014/main" val="786391878"/>
                    </a:ext>
                  </a:extLst>
                </a:gridCol>
                <a:gridCol w="1868488">
                  <a:extLst>
                    <a:ext uri="{9D8B030D-6E8A-4147-A177-3AD203B41FA5}">
                      <a16:colId xmlns:a16="http://schemas.microsoft.com/office/drawing/2014/main" val="118074569"/>
                    </a:ext>
                  </a:extLst>
                </a:gridCol>
              </a:tblGrid>
              <a:tr h="168275">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1 (Above)</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2 (; in b) </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0662479"/>
                  </a:ext>
                </a:extLst>
              </a:tr>
              <a:tr h="2185988">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5956780"/>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a:t>These guidelines have to be strictly enforced </a:t>
            </a:r>
            <a:r>
              <a:rPr lang="en-GB" altLang="en-US" sz="1800" u="sng"/>
              <a:t>by the CR authors</a:t>
            </a:r>
          </a:p>
          <a:p>
            <a:pPr marL="341313" indent="-341313"/>
            <a:endParaRPr lang="en-GB" altLang="en-US" sz="1800" u="sng"/>
          </a:p>
          <a:p>
            <a:pPr marL="341313" indent="-341313"/>
            <a:r>
              <a:rPr lang="en-GB" altLang="en-US" sz="1800" b="1" u="sng"/>
              <a:t>To write a CR, the following 4 steps are recommended, detailed in the following slides</a:t>
            </a:r>
            <a:r>
              <a:rPr lang="en-GB" altLang="en-US" sz="1800"/>
              <a:t>:</a:t>
            </a:r>
          </a:p>
          <a:p>
            <a:pPr marL="398463" lvl="1" indent="0">
              <a:buFont typeface="Arial" panose="020B0604020202020204" pitchFamily="34" charset="0"/>
              <a:buNone/>
            </a:pPr>
            <a:r>
              <a:rPr lang="en-GB" altLang="en-US" sz="1400"/>
              <a:t>1)	Get the correct CR Cover page and fill the missing fields. The simplest way is to u</a:t>
            </a:r>
            <a:r>
              <a:rPr lang="en-GB" altLang="en-US" sz="1400" u="sng"/>
              <a:t>se the pre-filled CR cover page provided by the 3GPP Portal(</a:t>
            </a:r>
            <a:r>
              <a:rPr lang="en-GB" altLang="en-US" sz="1400"/>
              <a:t> </a:t>
            </a:r>
            <a:r>
              <a:rPr lang="en-GB" altLang="en-US" sz="1400" u="sng"/>
              <a:t>‘track changes’ disabled in Word)</a:t>
            </a:r>
            <a:r>
              <a:rPr lang="en-GB" altLang="en-US" sz="1400"/>
              <a:t>. </a:t>
            </a:r>
          </a:p>
          <a:p>
            <a:pPr marL="398463" lvl="1" indent="0">
              <a:buFont typeface="Arial" panose="020B0604020202020204" pitchFamily="34" charset="0"/>
              <a:buNone/>
            </a:pPr>
            <a:r>
              <a:rPr lang="en-GB" altLang="en-US" sz="1400"/>
              <a:t>2)	Get the latest version of the spec to be modified</a:t>
            </a:r>
            <a:r>
              <a:rPr lang="en-GB" altLang="en-US" sz="1400" u="sng"/>
              <a:t>, then copy this </a:t>
            </a:r>
            <a:r>
              <a:rPr lang="en-GB" altLang="en-US" sz="1400"/>
              <a:t>portal-generated CR cover page and paste it </a:t>
            </a:r>
            <a:r>
              <a:rPr lang="en-GB" altLang="en-US" sz="1400" u="sng"/>
              <a:t>at the beginning of the modified specification (</a:t>
            </a:r>
            <a:r>
              <a:rPr lang="en-GB" altLang="en-US" sz="1400"/>
              <a:t> </a:t>
            </a:r>
            <a:r>
              <a:rPr lang="en-GB" altLang="en-US" sz="1400" u="sng"/>
              <a:t>‘track changes’ disabled in Word)</a:t>
            </a:r>
            <a:endParaRPr lang="en-GB" altLang="en-US" sz="1400"/>
          </a:p>
          <a:p>
            <a:pPr marL="398463" lvl="1" indent="0">
              <a:buFont typeface="Arial" panose="020B0604020202020204" pitchFamily="34" charset="0"/>
              <a:buNone/>
            </a:pPr>
            <a:r>
              <a:rPr lang="en-GB" altLang="en-US" sz="1400"/>
              <a:t>3)	</a:t>
            </a:r>
            <a:r>
              <a:rPr lang="en-GB" altLang="en-US" sz="1400" u="sng"/>
              <a:t>delete all the spec sections not impacted by the CR (</a:t>
            </a:r>
            <a:r>
              <a:rPr lang="en-GB" altLang="en-US" sz="1400"/>
              <a:t> </a:t>
            </a:r>
            <a:r>
              <a:rPr lang="en-GB" altLang="en-US" sz="1400" u="sng"/>
              <a:t>‘track changes’ disabled in Word)</a:t>
            </a:r>
            <a:endParaRPr lang="en-GB" altLang="en-US" sz="1400"/>
          </a:p>
          <a:p>
            <a:pPr marL="398463" lvl="1" indent="0">
              <a:buFont typeface="Arial" panose="020B0604020202020204" pitchFamily="34" charset="0"/>
              <a:buNone/>
            </a:pPr>
            <a:r>
              <a:rPr lang="en-GB" altLang="en-US" sz="1400"/>
              <a:t>4)	</a:t>
            </a:r>
            <a:r>
              <a:rPr lang="en-GB" altLang="en-US" sz="1400" u="sng"/>
              <a:t>With revision marks: provide all the proposed changes (</a:t>
            </a:r>
            <a:r>
              <a:rPr lang="en-GB" altLang="en-US" sz="1400"/>
              <a:t> </a:t>
            </a:r>
            <a:r>
              <a:rPr lang="en-GB" altLang="en-US" sz="1400" u="sng"/>
              <a:t>‘track changes’ enable in Word)</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21246</TotalTime>
  <Words>1286</Words>
  <Application>Microsoft Office PowerPoint</Application>
  <PresentationFormat>On-screen Show (16:9)</PresentationFormat>
  <Paragraphs>98</Paragraphs>
  <Slides>11</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vt:lpstr>
      <vt:lpstr>MS PGothic</vt:lpstr>
      <vt:lpstr>Calibri</vt:lpstr>
      <vt:lpstr>Times New Roman</vt:lpstr>
      <vt:lpstr>Yu Gothic</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lpstr>List and sub-lists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2024-10-07T11:01:46Z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