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6"/>
  </p:notesMasterIdLst>
  <p:handoutMasterIdLst>
    <p:handoutMasterId r:id="rId17"/>
  </p:handoutMasterIdLst>
  <p:sldIdLst>
    <p:sldId id="341" r:id="rId6"/>
    <p:sldId id="1163" r:id="rId7"/>
    <p:sldId id="1174" r:id="rId8"/>
    <p:sldId id="1175" r:id="rId9"/>
    <p:sldId id="1173" r:id="rId10"/>
    <p:sldId id="1165" r:id="rId11"/>
    <p:sldId id="1176" r:id="rId12"/>
    <p:sldId id="1178" r:id="rId13"/>
    <p:sldId id="1177" r:id="rId14"/>
    <p:sldId id="1146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0272" autoAdjust="0"/>
  </p:normalViewPr>
  <p:slideViewPr>
    <p:cSldViewPr snapToGrid="0">
      <p:cViewPr varScale="1">
        <p:scale>
          <a:sx n="82" d="100"/>
          <a:sy n="82" d="100"/>
        </p:scale>
        <p:origin x="52" y="5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917" y="-43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B5C4A38D-EC93-41D1-9358-C883797CCA3B}"/>
    <pc:docChg chg="undo custSel modSld">
      <pc:chgData name="Magnus Tränk" userId="73c60b22-ca24-47b0-bd75-dbf2f6fa7bc6" providerId="ADAL" clId="{B5C4A38D-EC93-41D1-9358-C883797CCA3B}" dt="2024-09-12T08:14:18.534" v="694" actId="403"/>
      <pc:docMkLst>
        <pc:docMk/>
      </pc:docMkLst>
      <pc:sldChg chg="modSp mod">
        <pc:chgData name="Magnus Tränk" userId="73c60b22-ca24-47b0-bd75-dbf2f6fa7bc6" providerId="ADAL" clId="{B5C4A38D-EC93-41D1-9358-C883797CCA3B}" dt="2024-09-12T08:11:38.112" v="633" actId="20577"/>
        <pc:sldMkLst>
          <pc:docMk/>
          <pc:sldMk cId="3168090584" sldId="1174"/>
        </pc:sldMkLst>
        <pc:spChg chg="mod">
          <ac:chgData name="Magnus Tränk" userId="73c60b22-ca24-47b0-bd75-dbf2f6fa7bc6" providerId="ADAL" clId="{B5C4A38D-EC93-41D1-9358-C883797CCA3B}" dt="2024-09-12T08:11:38.112" v="633" actId="20577"/>
          <ac:spMkLst>
            <pc:docMk/>
            <pc:sldMk cId="3168090584" sldId="1174"/>
            <ac:spMk id="35" creationId="{1CE1FA5B-0776-DA7D-A390-A3976847DD0D}"/>
          </ac:spMkLst>
        </pc:spChg>
      </pc:sldChg>
      <pc:sldChg chg="modSp mod">
        <pc:chgData name="Magnus Tränk" userId="73c60b22-ca24-47b0-bd75-dbf2f6fa7bc6" providerId="ADAL" clId="{B5C4A38D-EC93-41D1-9358-C883797CCA3B}" dt="2024-09-12T08:12:34.703" v="690" actId="6549"/>
        <pc:sldMkLst>
          <pc:docMk/>
          <pc:sldMk cId="3615780966" sldId="1175"/>
        </pc:sldMkLst>
        <pc:spChg chg="mod">
          <ac:chgData name="Magnus Tränk" userId="73c60b22-ca24-47b0-bd75-dbf2f6fa7bc6" providerId="ADAL" clId="{B5C4A38D-EC93-41D1-9358-C883797CCA3B}" dt="2024-09-12T08:12:34.703" v="690" actId="6549"/>
          <ac:spMkLst>
            <pc:docMk/>
            <pc:sldMk cId="3615780966" sldId="1175"/>
            <ac:spMk id="2" creationId="{8D7497FC-9402-4943-7B27-3BD9ECF1EDDE}"/>
          </ac:spMkLst>
        </pc:spChg>
        <pc:spChg chg="mod">
          <ac:chgData name="Magnus Tränk" userId="73c60b22-ca24-47b0-bd75-dbf2f6fa7bc6" providerId="ADAL" clId="{B5C4A38D-EC93-41D1-9358-C883797CCA3B}" dt="2024-09-12T08:11:51.717" v="645" actId="20577"/>
          <ac:spMkLst>
            <pc:docMk/>
            <pc:sldMk cId="3615780966" sldId="1175"/>
            <ac:spMk id="3" creationId="{D31293DA-7C0A-2B62-A666-1EF006A21B45}"/>
          </ac:spMkLst>
        </pc:spChg>
      </pc:sldChg>
      <pc:sldChg chg="modSp mod">
        <pc:chgData name="Magnus Tränk" userId="73c60b22-ca24-47b0-bd75-dbf2f6fa7bc6" providerId="ADAL" clId="{B5C4A38D-EC93-41D1-9358-C883797CCA3B}" dt="2024-09-12T08:14:18.534" v="694" actId="403"/>
        <pc:sldMkLst>
          <pc:docMk/>
          <pc:sldMk cId="374591604" sldId="1177"/>
        </pc:sldMkLst>
        <pc:spChg chg="mod">
          <ac:chgData name="Magnus Tränk" userId="73c60b22-ca24-47b0-bd75-dbf2f6fa7bc6" providerId="ADAL" clId="{B5C4A38D-EC93-41D1-9358-C883797CCA3B}" dt="2024-09-12T08:14:18.534" v="694" actId="403"/>
          <ac:spMkLst>
            <pc:docMk/>
            <pc:sldMk cId="374591604" sldId="1177"/>
            <ac:spMk id="2" creationId="{3B703A11-7314-918F-3D1A-02470806EE72}"/>
          </ac:spMkLst>
        </pc:spChg>
        <pc:spChg chg="mod">
          <ac:chgData name="Magnus Tränk" userId="73c60b22-ca24-47b0-bd75-dbf2f6fa7bc6" providerId="ADAL" clId="{B5C4A38D-EC93-41D1-9358-C883797CCA3B}" dt="2024-09-12T08:08:34.593" v="495" actId="20577"/>
          <ac:spMkLst>
            <pc:docMk/>
            <pc:sldMk cId="374591604" sldId="1177"/>
            <ac:spMk id="3" creationId="{E9FE8CC2-D2D2-BDDF-52CB-D842421359FE}"/>
          </ac:spMkLst>
        </pc:spChg>
      </pc:sldChg>
      <pc:sldChg chg="modSp mod">
        <pc:chgData name="Magnus Tränk" userId="73c60b22-ca24-47b0-bd75-dbf2f6fa7bc6" providerId="ADAL" clId="{B5C4A38D-EC93-41D1-9358-C883797CCA3B}" dt="2024-09-12T08:10:17.297" v="542" actId="20577"/>
        <pc:sldMkLst>
          <pc:docMk/>
          <pc:sldMk cId="2015959445" sldId="1178"/>
        </pc:sldMkLst>
        <pc:spChg chg="mod">
          <ac:chgData name="Magnus Tränk" userId="73c60b22-ca24-47b0-bd75-dbf2f6fa7bc6" providerId="ADAL" clId="{B5C4A38D-EC93-41D1-9358-C883797CCA3B}" dt="2024-09-12T08:10:17.297" v="542" actId="20577"/>
          <ac:spMkLst>
            <pc:docMk/>
            <pc:sldMk cId="2015959445" sldId="1178"/>
            <ac:spMk id="2" creationId="{B4C75B4A-4E4A-D7D4-4988-95F12542D435}"/>
          </ac:spMkLst>
        </pc:spChg>
      </pc:sldChg>
    </pc:docChg>
  </pc:docChgLst>
  <pc:docChgLst>
    <pc:chgData name="Magnus Tränk" userId="73c60b22-ca24-47b0-bd75-dbf2f6fa7bc6" providerId="ADAL" clId="{116E6BC6-7D1F-4938-A812-887AE551FB00}"/>
    <pc:docChg chg="modSld modMainMaster">
      <pc:chgData name="Magnus Tränk" userId="73c60b22-ca24-47b0-bd75-dbf2f6fa7bc6" providerId="ADAL" clId="{116E6BC6-7D1F-4938-A812-887AE551FB00}" dt="2024-10-06T19:33:41.566" v="51" actId="20577"/>
      <pc:docMkLst>
        <pc:docMk/>
      </pc:docMkLst>
      <pc:sldChg chg="modSp mod">
        <pc:chgData name="Magnus Tränk" userId="73c60b22-ca24-47b0-bd75-dbf2f6fa7bc6" providerId="ADAL" clId="{116E6BC6-7D1F-4938-A812-887AE551FB00}" dt="2024-10-06T19:33:41.566" v="51" actId="20577"/>
        <pc:sldMkLst>
          <pc:docMk/>
          <pc:sldMk cId="374591604" sldId="1177"/>
        </pc:sldMkLst>
        <pc:spChg chg="mod">
          <ac:chgData name="Magnus Tränk" userId="73c60b22-ca24-47b0-bd75-dbf2f6fa7bc6" providerId="ADAL" clId="{116E6BC6-7D1F-4938-A812-887AE551FB00}" dt="2024-10-06T19:33:41.566" v="51" actId="20577"/>
          <ac:spMkLst>
            <pc:docMk/>
            <pc:sldMk cId="374591604" sldId="1177"/>
            <ac:spMk id="2" creationId="{3B703A11-7314-918F-3D1A-02470806EE72}"/>
          </ac:spMkLst>
        </pc:spChg>
      </pc:sldChg>
      <pc:sldChg chg="modSp mod">
        <pc:chgData name="Magnus Tränk" userId="73c60b22-ca24-47b0-bd75-dbf2f6fa7bc6" providerId="ADAL" clId="{116E6BC6-7D1F-4938-A812-887AE551FB00}" dt="2024-10-06T19:31:05.247" v="43" actId="6549"/>
        <pc:sldMkLst>
          <pc:docMk/>
          <pc:sldMk cId="2015959445" sldId="1178"/>
        </pc:sldMkLst>
        <pc:spChg chg="mod">
          <ac:chgData name="Magnus Tränk" userId="73c60b22-ca24-47b0-bd75-dbf2f6fa7bc6" providerId="ADAL" clId="{116E6BC6-7D1F-4938-A812-887AE551FB00}" dt="2024-10-06T19:31:05.247" v="43" actId="6549"/>
          <ac:spMkLst>
            <pc:docMk/>
            <pc:sldMk cId="2015959445" sldId="1178"/>
            <ac:spMk id="2" creationId="{B4C75B4A-4E4A-D7D4-4988-95F12542D435}"/>
          </ac:spMkLst>
        </pc:spChg>
      </pc:sldChg>
      <pc:sldMasterChg chg="modSp mod">
        <pc:chgData name="Magnus Tränk" userId="73c60b22-ca24-47b0-bd75-dbf2f6fa7bc6" providerId="ADAL" clId="{116E6BC6-7D1F-4938-A812-887AE551FB00}" dt="2024-10-06T19:27:01.935" v="7" actId="20577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116E6BC6-7D1F-4938-A812-887AE551FB00}" dt="2024-10-06T19:27:01.935" v="7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8299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3787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WG1 Meeting #151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Hefei, China, 14 -18 October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C1-245346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06-10-2024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1_mm-cc-sm_ex-CN1/TSGC1_150_Maastricht/Docs/C1-244201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8"/>
            <a:ext cx="9674601" cy="2875325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Protocol decisions for </a:t>
            </a:r>
            <a:r>
              <a:rPr lang="en-GB" altLang="en-US" sz="4800" dirty="0" err="1"/>
              <a:t>enhMCLoc</a:t>
            </a:r>
            <a:br>
              <a:rPr lang="en-GB" altLang="en-US" sz="4800" dirty="0"/>
            </a:br>
            <a:br>
              <a:rPr lang="en-GB" altLang="en-US" sz="4800" dirty="0"/>
            </a:b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sz="1800" dirty="0">
                <a:latin typeface="Arial" panose="020B0604020202020204" pitchFamily="34" charset="0"/>
              </a:rPr>
              <a:t>Magnus Tränk (magnus.trank@ericsson.com)</a:t>
            </a: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8958943" cy="1104917"/>
          </a:xfrm>
        </p:spPr>
        <p:txBody>
          <a:bodyPr/>
          <a:lstStyle/>
          <a:p>
            <a:r>
              <a:rPr lang="en-US" altLang="en-US" sz="3600" dirty="0"/>
              <a:t>WID Objectives</a:t>
            </a:r>
          </a:p>
        </p:txBody>
      </p:sp>
      <p:sp>
        <p:nvSpPr>
          <p:cNvPr id="3" name="Rectangle 93"/>
          <p:cNvSpPr>
            <a:spLocks noChangeArrowheads="1"/>
          </p:cNvSpPr>
          <p:nvPr/>
        </p:nvSpPr>
        <p:spPr bwMode="auto">
          <a:xfrm flipV="1">
            <a:off x="3947135" y="890079"/>
            <a:ext cx="90935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8" name="Rectangle 7"/>
          <p:cNvSpPr/>
          <p:nvPr/>
        </p:nvSpPr>
        <p:spPr>
          <a:xfrm>
            <a:off x="238124" y="1747273"/>
            <a:ext cx="11146156" cy="4578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sz="1600" dirty="0">
                <a:latin typeface="+mn-lt"/>
                <a:cs typeface="+mn-cs"/>
              </a:rPr>
              <a:t>The objectives of this work item include (non-exhaustive list):</a:t>
            </a:r>
            <a:endParaRPr lang="en-SE" sz="1600" dirty="0">
              <a:latin typeface="+mn-lt"/>
              <a:cs typeface="+mn-cs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GB" sz="1600" dirty="0">
                <a:latin typeface="+mn-lt"/>
                <a:cs typeface="+mn-cs"/>
              </a:rPr>
              <a:t>To define protocol aspects of </a:t>
            </a:r>
            <a:r>
              <a:rPr lang="en-GB" sz="1600" dirty="0">
                <a:highlight>
                  <a:srgbClr val="FFFF00"/>
                </a:highlight>
                <a:latin typeface="+mn-lt"/>
                <a:cs typeface="+mn-cs"/>
              </a:rPr>
              <a:t>MC Location management in alignment with Stage 2 TS 23.280</a:t>
            </a:r>
            <a:r>
              <a:rPr lang="en-GB" sz="1600" dirty="0">
                <a:latin typeface="+mn-lt"/>
                <a:cs typeface="+mn-cs"/>
              </a:rPr>
              <a:t>, in particular, instantiating the MC Location Client and MC Location server and their associated interfaces within a dedicated Stage 3 specification, including:</a:t>
            </a:r>
            <a:endParaRPr lang="en-SE" sz="1600" dirty="0">
              <a:latin typeface="+mn-lt"/>
              <a:cs typeface="+mn-cs"/>
            </a:endParaRPr>
          </a:p>
          <a:p>
            <a:pPr marL="1143000" lvl="2" indent="-228600">
              <a:spcAft>
                <a:spcPts val="900"/>
              </a:spcAft>
              <a:buFont typeface="+mj-lt"/>
              <a:buAutoNum type="alphaLcPeriod"/>
            </a:pPr>
            <a:r>
              <a:rPr lang="en-GB" sz="1600" dirty="0">
                <a:latin typeface="+mn-lt"/>
                <a:cs typeface="+mn-cs"/>
              </a:rPr>
              <a:t>support of all existing location procedures, </a:t>
            </a:r>
            <a:r>
              <a:rPr lang="en-GB" sz="1600" dirty="0">
                <a:highlight>
                  <a:srgbClr val="FFFF00"/>
                </a:highlight>
                <a:latin typeface="+mn-lt"/>
                <a:cs typeface="+mn-cs"/>
              </a:rPr>
              <a:t>using http for signalling</a:t>
            </a:r>
            <a:r>
              <a:rPr lang="en-GB" sz="1600" dirty="0">
                <a:latin typeface="+mn-lt"/>
                <a:cs typeface="+mn-cs"/>
              </a:rPr>
              <a:t>, where appropriate;</a:t>
            </a:r>
            <a:endParaRPr lang="en-SE" sz="1600" dirty="0">
              <a:latin typeface="+mn-lt"/>
              <a:cs typeface="+mn-cs"/>
            </a:endParaRPr>
          </a:p>
          <a:p>
            <a:pPr marL="1143000" lvl="2" indent="-228600">
              <a:spcAft>
                <a:spcPts val="900"/>
              </a:spcAft>
              <a:buFont typeface="+mj-lt"/>
              <a:buAutoNum type="alphaLcPeriod"/>
            </a:pPr>
            <a:r>
              <a:rPr lang="en-GB" sz="1600" dirty="0">
                <a:latin typeface="+mn-lt"/>
                <a:cs typeface="+mn-cs"/>
              </a:rPr>
              <a:t>support of multiple devices and multiple location profiles for the same MC user; </a:t>
            </a:r>
            <a:endParaRPr lang="en-SE" sz="1600" dirty="0">
              <a:latin typeface="+mn-lt"/>
              <a:cs typeface="+mn-cs"/>
            </a:endParaRPr>
          </a:p>
          <a:p>
            <a:pPr marL="1143000" lvl="2" indent="-228600">
              <a:spcAft>
                <a:spcPts val="900"/>
              </a:spcAft>
              <a:buFont typeface="+mj-lt"/>
              <a:buAutoNum type="alphaLcPeriod"/>
            </a:pPr>
            <a:r>
              <a:rPr lang="en-GB" sz="1600" dirty="0">
                <a:latin typeface="+mn-lt"/>
                <a:cs typeface="+mn-cs"/>
              </a:rPr>
              <a:t>support of group addressing for location purposes, including handling of temporary group; </a:t>
            </a:r>
            <a:endParaRPr lang="en-SE" sz="1600" dirty="0">
              <a:latin typeface="+mn-lt"/>
              <a:cs typeface="+mn-cs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GB" sz="1600" dirty="0">
                <a:latin typeface="+mn-lt"/>
                <a:cs typeface="+mn-cs"/>
              </a:rPr>
              <a:t>To develop, at protocol level, </a:t>
            </a:r>
            <a:r>
              <a:rPr lang="en-GB" sz="1600" dirty="0">
                <a:highlight>
                  <a:srgbClr val="FFFF00"/>
                </a:highlight>
                <a:latin typeface="+mn-lt"/>
                <a:cs typeface="+mn-cs"/>
              </a:rPr>
              <a:t>MC location procedures specified in Stage 2</a:t>
            </a:r>
            <a:r>
              <a:rPr lang="en-GB" sz="1600" dirty="0">
                <a:latin typeface="+mn-lt"/>
                <a:cs typeface="+mn-cs"/>
              </a:rPr>
              <a:t>, but currently lacking corresponding Stage 3 text, including:</a:t>
            </a:r>
            <a:endParaRPr lang="en-SE" sz="1600" dirty="0">
              <a:latin typeface="+mn-lt"/>
              <a:cs typeface="+mn-cs"/>
            </a:endParaRPr>
          </a:p>
          <a:p>
            <a:pPr marL="1257300" lvl="2" indent="-342900">
              <a:spcAft>
                <a:spcPts val="900"/>
              </a:spcAft>
              <a:buFont typeface="+mj-lt"/>
              <a:buAutoNum type="alphaLcPeriod"/>
            </a:pPr>
            <a:r>
              <a:rPr lang="en-GB" sz="1600" dirty="0">
                <a:latin typeface="+mn-lt"/>
                <a:cs typeface="+mn-cs"/>
              </a:rPr>
              <a:t>procedures that enable an MC user to subscribe/de-subscribe/re-subscribe to, and be promptly notified of, the location of other MC users of interest;</a:t>
            </a:r>
            <a:endParaRPr lang="en-SE" sz="1600" dirty="0">
              <a:latin typeface="+mn-lt"/>
              <a:cs typeface="+mn-cs"/>
            </a:endParaRPr>
          </a:p>
          <a:p>
            <a:pPr marL="1257300" lvl="2" indent="-342900">
              <a:spcAft>
                <a:spcPts val="900"/>
              </a:spcAft>
              <a:buFont typeface="+mj-lt"/>
              <a:buAutoNum type="alphaLcPeriod"/>
            </a:pPr>
            <a:r>
              <a:rPr lang="en-GB" sz="1600" dirty="0">
                <a:latin typeface="+mn-lt"/>
                <a:cs typeface="+mn-cs"/>
              </a:rPr>
              <a:t>procedures for recording and reporting history of defined location events;</a:t>
            </a:r>
            <a:endParaRPr lang="en-SE" sz="1600" dirty="0">
              <a:latin typeface="+mn-lt"/>
              <a:cs typeface="+mn-cs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GB" sz="1600" dirty="0">
                <a:highlight>
                  <a:srgbClr val="FFFF00"/>
                </a:highlight>
                <a:latin typeface="+mn-lt"/>
                <a:cs typeface="+mn-cs"/>
              </a:rPr>
              <a:t>To continue enhancing and updating location procedures in existing MC specifications </a:t>
            </a:r>
            <a:r>
              <a:rPr lang="en-GB" sz="1600" dirty="0">
                <a:latin typeface="+mn-lt"/>
                <a:cs typeface="+mn-cs"/>
              </a:rPr>
              <a:t>according to functionality identified in Stage 2 TS 23.280;</a:t>
            </a:r>
            <a:endParaRPr lang="en-SE" sz="1600" dirty="0">
              <a:latin typeface="+mn-lt"/>
              <a:cs typeface="+mn-cs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GB" sz="1600" dirty="0">
                <a:latin typeface="+mn-lt"/>
                <a:cs typeface="+mn-cs"/>
              </a:rPr>
              <a:t>To update location management configuration parameters, as necessary.</a:t>
            </a:r>
            <a:endParaRPr lang="en-SE" sz="16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493366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1293DA-7C0A-2B62-A666-1EF006A21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Architectural background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6C4A26-FC8C-8B71-38BB-11562EC2F2FF}"/>
              </a:ext>
            </a:extLst>
          </p:cNvPr>
          <p:cNvSpPr txBox="1"/>
          <p:nvPr/>
        </p:nvSpPr>
        <p:spPr>
          <a:xfrm>
            <a:off x="588818" y="3364921"/>
            <a:ext cx="1574352" cy="266427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 UE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5E5ECE-A5BC-577D-C5F9-13DC24B441F8}"/>
              </a:ext>
            </a:extLst>
          </p:cNvPr>
          <p:cNvSpPr txBox="1"/>
          <p:nvPr/>
        </p:nvSpPr>
        <p:spPr>
          <a:xfrm>
            <a:off x="3577678" y="3373971"/>
            <a:ext cx="1574352" cy="266427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 System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F42674-6C74-DC80-6EBC-382682E0A88D}"/>
              </a:ext>
            </a:extLst>
          </p:cNvPr>
          <p:cNvSpPr txBox="1"/>
          <p:nvPr/>
        </p:nvSpPr>
        <p:spPr>
          <a:xfrm>
            <a:off x="848126" y="2004006"/>
            <a:ext cx="4094328" cy="846161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Release 18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Location Management based </a:t>
            </a:r>
            <a:b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on Rel-13 architecture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48954C-F1B7-2F07-E18B-CBF377F912FC}"/>
              </a:ext>
            </a:extLst>
          </p:cNvPr>
          <p:cNvSpPr txBox="1"/>
          <p:nvPr/>
        </p:nvSpPr>
        <p:spPr>
          <a:xfrm>
            <a:off x="941695" y="3908604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MCPTT client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AF13A8-AEA2-C568-56B1-87E6FE25A73A}"/>
              </a:ext>
            </a:extLst>
          </p:cNvPr>
          <p:cNvSpPr txBox="1"/>
          <p:nvPr/>
        </p:nvSpPr>
        <p:spPr>
          <a:xfrm>
            <a:off x="3998794" y="3908604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MCPTT </a:t>
            </a:r>
            <a:b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Server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A6DCA1D-69CC-36DE-23C9-9D26121D1FC4}"/>
              </a:ext>
            </a:extLst>
          </p:cNvPr>
          <p:cNvCxnSpPr>
            <a:stCxn id="8" idx="3"/>
            <a:endCxn id="9" idx="1"/>
          </p:cNvCxnSpPr>
          <p:nvPr/>
        </p:nvCxnSpPr>
        <p:spPr bwMode="auto">
          <a:xfrm>
            <a:off x="1781032" y="4079201"/>
            <a:ext cx="221776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9EEC09D-88E1-BCA0-D1C0-82B8D5C9428B}"/>
              </a:ext>
            </a:extLst>
          </p:cNvPr>
          <p:cNvSpPr txBox="1"/>
          <p:nvPr/>
        </p:nvSpPr>
        <p:spPr>
          <a:xfrm>
            <a:off x="2524836" y="3908604"/>
            <a:ext cx="914400" cy="170596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8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Location Message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85B1E9-F330-9351-E054-D64C2544EF37}"/>
              </a:ext>
            </a:extLst>
          </p:cNvPr>
          <p:cNvSpPr txBox="1"/>
          <p:nvPr/>
        </p:nvSpPr>
        <p:spPr>
          <a:xfrm>
            <a:off x="941695" y="4369215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MCVideo client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54F89E-E72D-B343-9D9C-8AD60DDD172F}"/>
              </a:ext>
            </a:extLst>
          </p:cNvPr>
          <p:cNvSpPr txBox="1"/>
          <p:nvPr/>
        </p:nvSpPr>
        <p:spPr>
          <a:xfrm>
            <a:off x="3998794" y="4369215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MCVideo </a:t>
            </a:r>
            <a:b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Server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EEBB674-4449-2809-E059-2838D2245E0E}"/>
              </a:ext>
            </a:extLst>
          </p:cNvPr>
          <p:cNvCxnSpPr>
            <a:stCxn id="12" idx="3"/>
            <a:endCxn id="13" idx="1"/>
          </p:cNvCxnSpPr>
          <p:nvPr/>
        </p:nvCxnSpPr>
        <p:spPr bwMode="auto">
          <a:xfrm>
            <a:off x="1781032" y="4539812"/>
            <a:ext cx="221776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2D916D2-144C-D99F-9814-01C87C267E0F}"/>
              </a:ext>
            </a:extLst>
          </p:cNvPr>
          <p:cNvSpPr txBox="1"/>
          <p:nvPr/>
        </p:nvSpPr>
        <p:spPr>
          <a:xfrm>
            <a:off x="941695" y="4782059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MCData client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D2A2FE-955B-C540-2A75-6AEB4D57170D}"/>
              </a:ext>
            </a:extLst>
          </p:cNvPr>
          <p:cNvSpPr txBox="1"/>
          <p:nvPr/>
        </p:nvSpPr>
        <p:spPr>
          <a:xfrm>
            <a:off x="3998794" y="4782059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MCData </a:t>
            </a:r>
            <a:b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Server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60E2D2E-E1E3-F9CA-D18D-E60A293BDB31}"/>
              </a:ext>
            </a:extLst>
          </p:cNvPr>
          <p:cNvCxnSpPr>
            <a:stCxn id="15" idx="3"/>
            <a:endCxn id="16" idx="1"/>
          </p:cNvCxnSpPr>
          <p:nvPr/>
        </p:nvCxnSpPr>
        <p:spPr bwMode="auto">
          <a:xfrm>
            <a:off x="1781032" y="4952656"/>
            <a:ext cx="221776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1932662-AE67-E426-FA9F-EAAC3E935760}"/>
              </a:ext>
            </a:extLst>
          </p:cNvPr>
          <p:cNvSpPr txBox="1"/>
          <p:nvPr/>
        </p:nvSpPr>
        <p:spPr>
          <a:xfrm>
            <a:off x="2516047" y="4372036"/>
            <a:ext cx="914400" cy="170596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8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Location Message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A62C8F-AA58-8C62-7F74-498FC9BC13A5}"/>
              </a:ext>
            </a:extLst>
          </p:cNvPr>
          <p:cNvSpPr txBox="1"/>
          <p:nvPr/>
        </p:nvSpPr>
        <p:spPr>
          <a:xfrm>
            <a:off x="2516047" y="4779241"/>
            <a:ext cx="914400" cy="170596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8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Location Message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986ADBE-C195-4F29-4599-16D55B568CB0}"/>
              </a:ext>
            </a:extLst>
          </p:cNvPr>
          <p:cNvCxnSpPr/>
          <p:nvPr/>
        </p:nvCxnSpPr>
        <p:spPr bwMode="auto">
          <a:xfrm>
            <a:off x="6019800" y="2156460"/>
            <a:ext cx="0" cy="43815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10000"/>
                <a:lumOff val="90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1CE1FA5B-0776-DA7D-A390-A3976847DD0D}"/>
              </a:ext>
            </a:extLst>
          </p:cNvPr>
          <p:cNvSpPr/>
          <p:nvPr/>
        </p:nvSpPr>
        <p:spPr>
          <a:xfrm>
            <a:off x="6356961" y="2343621"/>
            <a:ext cx="510351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ea typeface="Times New Roman" panose="02020603050405020304" pitchFamily="18" charset="0"/>
              </a:rPr>
              <a:t>Each MC service client send individual location messages to the MC service servers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ea typeface="Times New Roman" panose="02020603050405020304" pitchFamily="18" charset="0"/>
              </a:rPr>
              <a:t>This is based on architecture from</a:t>
            </a:r>
            <a:br>
              <a:rPr lang="en-GB" dirty="0">
                <a:ea typeface="Times New Roman" panose="02020603050405020304" pitchFamily="18" charset="0"/>
              </a:rPr>
            </a:br>
            <a:r>
              <a:rPr lang="en-GB" dirty="0">
                <a:ea typeface="Times New Roman" panose="02020603050405020304" pitchFamily="18" charset="0"/>
              </a:rPr>
              <a:t>TS 23.179 Rel-13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ea typeface="Times New Roman" panose="02020603050405020304" pitchFamily="18" charset="0"/>
              </a:rPr>
              <a:t>SIP protocol only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ea typeface="Times New Roman" panose="02020603050405020304" pitchFamily="18" charset="0"/>
              </a:rPr>
              <a:t>Included in MCPTT-1 reference point and MCVideo-1, MCData-1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ea typeface="Times New Roman" panose="02020603050405020304" pitchFamily="18" charset="0"/>
            </a:endParaRPr>
          </a:p>
          <a:p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316809058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1293DA-7C0A-2B62-A666-1EF006A21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Architectural next steps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BA49D0-54FB-5107-5071-8C89F7E5AD43}"/>
              </a:ext>
            </a:extLst>
          </p:cNvPr>
          <p:cNvSpPr txBox="1"/>
          <p:nvPr/>
        </p:nvSpPr>
        <p:spPr>
          <a:xfrm>
            <a:off x="6896669" y="3398305"/>
            <a:ext cx="1574352" cy="26429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 UE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6301CD-8102-CA98-7497-AF0AC12E3E07}"/>
              </a:ext>
            </a:extLst>
          </p:cNvPr>
          <p:cNvSpPr txBox="1"/>
          <p:nvPr/>
        </p:nvSpPr>
        <p:spPr>
          <a:xfrm>
            <a:off x="9885529" y="3407355"/>
            <a:ext cx="1574352" cy="26429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 System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FF3D92A-323E-66BF-F504-8634DE410E55}"/>
              </a:ext>
            </a:extLst>
          </p:cNvPr>
          <p:cNvSpPr txBox="1"/>
          <p:nvPr/>
        </p:nvSpPr>
        <p:spPr>
          <a:xfrm>
            <a:off x="7155977" y="2037389"/>
            <a:ext cx="4094328" cy="846161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Release 19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Location Management based </a:t>
            </a:r>
            <a:b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on Rel-14 architecture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ED526BE-5532-2E3F-17F6-3A5E8F9F75C6}"/>
              </a:ext>
            </a:extLst>
          </p:cNvPr>
          <p:cNvSpPr txBox="1"/>
          <p:nvPr/>
        </p:nvSpPr>
        <p:spPr>
          <a:xfrm>
            <a:off x="7249546" y="3941987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MCPTT client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533E3DB-FABE-BE3F-D883-28E73907BA13}"/>
              </a:ext>
            </a:extLst>
          </p:cNvPr>
          <p:cNvSpPr txBox="1"/>
          <p:nvPr/>
        </p:nvSpPr>
        <p:spPr>
          <a:xfrm>
            <a:off x="10306645" y="3941987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MCPTT </a:t>
            </a:r>
            <a:b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Server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B5F5189-5B1B-55D4-132F-0E1ED7DB6C35}"/>
              </a:ext>
            </a:extLst>
          </p:cNvPr>
          <p:cNvSpPr txBox="1"/>
          <p:nvPr/>
        </p:nvSpPr>
        <p:spPr>
          <a:xfrm>
            <a:off x="7249546" y="4402598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MCVideo client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937F914-6A1D-0D87-C154-F6ADF15909CC}"/>
              </a:ext>
            </a:extLst>
          </p:cNvPr>
          <p:cNvSpPr txBox="1"/>
          <p:nvPr/>
        </p:nvSpPr>
        <p:spPr>
          <a:xfrm>
            <a:off x="10306645" y="4402598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MCVideo </a:t>
            </a:r>
            <a:b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Server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BD41953-1096-C26F-BB8F-59F8A8227636}"/>
              </a:ext>
            </a:extLst>
          </p:cNvPr>
          <p:cNvSpPr txBox="1"/>
          <p:nvPr/>
        </p:nvSpPr>
        <p:spPr>
          <a:xfrm>
            <a:off x="7249546" y="4815442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MCData client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0C9AD8-61E1-D18A-06EC-974170F61756}"/>
              </a:ext>
            </a:extLst>
          </p:cNvPr>
          <p:cNvSpPr txBox="1"/>
          <p:nvPr/>
        </p:nvSpPr>
        <p:spPr>
          <a:xfrm>
            <a:off x="10306645" y="4815442"/>
            <a:ext cx="839337" cy="341194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MCData </a:t>
            </a:r>
            <a:b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Server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6C3A2C-730B-6A86-AB02-E7A7154731D0}"/>
              </a:ext>
            </a:extLst>
          </p:cNvPr>
          <p:cNvSpPr txBox="1"/>
          <p:nvPr/>
        </p:nvSpPr>
        <p:spPr>
          <a:xfrm>
            <a:off x="7249546" y="5354527"/>
            <a:ext cx="839337" cy="534045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000" kern="1000" spc="-3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Location</a:t>
            </a:r>
            <a:br>
              <a:rPr lang="en-US" sz="1000" kern="1000" spc="-3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lang="en-US" sz="1000" kern="1000" spc="-3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 Management</a:t>
            </a:r>
            <a:br>
              <a:rPr lang="en-US" sz="1000" kern="1000" spc="-3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client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A16F41-E5B4-EE43-02C1-D3E62EF9C16F}"/>
              </a:ext>
            </a:extLst>
          </p:cNvPr>
          <p:cNvSpPr txBox="1"/>
          <p:nvPr/>
        </p:nvSpPr>
        <p:spPr>
          <a:xfrm>
            <a:off x="10306645" y="5354527"/>
            <a:ext cx="839337" cy="524995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Location </a:t>
            </a:r>
            <a:b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Management </a:t>
            </a:r>
            <a:b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</a:br>
            <a:r>
              <a:rPr kumimoji="0" lang="en-US" sz="10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Server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E51A286-11AB-5D46-A4AB-38C6D2D1E5F1}"/>
              </a:ext>
            </a:extLst>
          </p:cNvPr>
          <p:cNvCxnSpPr>
            <a:cxnSpLocks/>
            <a:stCxn id="29" idx="3"/>
            <a:endCxn id="30" idx="1"/>
          </p:cNvCxnSpPr>
          <p:nvPr/>
        </p:nvCxnSpPr>
        <p:spPr bwMode="auto">
          <a:xfrm flipV="1">
            <a:off x="8088883" y="5617025"/>
            <a:ext cx="2217762" cy="45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6F3D0153-9394-C6C0-3112-71A189437EC3}"/>
              </a:ext>
            </a:extLst>
          </p:cNvPr>
          <p:cNvSpPr txBox="1"/>
          <p:nvPr/>
        </p:nvSpPr>
        <p:spPr>
          <a:xfrm>
            <a:off x="8832851" y="5411401"/>
            <a:ext cx="914400" cy="170596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8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Location Message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986ADBE-C195-4F29-4599-16D55B568CB0}"/>
              </a:ext>
            </a:extLst>
          </p:cNvPr>
          <p:cNvCxnSpPr/>
          <p:nvPr/>
        </p:nvCxnSpPr>
        <p:spPr bwMode="auto">
          <a:xfrm>
            <a:off x="6019800" y="2156460"/>
            <a:ext cx="0" cy="43815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10000"/>
                <a:lumOff val="90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8D7497FC-9402-4943-7B27-3BD9ECF1EDDE}"/>
              </a:ext>
            </a:extLst>
          </p:cNvPr>
          <p:cNvSpPr/>
          <p:nvPr/>
        </p:nvSpPr>
        <p:spPr>
          <a:xfrm>
            <a:off x="624686" y="2460469"/>
            <a:ext cx="510351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ea typeface="Times New Roman" panose="02020603050405020304" pitchFamily="18" charset="0"/>
              </a:rPr>
              <a:t>A Common Location Management server/client was introduced late in stage-2 Rel-14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ea typeface="Times New Roman" panose="02020603050405020304" pitchFamily="18" charset="0"/>
              </a:rPr>
              <a:t>“One” common location message for all MC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ea typeface="Times New Roman" panose="02020603050405020304" pitchFamily="18" charset="0"/>
              </a:rPr>
              <a:t>Stage-3 has never adopted the Location Management server/client from Rel-14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ea typeface="Times New Roman" panose="02020603050405020304" pitchFamily="18" charset="0"/>
              </a:rPr>
              <a:t>Several missing procedures in stage-3 (e.g. subscribe/notify, history)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ea typeface="Times New Roman" panose="02020603050405020304" pitchFamily="18" charset="0"/>
              </a:rPr>
              <a:t>CSC-14 new reference point introduced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ea typeface="Times New Roman" panose="02020603050405020304" pitchFamily="18" charset="0"/>
            </a:endParaRPr>
          </a:p>
          <a:p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36157809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1293DA-7C0A-2B62-A666-1EF006A21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0BF63FB0-ECA9-C0EA-8B19-9A23DFCA2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4909" y="2352327"/>
            <a:ext cx="6898891" cy="2902559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02EEA2E4-2CE9-5800-6FED-653D87ED8AA6}"/>
              </a:ext>
            </a:extLst>
          </p:cNvPr>
          <p:cNvSpPr/>
          <p:nvPr/>
        </p:nvSpPr>
        <p:spPr>
          <a:xfrm>
            <a:off x="594869" y="2102661"/>
            <a:ext cx="356962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ea typeface="Times New Roman" panose="02020603050405020304" pitchFamily="18" charset="0"/>
              </a:rPr>
              <a:t>Full support of all procedures in new ref point CSC-14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ea typeface="Times New Roman" panose="02020603050405020304" pitchFamily="18" charset="0"/>
              </a:rPr>
              <a:t>New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ea typeface="Times New Roman" panose="02020603050405020304" pitchFamily="18" charset="0"/>
              </a:rPr>
              <a:t>Keep old procedures for backward compatibility – for how long?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ea typeface="Times New Roman" panose="02020603050405020304" pitchFamily="18" charset="0"/>
              </a:rPr>
              <a:t>Focus on new ref point and decrease effort in old</a:t>
            </a:r>
          </a:p>
          <a:p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154673330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02D8CD-0443-532A-6874-47EEA1E25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decisions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488DCB5-7E67-9B5E-10F1-A22D84489C81}"/>
              </a:ext>
            </a:extLst>
          </p:cNvPr>
          <p:cNvSpPr/>
          <p:nvPr/>
        </p:nvSpPr>
        <p:spPr>
          <a:xfrm>
            <a:off x="1272209" y="2274838"/>
            <a:ext cx="97105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400" dirty="0">
              <a:ea typeface="Times New Roman" panose="02020603050405020304" pitchFamily="18" charset="0"/>
            </a:endParaRPr>
          </a:p>
          <a:p>
            <a:r>
              <a:rPr lang="en-GB" sz="2400" dirty="0">
                <a:ea typeface="Times New Roman" panose="02020603050405020304" pitchFamily="18" charset="0"/>
              </a:rPr>
              <a:t>Key decision #1: What protocol to use between LMC and LMS</a:t>
            </a:r>
          </a:p>
          <a:p>
            <a:endParaRPr lang="en-GB" sz="2400" dirty="0">
              <a:ea typeface="Times New Roman" panose="02020603050405020304" pitchFamily="18" charset="0"/>
            </a:endParaRPr>
          </a:p>
          <a:p>
            <a:r>
              <a:rPr lang="en-GB" sz="2400" dirty="0">
                <a:ea typeface="Times New Roman" panose="02020603050405020304" pitchFamily="18" charset="0"/>
              </a:rPr>
              <a:t>Key decision #2: TS 24.283 Specification format</a:t>
            </a:r>
            <a:endParaRPr lang="en-GB" sz="2400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endParaRPr lang="en-GB" sz="2400" dirty="0">
              <a:ea typeface="Times New Roman" panose="02020603050405020304" pitchFamily="18" charset="0"/>
            </a:endParaRPr>
          </a:p>
          <a:p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143061287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5CA512-F5CB-7957-391C-2928FC050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Performance and latency:</a:t>
            </a:r>
          </a:p>
          <a:p>
            <a:pPr lvl="1"/>
            <a:r>
              <a:rPr lang="en-US" sz="1600" dirty="0"/>
              <a:t>Location subscription, notification, and history tracking generate significant traffic. Offloading this onto an HTTP-based system is beneficial. SIP is optimized for real-time communications, but its session-based nature can introduce additional overhead when compared to HTTP, making it less efficient for location updates.</a:t>
            </a:r>
          </a:p>
          <a:p>
            <a:r>
              <a:rPr lang="en-US" sz="2400" dirty="0"/>
              <a:t> Quality of Service (QoS):</a:t>
            </a:r>
          </a:p>
          <a:p>
            <a:pPr lvl="1"/>
            <a:r>
              <a:rPr lang="en-US" sz="1600" dirty="0"/>
              <a:t>HTTP traffic allows for easier prioritization and differentiation of traffic compared to SIP, which is primarily designed for signaling and session control. In a SIP core all traffic passes one SIP proxy.</a:t>
            </a:r>
          </a:p>
          <a:p>
            <a:r>
              <a:rPr lang="en-US" sz="2400" dirty="0"/>
              <a:t> Tool and Platform Availability:</a:t>
            </a:r>
          </a:p>
          <a:p>
            <a:pPr lvl="1"/>
            <a:r>
              <a:rPr lang="en-US" sz="1600" dirty="0"/>
              <a:t>HTTP is more widely adopted, resulting in greater access to development resources. The availability of a diverse range of tools—such as development frameworks, testing utilities, load balancers, and scaling solutions</a:t>
            </a:r>
          </a:p>
          <a:p>
            <a:r>
              <a:rPr lang="en-US" sz="2400" dirty="0"/>
              <a:t> Scalability:</a:t>
            </a:r>
          </a:p>
          <a:p>
            <a:pPr lvl="1"/>
            <a:r>
              <a:rPr lang="en-US" sz="1600" dirty="0"/>
              <a:t>Due to the stateless nature of HTTP, it scales more easily in large systems.  SIP networks are more stateful and session-oriented, which makes horizontal scaling more challenging, especially when dealing with high volumes of location data.</a:t>
            </a:r>
          </a:p>
          <a:p>
            <a:r>
              <a:rPr lang="en-US" sz="2000" dirty="0"/>
              <a:t> </a:t>
            </a:r>
            <a:r>
              <a:rPr lang="en-US" sz="2400" dirty="0"/>
              <a:t>Other Benefits: </a:t>
            </a:r>
            <a:r>
              <a:rPr lang="en-US" sz="1400" dirty="0"/>
              <a:t>Compatibility with Modern Web and Mobile Apps, </a:t>
            </a:r>
            <a:r>
              <a:rPr lang="sv-SE" sz="1400" dirty="0"/>
              <a:t>Event-Driven Architecture, more cost efficient etc.</a:t>
            </a:r>
            <a:endParaRPr lang="en-US" sz="2000" dirty="0"/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A1B454-4934-A6CE-1245-11B0662CD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 Advantages vs SIP</a:t>
            </a:r>
          </a:p>
        </p:txBody>
      </p:sp>
    </p:spTree>
    <p:extLst>
      <p:ext uri="{BB962C8B-B14F-4D97-AF65-F5344CB8AC3E}">
        <p14:creationId xmlns:p14="http://schemas.microsoft.com/office/powerpoint/2010/main" val="370696465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4C75B4A-4E4A-D7D4-4988-95F12542D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dirty="0"/>
              <a:t>Discussion paper from last meeting (</a:t>
            </a:r>
            <a:r>
              <a:rPr lang="sv-SE" sz="2400" b="0" i="0" dirty="0">
                <a:solidFill>
                  <a:srgbClr val="000000"/>
                </a:solidFill>
                <a:effectLst/>
                <a:hlinkClick r:id="rId2"/>
              </a:rPr>
              <a:t>C1-244201</a:t>
            </a:r>
            <a:r>
              <a:rPr lang="sv-SE" sz="2400" b="0" i="0" dirty="0">
                <a:solidFill>
                  <a:srgbClr val="000000"/>
                </a:solidFill>
                <a:effectLst/>
              </a:rPr>
              <a:t>) about protocol decision</a:t>
            </a:r>
          </a:p>
          <a:p>
            <a:r>
              <a:rPr lang="sv-SE" sz="2400" dirty="0">
                <a:solidFill>
                  <a:srgbClr val="000000"/>
                </a:solidFill>
              </a:rPr>
              <a:t> </a:t>
            </a:r>
            <a:r>
              <a:rPr lang="sv-SE" sz="2400" dirty="0"/>
              <a:t>Two options for specifiy an HTTP based Location managmenet protocol:</a:t>
            </a:r>
          </a:p>
          <a:p>
            <a:pPr lvl="1"/>
            <a:r>
              <a:rPr lang="en-US" sz="1800" dirty="0"/>
              <a:t>C1-245347 Location report HTTP service based Option 1</a:t>
            </a:r>
          </a:p>
          <a:p>
            <a:pPr lvl="2"/>
            <a:r>
              <a:rPr lang="en-US" sz="1600" dirty="0"/>
              <a:t>Based on </a:t>
            </a:r>
            <a:r>
              <a:rPr lang="en-US" sz="1600" dirty="0" err="1"/>
              <a:t>OpenAPI</a:t>
            </a:r>
            <a:r>
              <a:rPr lang="en-US" sz="1600" dirty="0"/>
              <a:t> with </a:t>
            </a:r>
            <a:r>
              <a:rPr lang="en-US" sz="1600" dirty="0" err="1"/>
              <a:t>json</a:t>
            </a:r>
            <a:r>
              <a:rPr lang="en-US" sz="1600" dirty="0"/>
              <a:t> data model</a:t>
            </a:r>
          </a:p>
          <a:p>
            <a:pPr lvl="1"/>
            <a:r>
              <a:rPr lang="en-US" sz="1800" dirty="0"/>
              <a:t>C1-245348 Location report HTTP resource based Option 2</a:t>
            </a:r>
          </a:p>
          <a:p>
            <a:pPr lvl="2"/>
            <a:r>
              <a:rPr lang="en-US" sz="1600" dirty="0"/>
              <a:t>xml data model and a resource-based interface similar to earlier MC specs</a:t>
            </a:r>
          </a:p>
          <a:p>
            <a:pPr lvl="2"/>
            <a:endParaRPr lang="en-US" sz="1400" dirty="0"/>
          </a:p>
          <a:p>
            <a:r>
              <a:rPr lang="en-US" sz="2400" dirty="0"/>
              <a:t> Summary of </a:t>
            </a:r>
            <a:r>
              <a:rPr lang="en-US" sz="2400" dirty="0" err="1"/>
              <a:t>openAPI</a:t>
            </a:r>
            <a:r>
              <a:rPr lang="en-US" sz="2400" dirty="0"/>
              <a:t> advantages</a:t>
            </a:r>
          </a:p>
          <a:p>
            <a:pPr lvl="1"/>
            <a:r>
              <a:rPr lang="en-US" sz="1800" dirty="0"/>
              <a:t>First analysis was made in </a:t>
            </a:r>
            <a:r>
              <a:rPr lang="sv-SE" sz="1800" b="0" i="0" dirty="0">
                <a:solidFill>
                  <a:srgbClr val="000000"/>
                </a:solidFill>
                <a:effectLst/>
                <a:hlinkClick r:id="rId2"/>
              </a:rPr>
              <a:t>C1-244201</a:t>
            </a:r>
            <a:r>
              <a:rPr lang="sv-SE" sz="1800" b="0" i="0" dirty="0">
                <a:solidFill>
                  <a:srgbClr val="000000"/>
                </a:solidFill>
                <a:effectLst/>
              </a:rPr>
              <a:t> in previous meeting</a:t>
            </a:r>
          </a:p>
          <a:p>
            <a:pPr lvl="1"/>
            <a:r>
              <a:rPr lang="sv-SE" sz="1800" dirty="0">
                <a:solidFill>
                  <a:srgbClr val="000000"/>
                </a:solidFill>
              </a:rPr>
              <a:t>Better/cleaner structure of data model</a:t>
            </a:r>
          </a:p>
          <a:p>
            <a:pPr lvl="1"/>
            <a:r>
              <a:rPr lang="sv-SE" sz="1800" dirty="0">
                <a:solidFill>
                  <a:srgbClr val="000000"/>
                </a:solidFill>
              </a:rPr>
              <a:t>Aligned with 5G service based architecture interfaces specifications</a:t>
            </a:r>
          </a:p>
          <a:p>
            <a:pPr lvl="1"/>
            <a:r>
              <a:rPr lang="sv-SE" sz="1800" dirty="0">
                <a:solidFill>
                  <a:srgbClr val="000000"/>
                </a:solidFill>
              </a:rPr>
              <a:t>Easier to handle issues related to backward compatibility</a:t>
            </a:r>
          </a:p>
          <a:p>
            <a:pPr lvl="1"/>
            <a:r>
              <a:rPr lang="sv-SE" sz="1800" dirty="0">
                <a:solidFill>
                  <a:srgbClr val="000000"/>
                </a:solidFill>
              </a:rPr>
              <a:t>Available tools for develeopment, testing and documentations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08722BF-C1CB-11CC-2741-B37A61358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23.283 Format</a:t>
            </a:r>
          </a:p>
        </p:txBody>
      </p:sp>
    </p:spTree>
    <p:extLst>
      <p:ext uri="{BB962C8B-B14F-4D97-AF65-F5344CB8AC3E}">
        <p14:creationId xmlns:p14="http://schemas.microsoft.com/office/powerpoint/2010/main" val="201595944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B703A11-7314-918F-3D1A-02470806E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5121" y="2494365"/>
            <a:ext cx="9567081" cy="3210399"/>
          </a:xfrm>
        </p:spPr>
        <p:txBody>
          <a:bodyPr/>
          <a:lstStyle/>
          <a:p>
            <a:r>
              <a:rPr lang="en-US" dirty="0"/>
              <a:t>Use HTTP as protocol for CSC-14 for all procedures</a:t>
            </a:r>
          </a:p>
          <a:p>
            <a:r>
              <a:rPr lang="en-US" dirty="0"/>
              <a:t>Specify interface based on </a:t>
            </a:r>
            <a:r>
              <a:rPr lang="en-US" dirty="0" err="1"/>
              <a:t>openAPI</a:t>
            </a:r>
            <a:r>
              <a:rPr lang="en-US" dirty="0"/>
              <a:t> with </a:t>
            </a:r>
            <a:r>
              <a:rPr lang="en-US" dirty="0" err="1"/>
              <a:t>json</a:t>
            </a:r>
            <a:r>
              <a:rPr lang="en-US" dirty="0"/>
              <a:t> content as per</a:t>
            </a:r>
          </a:p>
          <a:p>
            <a:pPr lvl="1"/>
            <a:r>
              <a:rPr lang="en-US" dirty="0"/>
              <a:t>C1-245347 </a:t>
            </a:r>
            <a:r>
              <a:rPr lang="en-US" dirty="0" err="1"/>
              <a:t>pCR</a:t>
            </a:r>
            <a:r>
              <a:rPr lang="en-US" dirty="0"/>
              <a:t> Location report HTTP service based Option 1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9FE8CC2-D2D2-BDDF-52CB-D84242135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endorsement		</a:t>
            </a:r>
          </a:p>
        </p:txBody>
      </p:sp>
    </p:spTree>
    <p:extLst>
      <p:ext uri="{BB962C8B-B14F-4D97-AF65-F5344CB8AC3E}">
        <p14:creationId xmlns:p14="http://schemas.microsoft.com/office/powerpoint/2010/main" val="37459160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679a257e-872f-4c98-9e8a-0a9c104f72cd"/>
    <ds:schemaRef ds:uri="http://purl.org/dc/elements/1.1/"/>
    <ds:schemaRef ds:uri="http://www.w3.org/XML/1998/namespace"/>
    <ds:schemaRef ds:uri="http://schemas.microsoft.com/office/2006/documentManagement/types"/>
    <ds:schemaRef ds:uri="280d8efa-eff2-4910-88d2-79ca146720c4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29123</TotalTime>
  <Words>795</Words>
  <Application>Microsoft Office PowerPoint</Application>
  <PresentationFormat>Widescreen</PresentationFormat>
  <Paragraphs>93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 </vt:lpstr>
      <vt:lpstr>Arial</vt:lpstr>
      <vt:lpstr>Calibri</vt:lpstr>
      <vt:lpstr>Calibri Light</vt:lpstr>
      <vt:lpstr>Ericsson Hilda</vt:lpstr>
      <vt:lpstr>Times New Roman</vt:lpstr>
      <vt:lpstr>Office Theme</vt:lpstr>
      <vt:lpstr>Custom Design</vt:lpstr>
      <vt:lpstr>Protocol decisions for enhMCLoc  </vt:lpstr>
      <vt:lpstr>WID Objectives</vt:lpstr>
      <vt:lpstr>Architectural background</vt:lpstr>
      <vt:lpstr>Architectural next steps</vt:lpstr>
      <vt:lpstr>Strategy</vt:lpstr>
      <vt:lpstr>Key decisions</vt:lpstr>
      <vt:lpstr>HTTP Advantages vs SIP</vt:lpstr>
      <vt:lpstr>TS 23.283 Format</vt:lpstr>
      <vt:lpstr>Proposals for endorsement 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745</cp:revision>
  <dcterms:created xsi:type="dcterms:W3CDTF">2010-02-05T13:52:04Z</dcterms:created>
  <dcterms:modified xsi:type="dcterms:W3CDTF">2024-10-06T19:33:49Z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