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1"/>
  </p:sldMasterIdLst>
  <p:notesMasterIdLst>
    <p:notesMasterId r:id="rId11"/>
  </p:notesMasterIdLst>
  <p:handoutMasterIdLst>
    <p:handoutMasterId r:id="rId12"/>
  </p:handoutMasterIdLst>
  <p:sldIdLst>
    <p:sldId id="341" r:id="rId2"/>
    <p:sldId id="365" r:id="rId3"/>
    <p:sldId id="368" r:id="rId4"/>
    <p:sldId id="366" r:id="rId5"/>
    <p:sldId id="367" r:id="rId6"/>
    <p:sldId id="369" r:id="rId7"/>
    <p:sldId id="370" r:id="rId8"/>
    <p:sldId id="371" r:id="rId9"/>
    <p:sldId id="372" r:id="rId10"/>
  </p:sldIdLst>
  <p:sldSz cx="12192000" cy="6858000"/>
  <p:notesSz cx="7010400" cy="9296400"/>
  <p:defaultTextStyle>
    <a:defPPr>
      <a:defRPr lang="en-GB"/>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icht Peter" initials="BP" lastIdx="6" clrIdx="0">
    <p:extLst>
      <p:ext uri="{19B8F6BF-5375-455C-9EA6-DF929625EA0E}">
        <p15:presenceInfo xmlns:p15="http://schemas.microsoft.com/office/powerpoint/2012/main" userId="Beicht Peter" providerId="None"/>
      </p:ext>
    </p:extLst>
  </p:cmAuthor>
  <p:cmAuthor id="2" name="Michael Dolan" initials="MD" lastIdx="6" clrIdx="1">
    <p:extLst>
      <p:ext uri="{19B8F6BF-5375-455C-9EA6-DF929625EA0E}">
        <p15:presenceInfo xmlns:p15="http://schemas.microsoft.com/office/powerpoint/2012/main" userId="S::michael.dolan@firstnet.gov::b7bc049c-dbc1-4907-bd40-89d0305c54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4FC24"/>
    <a:srgbClr val="75B91A"/>
    <a:srgbClr val="FF0000"/>
    <a:srgbClr val="000000"/>
    <a:srgbClr val="FFFFFF"/>
    <a:srgbClr val="694646"/>
    <a:srgbClr val="FF6600"/>
    <a:srgbClr val="1A4669"/>
    <a:srgbClr val="C6D254"/>
    <a:srgbClr val="B1D2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0" autoAdjust="0"/>
    <p:restoredTop sz="86429" autoAdjust="0"/>
  </p:normalViewPr>
  <p:slideViewPr>
    <p:cSldViewPr snapToGrid="0">
      <p:cViewPr varScale="1">
        <p:scale>
          <a:sx n="63" d="100"/>
          <a:sy n="63" d="100"/>
        </p:scale>
        <p:origin x="608" y="5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0" d="100"/>
          <a:sy n="80" d="100"/>
        </p:scale>
        <p:origin x="3900" y="4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1"/>
            <a:ext cx="3038912" cy="46540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dirty="0"/>
          </a:p>
        </p:txBody>
      </p:sp>
      <p:sp>
        <p:nvSpPr>
          <p:cNvPr id="9219" name="Rectangle 3"/>
          <p:cNvSpPr>
            <a:spLocks noGrp="1" noChangeArrowheads="1"/>
          </p:cNvSpPr>
          <p:nvPr>
            <p:ph type="dt" sz="quarter" idx="1"/>
          </p:nvPr>
        </p:nvSpPr>
        <p:spPr bwMode="auto">
          <a:xfrm>
            <a:off x="3971489" y="1"/>
            <a:ext cx="3038912" cy="46540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dirty="0"/>
          </a:p>
        </p:txBody>
      </p:sp>
      <p:sp>
        <p:nvSpPr>
          <p:cNvPr id="9220" name="Rectangle 4"/>
          <p:cNvSpPr>
            <a:spLocks noGrp="1" noChangeArrowheads="1"/>
          </p:cNvSpPr>
          <p:nvPr>
            <p:ph type="ftr" sz="quarter" idx="2"/>
          </p:nvPr>
        </p:nvSpPr>
        <p:spPr bwMode="auto">
          <a:xfrm>
            <a:off x="0" y="8830995"/>
            <a:ext cx="3038912" cy="46540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dirty="0"/>
          </a:p>
        </p:txBody>
      </p:sp>
      <p:sp>
        <p:nvSpPr>
          <p:cNvPr id="9221" name="Rectangle 5"/>
          <p:cNvSpPr>
            <a:spLocks noGrp="1" noChangeArrowheads="1"/>
          </p:cNvSpPr>
          <p:nvPr>
            <p:ph type="sldNum" sz="quarter" idx="3"/>
          </p:nvPr>
        </p:nvSpPr>
        <p:spPr bwMode="auto">
          <a:xfrm>
            <a:off x="3971489" y="8830995"/>
            <a:ext cx="3038912" cy="46540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smtClean="0">
                <a:latin typeface="Times New Roman" pitchFamily="18" charset="0"/>
              </a:defRPr>
            </a:lvl1pPr>
          </a:lstStyle>
          <a:p>
            <a:pPr>
              <a:defRPr/>
            </a:pPr>
            <a:fld id="{6699782B-1646-48C5-B03C-2D29BD990979}" type="slidenum">
              <a:rPr lang="en-GB" altLang="en-US"/>
              <a:pPr>
                <a:defRPr/>
              </a:pPr>
              <a:t>‹#›</a:t>
            </a:fld>
            <a:endParaRPr lang="en-GB" altLang="en-US" dirty="0"/>
          </a:p>
        </p:txBody>
      </p:sp>
    </p:spTree>
    <p:extLst>
      <p:ext uri="{BB962C8B-B14F-4D97-AF65-F5344CB8AC3E}">
        <p14:creationId xmlns:p14="http://schemas.microsoft.com/office/powerpoint/2010/main" val="11126333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
            <a:ext cx="3038912" cy="46540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dirty="0"/>
          </a:p>
        </p:txBody>
      </p:sp>
      <p:sp>
        <p:nvSpPr>
          <p:cNvPr id="4099" name="Rectangle 3"/>
          <p:cNvSpPr>
            <a:spLocks noGrp="1" noChangeArrowheads="1"/>
          </p:cNvSpPr>
          <p:nvPr>
            <p:ph type="dt" idx="1"/>
          </p:nvPr>
        </p:nvSpPr>
        <p:spPr bwMode="auto">
          <a:xfrm>
            <a:off x="3971489" y="1"/>
            <a:ext cx="3038912" cy="46540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dirty="0"/>
          </a:p>
        </p:txBody>
      </p:sp>
      <p:sp>
        <p:nvSpPr>
          <p:cNvPr id="9220"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5792" y="4415498"/>
            <a:ext cx="5138816" cy="4184258"/>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8830995"/>
            <a:ext cx="3038912" cy="46540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dirty="0"/>
          </a:p>
        </p:txBody>
      </p:sp>
      <p:sp>
        <p:nvSpPr>
          <p:cNvPr id="4103" name="Rectangle 7"/>
          <p:cNvSpPr>
            <a:spLocks noGrp="1" noChangeArrowheads="1"/>
          </p:cNvSpPr>
          <p:nvPr>
            <p:ph type="sldNum" sz="quarter" idx="5"/>
          </p:nvPr>
        </p:nvSpPr>
        <p:spPr bwMode="auto">
          <a:xfrm>
            <a:off x="3971489" y="8830995"/>
            <a:ext cx="3038912" cy="46540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smtClean="0">
                <a:latin typeface="Times New Roman" pitchFamily="18" charset="0"/>
              </a:defRPr>
            </a:lvl1pPr>
          </a:lstStyle>
          <a:p>
            <a:pPr>
              <a:defRPr/>
            </a:pPr>
            <a:fld id="{D5440688-9C35-4353-934E-C9AE90237507}" type="slidenum">
              <a:rPr lang="en-GB" altLang="en-US"/>
              <a:pPr>
                <a:defRPr/>
              </a:pPr>
              <a:t>‹#›</a:t>
            </a:fld>
            <a:endParaRPr lang="en-GB" altLang="en-US" dirty="0"/>
          </a:p>
        </p:txBody>
      </p:sp>
    </p:spTree>
    <p:extLst>
      <p:ext uri="{BB962C8B-B14F-4D97-AF65-F5344CB8AC3E}">
        <p14:creationId xmlns:p14="http://schemas.microsoft.com/office/powerpoint/2010/main" val="422994383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5440688-9C35-4353-934E-C9AE90237507}" type="slidenum">
              <a:rPr lang="en-GB" altLang="en-US" smtClean="0"/>
              <a:pPr>
                <a:defRPr/>
              </a:pPr>
              <a:t>1</a:t>
            </a:fld>
            <a:endParaRPr lang="en-GB" altLang="en-US" dirty="0"/>
          </a:p>
        </p:txBody>
      </p:sp>
    </p:spTree>
    <p:extLst>
      <p:ext uri="{BB962C8B-B14F-4D97-AF65-F5344CB8AC3E}">
        <p14:creationId xmlns:p14="http://schemas.microsoft.com/office/powerpoint/2010/main" val="2489907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644839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623477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23009227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dirty="0">
              <a:solidFill>
                <a:schemeClr val="bg1"/>
              </a:solidFill>
            </a:endParaRPr>
          </a:p>
        </p:txBody>
      </p:sp>
      <p:sp>
        <p:nvSpPr>
          <p:cNvPr id="1027"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dirty="0">
              <a:solidFill>
                <a:schemeClr val="bg1"/>
              </a:solidFill>
            </a:endParaRPr>
          </a:p>
        </p:txBody>
      </p:sp>
      <p:sp>
        <p:nvSpPr>
          <p:cNvPr id="9" name="TextBox 7"/>
          <p:cNvSpPr txBox="1">
            <a:spLocks noChangeArrowheads="1"/>
          </p:cNvSpPr>
          <p:nvPr userDrawn="1"/>
        </p:nvSpPr>
        <p:spPr bwMode="auto">
          <a:xfrm>
            <a:off x="11191875" y="6592888"/>
            <a:ext cx="9874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2021</a:t>
            </a:r>
          </a:p>
          <a:p>
            <a:pPr eaLnBrk="1" hangingPunct="1">
              <a:defRPr/>
            </a:pPr>
            <a:endParaRPr lang="en-GB" altLang="en-US" sz="800" dirty="0">
              <a:ln w="0"/>
              <a:latin typeface="Calibri" panose="020F0502020204030204" pitchFamily="34" charset="0"/>
            </a:endParaRPr>
          </a:p>
        </p:txBody>
      </p:sp>
      <p:pic>
        <p:nvPicPr>
          <p:cNvPr id="1031" name="Picture 1"/>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defRPr/>
            </a:pPr>
            <a:fld id="{4F90773A-FBA2-44A3-9C23-E06B115DB1E3}" type="slidenum">
              <a:rPr lang="en-GB" altLang="en-US" sz="1400" smtClean="0">
                <a:latin typeface="Calibri" pitchFamily="34" charset="0"/>
              </a:rPr>
              <a:pPr>
                <a:defRPr/>
              </a:pPr>
              <a:t>‹#›</a:t>
            </a:fld>
            <a:endParaRPr lang="en-GB" altLang="en-US" sz="1400" dirty="0">
              <a:latin typeface="Calibri" pitchFamily="34" charset="0"/>
            </a:endParaRPr>
          </a:p>
        </p:txBody>
      </p:sp>
      <p:sp>
        <p:nvSpPr>
          <p:cNvPr id="11" name="Text Box 14"/>
          <p:cNvSpPr txBox="1">
            <a:spLocks noChangeArrowheads="1"/>
          </p:cNvSpPr>
          <p:nvPr userDrawn="1"/>
        </p:nvSpPr>
        <p:spPr bwMode="auto">
          <a:xfrm>
            <a:off x="133350" y="36513"/>
            <a:ext cx="33599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TSG CTT1#131e</a:t>
            </a:r>
          </a:p>
          <a:p>
            <a:pPr eaLnBrk="1" hangingPunct="1">
              <a:defRPr/>
            </a:pPr>
            <a:r>
              <a:rPr lang="en-GB" sz="1000" b="1" kern="1200" dirty="0">
                <a:solidFill>
                  <a:schemeClr val="tx1"/>
                </a:solidFill>
                <a:effectLst/>
                <a:latin typeface="Arial" pitchFamily="34" charset="0"/>
                <a:ea typeface="+mn-ea"/>
                <a:cs typeface="Arial" pitchFamily="34" charset="0"/>
              </a:rPr>
              <a:t>E-Meeting, 19-28 August 2021</a:t>
            </a:r>
            <a:r>
              <a:rPr lang="sv-SE" altLang="en-US" sz="1200" b="1" dirty="0">
                <a:latin typeface="Arial "/>
              </a:rPr>
              <a:t>	</a:t>
            </a:r>
          </a:p>
        </p:txBody>
      </p:sp>
      <p:sp>
        <p:nvSpPr>
          <p:cNvPr id="13" name="Text Box 14"/>
          <p:cNvSpPr txBox="1">
            <a:spLocks noChangeArrowheads="1"/>
          </p:cNvSpPr>
          <p:nvPr userDrawn="1"/>
        </p:nvSpPr>
        <p:spPr bwMode="auto">
          <a:xfrm>
            <a:off x="9163050" y="133350"/>
            <a:ext cx="26003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dirty="0">
                <a:latin typeface="Arial "/>
              </a:rPr>
              <a:t>C1-21xxxx</a:t>
            </a:r>
          </a:p>
        </p:txBody>
      </p:sp>
    </p:spTree>
  </p:cSld>
  <p:clrMap bg1="lt1" tx1="dk1" bg2="lt2" tx2="dk2" accent1="accent1" accent2="accent2" accent3="accent3" accent4="accent4" accent5="accent5" accent6="accent6" hlink="hlink" folHlink="folHlink"/>
  <p:sldLayoutIdLst>
    <p:sldLayoutId id="2147485167" r:id="rId1"/>
    <p:sldLayoutId id="2147485165" r:id="rId2"/>
    <p:sldLayoutId id="2147485166" r:id="rId3"/>
  </p:sldLayoutIdLst>
  <p:transition>
    <p:wipe dir="r"/>
  </p:transition>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1402080" y="2941003"/>
            <a:ext cx="9144000" cy="2387600"/>
          </a:xfrm>
        </p:spPr>
        <p:txBody>
          <a:bodyPr/>
          <a:lstStyle/>
          <a:p>
            <a:pPr marR="0" algn="l">
              <a:spcBef>
                <a:spcPts val="0"/>
              </a:spcBef>
              <a:spcAft>
                <a:spcPts val="600"/>
              </a:spcAft>
            </a:pPr>
            <a:r>
              <a:rPr lang="en-GB" sz="1800" b="1" dirty="0">
                <a:effectLst/>
                <a:latin typeface="Arial" panose="020B0604020202020204" pitchFamily="34" charset="0"/>
                <a:ea typeface="Times New Roman" panose="02020603050405020304" pitchFamily="18" charset="0"/>
              </a:rPr>
              <a:t>Source:		FirstNet</a:t>
            </a:r>
            <a:br>
              <a:rPr lang="en-GB" sz="1800" b="1" dirty="0">
                <a:effectLst/>
                <a:latin typeface="Arial" panose="020B0604020202020204" pitchFamily="34" charset="0"/>
                <a:ea typeface="Times New Roman" panose="02020603050405020304" pitchFamily="18" charset="0"/>
              </a:rPr>
            </a:br>
            <a:br>
              <a:rPr lang="en-GB" sz="1800" b="1" dirty="0">
                <a:latin typeface="Arial" panose="020B0604020202020204" pitchFamily="34" charset="0"/>
                <a:ea typeface="Times New Roman" panose="02020603050405020304" pitchFamily="18" charset="0"/>
              </a:rPr>
            </a:br>
            <a:r>
              <a:rPr lang="en-GB" sz="1800" b="1" dirty="0">
                <a:latin typeface="Arial" panose="020B0604020202020204" pitchFamily="34" charset="0"/>
              </a:rPr>
              <a:t>Title:		Private Call Forwarding</a:t>
            </a:r>
            <a:br>
              <a:rPr lang="en-GB" sz="1800" b="1" dirty="0">
                <a:latin typeface="Arial" panose="020B0604020202020204" pitchFamily="34" charset="0"/>
              </a:rPr>
            </a:br>
            <a:br>
              <a:rPr lang="en-US" sz="1800" b="1" dirty="0">
                <a:latin typeface="Arial" panose="020B0604020202020204" pitchFamily="34" charset="0"/>
              </a:rPr>
            </a:br>
            <a:r>
              <a:rPr lang="en-GB" sz="1800" b="1" dirty="0">
                <a:latin typeface="Arial" panose="020B0604020202020204" pitchFamily="34" charset="0"/>
              </a:rPr>
              <a:t>Agenda item:	</a:t>
            </a:r>
            <a:r>
              <a:rPr lang="en-GB" sz="1800" b="1" dirty="0" err="1">
                <a:latin typeface="Arial" panose="020B0604020202020204" pitchFamily="34" charset="0"/>
              </a:rPr>
              <a:t>x.x</a:t>
            </a:r>
            <a:br>
              <a:rPr lang="en-GB" sz="1800" b="1" dirty="0">
                <a:latin typeface="Arial" panose="020B0604020202020204" pitchFamily="34" charset="0"/>
              </a:rPr>
            </a:br>
            <a:br>
              <a:rPr lang="en-US" sz="1800" b="1" dirty="0">
                <a:latin typeface="Arial" panose="020B0604020202020204" pitchFamily="34" charset="0"/>
              </a:rPr>
            </a:br>
            <a:r>
              <a:rPr lang="en-GB" sz="1800" b="1" dirty="0">
                <a:latin typeface="Arial" panose="020B0604020202020204" pitchFamily="34" charset="0"/>
              </a:rPr>
              <a:t>Document for:	Discussion</a:t>
            </a:r>
            <a:br>
              <a:rPr lang="en-GB" sz="1800" b="1" dirty="0">
                <a:latin typeface="Arial" panose="020B0604020202020204" pitchFamily="34" charset="0"/>
              </a:rPr>
            </a:br>
            <a:br>
              <a:rPr lang="en-GB" sz="1800" b="1" dirty="0">
                <a:latin typeface="Arial" panose="020B0604020202020204" pitchFamily="34" charset="0"/>
              </a:rPr>
            </a:br>
            <a:br>
              <a:rPr lang="en-GB" sz="1800" b="1" dirty="0">
                <a:latin typeface="Arial" panose="020B0604020202020204" pitchFamily="34" charset="0"/>
              </a:rPr>
            </a:br>
            <a:r>
              <a:rPr lang="en-GB" sz="4800" b="1" dirty="0">
                <a:latin typeface="Arial" panose="020B0604020202020204" pitchFamily="34" charset="0"/>
              </a:rPr>
              <a:t>DRAFT</a:t>
            </a:r>
            <a:endParaRPr lang="en-US" sz="1800" b="1" dirty="0">
              <a:latin typeface="Arial" panose="020B0604020202020204" pitchFamily="34" charset="0"/>
            </a:endParaRP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838200" y="365125"/>
            <a:ext cx="10515600" cy="1325563"/>
          </a:xfrm>
        </p:spPr>
        <p:txBody>
          <a:bodyPr/>
          <a:lstStyle/>
          <a:p>
            <a:r>
              <a:rPr lang="en-GB" altLang="en-US" dirty="0"/>
              <a:t>Requirements</a:t>
            </a:r>
          </a:p>
        </p:txBody>
      </p:sp>
      <p:sp>
        <p:nvSpPr>
          <p:cNvPr id="8195" name="Content Placeholder 2"/>
          <p:cNvSpPr>
            <a:spLocks noGrp="1"/>
          </p:cNvSpPr>
          <p:nvPr>
            <p:ph idx="1"/>
          </p:nvPr>
        </p:nvSpPr>
        <p:spPr/>
        <p:txBody>
          <a:bodyPr/>
          <a:lstStyle/>
          <a:p>
            <a:pPr marL="690563" marR="0" indent="-690563">
              <a:spcBef>
                <a:spcPts val="0"/>
              </a:spcBef>
              <a:spcAft>
                <a:spcPts val="900"/>
              </a:spcAft>
            </a:pPr>
            <a:r>
              <a:rPr lang="en-GB" dirty="0">
                <a:effectLst/>
                <a:ea typeface="Times New Roman" panose="02020603050405020304" pitchFamily="18" charset="0"/>
              </a:rPr>
              <a:t>The MCPTT Service shall provide a mechanism for an MCPTT User to configure forwarding of incoming MCPTT Private Calls (with/without Floor control) to another MCPTT user in the following situations:</a:t>
            </a:r>
            <a:endParaRPr lang="en-US" dirty="0">
              <a:effectLst/>
              <a:ea typeface="Times New Roman" panose="02020603050405020304" pitchFamily="18" charset="0"/>
            </a:endParaRPr>
          </a:p>
          <a:p>
            <a:pPr marL="1371600" lvl="1" indent="-733425">
              <a:spcBef>
                <a:spcPts val="0"/>
              </a:spcBef>
              <a:spcAft>
                <a:spcPts val="900"/>
              </a:spcAft>
              <a:buFont typeface="Wingdings" panose="05000000000000000000" pitchFamily="2" charset="2"/>
              <a:buChar char="Ø"/>
            </a:pPr>
            <a:r>
              <a:rPr lang="en-GB" dirty="0">
                <a:effectLst/>
                <a:ea typeface="Times New Roman" panose="02020603050405020304" pitchFamily="18" charset="0"/>
              </a:rPr>
              <a:t>Always (i.e., immediate and CF is configured)</a:t>
            </a:r>
            <a:endParaRPr lang="en-US" dirty="0">
              <a:effectLst/>
              <a:ea typeface="Times New Roman" panose="02020603050405020304" pitchFamily="18" charset="0"/>
            </a:endParaRPr>
          </a:p>
          <a:p>
            <a:pPr marL="1371600" lvl="1" indent="-733425">
              <a:spcBef>
                <a:spcPts val="0"/>
              </a:spcBef>
              <a:spcAft>
                <a:spcPts val="900"/>
              </a:spcAft>
              <a:buFont typeface="Wingdings" panose="05000000000000000000" pitchFamily="2" charset="2"/>
              <a:buChar char="Ø"/>
            </a:pPr>
            <a:r>
              <a:rPr lang="en-GB" dirty="0">
                <a:effectLst/>
                <a:ea typeface="Times New Roman" panose="02020603050405020304" pitchFamily="18" charset="0"/>
              </a:rPr>
              <a:t>If the MCPTT User is not reachable  (i.e., not logged in and CF is configured)</a:t>
            </a:r>
            <a:endParaRPr lang="en-US" dirty="0">
              <a:effectLst/>
              <a:ea typeface="Times New Roman" panose="02020603050405020304" pitchFamily="18" charset="0"/>
            </a:endParaRPr>
          </a:p>
          <a:p>
            <a:pPr marL="1371600" lvl="1" indent="-733425">
              <a:spcBef>
                <a:spcPts val="0"/>
              </a:spcBef>
              <a:spcAft>
                <a:spcPts val="900"/>
              </a:spcAft>
              <a:buFont typeface="Wingdings" panose="05000000000000000000" pitchFamily="2" charset="2"/>
              <a:buChar char="Ø"/>
            </a:pPr>
            <a:r>
              <a:rPr lang="en-GB" dirty="0">
                <a:effectLst/>
                <a:ea typeface="Times New Roman" panose="02020603050405020304" pitchFamily="18" charset="0"/>
              </a:rPr>
              <a:t>If the incoming private call is a call with manual commencement mode and the MCPTT User does not answer within a configured period </a:t>
            </a:r>
            <a:br>
              <a:rPr lang="en-GB" dirty="0">
                <a:effectLst/>
                <a:ea typeface="Times New Roman" panose="02020603050405020304" pitchFamily="18" charset="0"/>
              </a:rPr>
            </a:br>
            <a:r>
              <a:rPr lang="en-GB" dirty="0">
                <a:effectLst/>
                <a:ea typeface="Times New Roman" panose="02020603050405020304" pitchFamily="18" charset="0"/>
              </a:rPr>
              <a:t>(i.e., no-answer and CF is configured)</a:t>
            </a:r>
            <a:endParaRPr lang="en-US" dirty="0">
              <a:effectLst/>
              <a:ea typeface="Times New Roman" panose="02020603050405020304" pitchFamily="18" charset="0"/>
            </a:endParaRPr>
          </a:p>
          <a:p>
            <a:pPr marL="1371600" lvl="1" indent="-733425">
              <a:spcBef>
                <a:spcPts val="0"/>
              </a:spcBef>
              <a:spcAft>
                <a:spcPts val="900"/>
              </a:spcAft>
              <a:buFont typeface="Wingdings" panose="05000000000000000000" pitchFamily="2" charset="2"/>
              <a:buChar char="Ø"/>
            </a:pPr>
            <a:r>
              <a:rPr lang="en-GB" dirty="0"/>
              <a:t>Based </a:t>
            </a:r>
            <a:r>
              <a:rPr lang="en-GB" dirty="0">
                <a:effectLst/>
                <a:ea typeface="Times New Roman" panose="02020603050405020304" pitchFamily="18" charset="0"/>
              </a:rPr>
              <a:t>on manual input of the MCPTT User (and CF is authorised)</a:t>
            </a:r>
          </a:p>
          <a:p>
            <a:pPr marL="180975" marR="0" indent="0">
              <a:spcBef>
                <a:spcPts val="0"/>
              </a:spcBef>
              <a:spcAft>
                <a:spcPts val="900"/>
              </a:spcAft>
              <a:buNone/>
            </a:pPr>
            <a:endParaRPr lang="en-US" altLang="ja-JP" dirty="0">
              <a:ea typeface="MS PGothic" pitchFamily="34" charset="-128"/>
              <a:cs typeface="Arial" pitchFamily="34" charset="0"/>
            </a:endParaRP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ACE5FE1-05DA-42E8-96F2-52F929C5CE66}"/>
              </a:ext>
            </a:extLst>
          </p:cNvPr>
          <p:cNvSpPr>
            <a:spLocks noGrp="1"/>
          </p:cNvSpPr>
          <p:nvPr>
            <p:ph idx="1"/>
          </p:nvPr>
        </p:nvSpPr>
        <p:spPr/>
        <p:txBody>
          <a:bodyPr/>
          <a:lstStyle/>
          <a:p>
            <a:pPr marL="457200" indent="-457200"/>
            <a:r>
              <a:rPr lang="en-US" u="sng" dirty="0"/>
              <a:t>Forwarded-by-client</a:t>
            </a:r>
            <a:r>
              <a:rPr lang="en-US" dirty="0"/>
              <a:t>: The MCPTT client to whom a private call has been placed and who has requested that the private call be forwarded either through settings for immediate call forwarding at its participating MCPTT function or through manual input.</a:t>
            </a:r>
          </a:p>
          <a:p>
            <a:pPr marL="457200" indent="-457200"/>
            <a:r>
              <a:rPr lang="en-US" u="sng" dirty="0"/>
              <a:t>Forwarded-calling-client</a:t>
            </a:r>
            <a:r>
              <a:rPr lang="en-US" dirty="0"/>
              <a:t>: The originating MCPTT client who has made a private call attempt that is being forwarded.</a:t>
            </a:r>
          </a:p>
          <a:p>
            <a:pPr marL="457200" indent="-457200"/>
            <a:r>
              <a:rPr lang="en-US" u="sng" dirty="0"/>
              <a:t>Forwarded-to-client</a:t>
            </a:r>
            <a:r>
              <a:rPr lang="en-US" dirty="0"/>
              <a:t>: The terminating MCPTT client to whom a private call attempt is being forwarded.</a:t>
            </a:r>
          </a:p>
        </p:txBody>
      </p:sp>
      <p:sp>
        <p:nvSpPr>
          <p:cNvPr id="3" name="Title 2">
            <a:extLst>
              <a:ext uri="{FF2B5EF4-FFF2-40B4-BE49-F238E27FC236}">
                <a16:creationId xmlns:a16="http://schemas.microsoft.com/office/drawing/2014/main" id="{45631B44-12D8-4C85-88AA-56F9885023A7}"/>
              </a:ext>
            </a:extLst>
          </p:cNvPr>
          <p:cNvSpPr>
            <a:spLocks noGrp="1"/>
          </p:cNvSpPr>
          <p:nvPr>
            <p:ph type="title"/>
          </p:nvPr>
        </p:nvSpPr>
        <p:spPr/>
        <p:txBody>
          <a:bodyPr/>
          <a:lstStyle/>
          <a:p>
            <a:r>
              <a:rPr lang="en-US" dirty="0"/>
              <a:t>Terminology</a:t>
            </a:r>
          </a:p>
        </p:txBody>
      </p:sp>
    </p:spTree>
    <p:extLst>
      <p:ext uri="{BB962C8B-B14F-4D97-AF65-F5344CB8AC3E}">
        <p14:creationId xmlns:p14="http://schemas.microsoft.com/office/powerpoint/2010/main" val="2467442528"/>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8DA1464-973D-4518-9136-BB8146D73CA9}"/>
              </a:ext>
            </a:extLst>
          </p:cNvPr>
          <p:cNvSpPr>
            <a:spLocks noGrp="1"/>
          </p:cNvSpPr>
          <p:nvPr>
            <p:ph idx="1"/>
          </p:nvPr>
        </p:nvSpPr>
        <p:spPr/>
        <p:txBody>
          <a:bodyPr/>
          <a:lstStyle/>
          <a:p>
            <a:pPr marL="457200" indent="-452438"/>
            <a:r>
              <a:rPr lang="en-US" dirty="0"/>
              <a:t>MCPTT user profile:</a:t>
            </a:r>
          </a:p>
          <a:p>
            <a:pPr marL="914400" lvl="1" indent="-452438"/>
            <a:r>
              <a:rPr lang="en-US" dirty="0"/>
              <a:t>Permission to use private call forwarding</a:t>
            </a:r>
          </a:p>
          <a:p>
            <a:pPr marL="914400" lvl="1" indent="-452438"/>
            <a:r>
              <a:rPr lang="en-US" dirty="0"/>
              <a:t>CF no-answer timeout value (how long shall the participating function wait before deciding that there is “no-answer”)</a:t>
            </a:r>
          </a:p>
          <a:p>
            <a:pPr marL="914400" lvl="1" indent="-452438"/>
            <a:r>
              <a:rPr lang="en-US" dirty="0"/>
              <a:t>Conditions allowed for CF</a:t>
            </a:r>
          </a:p>
          <a:p>
            <a:pPr marL="1371600" lvl="2" indent="-452438"/>
            <a:r>
              <a:rPr lang="en-US" dirty="0"/>
              <a:t>zero or more of:</a:t>
            </a:r>
          </a:p>
          <a:p>
            <a:pPr marL="1828800" lvl="3" indent="-452438"/>
            <a:r>
              <a:rPr lang="en-US" dirty="0"/>
              <a:t>immediate, </a:t>
            </a:r>
          </a:p>
          <a:p>
            <a:pPr marL="1828800" lvl="3" indent="-452438"/>
            <a:r>
              <a:rPr lang="en-US" dirty="0"/>
              <a:t>no-answer, </a:t>
            </a:r>
          </a:p>
          <a:p>
            <a:pPr marL="1828800" lvl="3" indent="-452438"/>
            <a:r>
              <a:rPr lang="en-US" dirty="0"/>
              <a:t>manual input</a:t>
            </a:r>
          </a:p>
          <a:p>
            <a:pPr marL="914400" lvl="1" indent="-452438"/>
            <a:r>
              <a:rPr lang="en-US" dirty="0"/>
              <a:t>Default static CF target: MCPTT ID or functional alias </a:t>
            </a:r>
          </a:p>
          <a:p>
            <a:pPr marL="1371600" lvl="2" indent="-452438"/>
            <a:r>
              <a:rPr lang="en-US" dirty="0"/>
              <a:t>may be overridden by the MCPTT user</a:t>
            </a:r>
          </a:p>
          <a:p>
            <a:pPr marL="1371600" lvl="2" indent="-452438"/>
            <a:r>
              <a:rPr lang="en-US" dirty="0"/>
              <a:t>may be unspecified</a:t>
            </a:r>
          </a:p>
          <a:p>
            <a:pPr marL="914400" lvl="1" indent="-452438"/>
            <a:endParaRPr lang="en-US" dirty="0"/>
          </a:p>
        </p:txBody>
      </p:sp>
      <p:sp>
        <p:nvSpPr>
          <p:cNvPr id="3" name="Title 2">
            <a:extLst>
              <a:ext uri="{FF2B5EF4-FFF2-40B4-BE49-F238E27FC236}">
                <a16:creationId xmlns:a16="http://schemas.microsoft.com/office/drawing/2014/main" id="{8E03B50D-0058-4603-AB70-4506FD956759}"/>
              </a:ext>
            </a:extLst>
          </p:cNvPr>
          <p:cNvSpPr>
            <a:spLocks noGrp="1"/>
          </p:cNvSpPr>
          <p:nvPr>
            <p:ph type="title"/>
          </p:nvPr>
        </p:nvSpPr>
        <p:spPr/>
        <p:txBody>
          <a:bodyPr/>
          <a:lstStyle/>
          <a:p>
            <a:r>
              <a:rPr lang="en-US" dirty="0"/>
              <a:t>Databases involved (1/2)</a:t>
            </a:r>
          </a:p>
        </p:txBody>
      </p:sp>
    </p:spTree>
    <p:extLst>
      <p:ext uri="{BB962C8B-B14F-4D97-AF65-F5344CB8AC3E}">
        <p14:creationId xmlns:p14="http://schemas.microsoft.com/office/powerpoint/2010/main" val="2427018604"/>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B2EA13D-7607-4B64-8639-23B861F93782}"/>
              </a:ext>
            </a:extLst>
          </p:cNvPr>
          <p:cNvSpPr>
            <a:spLocks noGrp="1"/>
          </p:cNvSpPr>
          <p:nvPr>
            <p:ph idx="1"/>
          </p:nvPr>
        </p:nvSpPr>
        <p:spPr>
          <a:xfrm>
            <a:off x="838200" y="1774825"/>
            <a:ext cx="10815320" cy="4554855"/>
          </a:xfrm>
        </p:spPr>
        <p:txBody>
          <a:bodyPr/>
          <a:lstStyle/>
          <a:p>
            <a:pPr marL="457200" indent="-457200"/>
            <a:r>
              <a:rPr lang="en-US" sz="2400" dirty="0" err="1"/>
              <a:t>mcptt</a:t>
            </a:r>
            <a:r>
              <a:rPr lang="en-US" sz="2400" dirty="0"/>
              <a:t>-info MIME body (carried within MCPTT signalling)</a:t>
            </a:r>
          </a:p>
          <a:p>
            <a:pPr marL="914400" lvl="1" indent="-457200"/>
            <a:r>
              <a:rPr lang="en-US" sz="1800" dirty="0"/>
              <a:t>This information is created and used within an instance of private call forwarding and as a record of all call forwarding attempts for a private call.</a:t>
            </a:r>
          </a:p>
          <a:p>
            <a:pPr marL="914400" lvl="1" indent="-457200"/>
            <a:r>
              <a:rPr lang="en-US" sz="1800" dirty="0"/>
              <a:t>The MCPTT ID or FA that a private call is being forwarded to in a particular instance of forwarding.</a:t>
            </a:r>
          </a:p>
          <a:p>
            <a:pPr marL="914400" lvl="1" indent="-457200"/>
            <a:r>
              <a:rPr lang="en-US" sz="1800" dirty="0"/>
              <a:t>The list of MCPTT IDs and FAs to which previous call forwarding attempts have been made for this private call. This list includes both URIs and displayable strings (e.g., name – “J Smith”, FA title – “Captain”)</a:t>
            </a:r>
          </a:p>
          <a:p>
            <a:pPr marL="1371600" lvl="2" indent="-457200"/>
            <a:r>
              <a:rPr lang="en-US" sz="1600" dirty="0"/>
              <a:t>This list provides both a count of the number of attempted call </a:t>
            </a:r>
            <a:r>
              <a:rPr lang="en-US" sz="1600" dirty="0" err="1"/>
              <a:t>forwardings</a:t>
            </a:r>
            <a:r>
              <a:rPr lang="en-US" sz="1600" dirty="0"/>
              <a:t> and the identity of previous call forwarding targets to allow the MCPTT client/server to avoid a circular list of forwarding targets.</a:t>
            </a:r>
          </a:p>
          <a:p>
            <a:pPr marL="914400" lvl="1" indent="-457200"/>
            <a:r>
              <a:rPr lang="en-US" sz="1800" dirty="0"/>
              <a:t>An indicator to the participating MCPTT function (PF) that a new private call attempt is a call forwarding, to allow the PF to bypass checks of whether the call attempt is allowed to a given target user.</a:t>
            </a:r>
          </a:p>
          <a:p>
            <a:pPr marL="914400" lvl="1" indent="-457200"/>
            <a:r>
              <a:rPr lang="en-US" sz="1800" dirty="0"/>
              <a:t>An indication back to the originating client that the private call is to be forwarded and the new target.</a:t>
            </a:r>
          </a:p>
          <a:p>
            <a:pPr marL="914400" lvl="1" indent="-457200"/>
            <a:r>
              <a:rPr lang="en-US" sz="1800" dirty="0"/>
              <a:t>An indication of the reason for the private call being forwarded (i.e., “immediate”, “no-answer”, “manual input”.</a:t>
            </a:r>
          </a:p>
          <a:p>
            <a:pPr marL="1371600" lvl="2" indent="-457200"/>
            <a:r>
              <a:rPr lang="en-US" sz="1600" dirty="0"/>
              <a:t>The originating client can use this information to keep the originating user informed of progress of the private call attempt.</a:t>
            </a:r>
          </a:p>
        </p:txBody>
      </p:sp>
      <p:sp>
        <p:nvSpPr>
          <p:cNvPr id="3" name="Title 2">
            <a:extLst>
              <a:ext uri="{FF2B5EF4-FFF2-40B4-BE49-F238E27FC236}">
                <a16:creationId xmlns:a16="http://schemas.microsoft.com/office/drawing/2014/main" id="{6611893E-3A2A-4597-A1F2-D50FC443A04D}"/>
              </a:ext>
            </a:extLst>
          </p:cNvPr>
          <p:cNvSpPr>
            <a:spLocks noGrp="1"/>
          </p:cNvSpPr>
          <p:nvPr>
            <p:ph type="title"/>
          </p:nvPr>
        </p:nvSpPr>
        <p:spPr/>
        <p:txBody>
          <a:bodyPr/>
          <a:lstStyle/>
          <a:p>
            <a:r>
              <a:rPr lang="en-US" dirty="0"/>
              <a:t>Databases involved (2/2) </a:t>
            </a:r>
          </a:p>
        </p:txBody>
      </p:sp>
    </p:spTree>
    <p:extLst>
      <p:ext uri="{BB962C8B-B14F-4D97-AF65-F5344CB8AC3E}">
        <p14:creationId xmlns:p14="http://schemas.microsoft.com/office/powerpoint/2010/main" val="4059526159"/>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34F069-74BB-40C3-A3B8-244D1E4D3FBA}"/>
              </a:ext>
            </a:extLst>
          </p:cNvPr>
          <p:cNvSpPr>
            <a:spLocks noGrp="1"/>
          </p:cNvSpPr>
          <p:nvPr>
            <p:ph idx="1"/>
          </p:nvPr>
        </p:nvSpPr>
        <p:spPr/>
        <p:txBody>
          <a:bodyPr/>
          <a:lstStyle/>
          <a:p>
            <a:pPr marL="457200" indent="-457200"/>
            <a:r>
              <a:rPr lang="en-US" dirty="0"/>
              <a:t>Needs to be able to send a SIP message to:</a:t>
            </a:r>
          </a:p>
          <a:p>
            <a:pPr marL="914400" lvl="1" indent="-457200"/>
            <a:r>
              <a:rPr lang="en-US" dirty="0"/>
              <a:t>Initiate a new private call attempt as a result of being informed that the private call should be forwarded.</a:t>
            </a:r>
          </a:p>
          <a:p>
            <a:pPr marL="914400" lvl="1" indent="-457200"/>
            <a:r>
              <a:rPr lang="en-US" dirty="0"/>
              <a:t>Acknowledge a SIP message that a private call should be forwarded. </a:t>
            </a:r>
          </a:p>
        </p:txBody>
      </p:sp>
      <p:sp>
        <p:nvSpPr>
          <p:cNvPr id="3" name="Title 2">
            <a:extLst>
              <a:ext uri="{FF2B5EF4-FFF2-40B4-BE49-F238E27FC236}">
                <a16:creationId xmlns:a16="http://schemas.microsoft.com/office/drawing/2014/main" id="{4632A82D-EF6A-4F1C-9E89-70DEECB42CC7}"/>
              </a:ext>
            </a:extLst>
          </p:cNvPr>
          <p:cNvSpPr>
            <a:spLocks noGrp="1"/>
          </p:cNvSpPr>
          <p:nvPr>
            <p:ph type="title"/>
          </p:nvPr>
        </p:nvSpPr>
        <p:spPr/>
        <p:txBody>
          <a:bodyPr/>
          <a:lstStyle/>
          <a:p>
            <a:r>
              <a:rPr lang="en-US" dirty="0"/>
              <a:t>Originating MCPTT client</a:t>
            </a:r>
          </a:p>
        </p:txBody>
      </p:sp>
    </p:spTree>
    <p:extLst>
      <p:ext uri="{BB962C8B-B14F-4D97-AF65-F5344CB8AC3E}">
        <p14:creationId xmlns:p14="http://schemas.microsoft.com/office/powerpoint/2010/main" val="1602240390"/>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34F069-74BB-40C3-A3B8-244D1E4D3FBA}"/>
              </a:ext>
            </a:extLst>
          </p:cNvPr>
          <p:cNvSpPr>
            <a:spLocks noGrp="1"/>
          </p:cNvSpPr>
          <p:nvPr>
            <p:ph idx="1"/>
          </p:nvPr>
        </p:nvSpPr>
        <p:spPr>
          <a:xfrm>
            <a:off x="838200" y="1744344"/>
            <a:ext cx="10515600" cy="4748531"/>
          </a:xfrm>
        </p:spPr>
        <p:txBody>
          <a:bodyPr/>
          <a:lstStyle/>
          <a:p>
            <a:pPr marL="457200" indent="-457200"/>
            <a:r>
              <a:rPr lang="en-US" sz="1800" dirty="0"/>
              <a:t>Needs to be able to send a SIP message to the originating client to:</a:t>
            </a:r>
          </a:p>
          <a:p>
            <a:pPr marL="914400" lvl="1" indent="-457200"/>
            <a:r>
              <a:rPr lang="en-US" sz="1800" dirty="0"/>
              <a:t>Indicate that a private call attempt should be forwarded, including:</a:t>
            </a:r>
            <a:endParaRPr lang="en-US" sz="2000" dirty="0"/>
          </a:p>
          <a:p>
            <a:pPr marL="1371600" lvl="2" indent="-457200"/>
            <a:r>
              <a:rPr lang="en-US" sz="1800" dirty="0"/>
              <a:t>The new target for the private call (MCPTT ID or FA, including displayable string).</a:t>
            </a:r>
          </a:p>
          <a:p>
            <a:pPr marL="1828800" lvl="3" indent="-457200"/>
            <a:r>
              <a:rPr lang="en-US" sz="1600" dirty="0"/>
              <a:t>Inclusion of this target MCPTT ID/FA overrides any static private call forwarding target included in the MCPTT user profile.</a:t>
            </a:r>
          </a:p>
          <a:p>
            <a:pPr marL="1371600" lvl="2" indent="-457200"/>
            <a:r>
              <a:rPr lang="en-US" sz="1800" dirty="0"/>
              <a:t>The reason for forwarding the private call (“manual input”).</a:t>
            </a:r>
          </a:p>
          <a:p>
            <a:pPr marL="457200" indent="-457200"/>
            <a:r>
              <a:rPr lang="en-US" sz="1800" dirty="0"/>
              <a:t>Needs to be able to send a SIP message to its PF to:</a:t>
            </a:r>
          </a:p>
          <a:p>
            <a:pPr marL="914400" lvl="1" indent="-457200"/>
            <a:r>
              <a:rPr lang="en-US" sz="1800" dirty="0"/>
              <a:t>Request that private call forwarding “immediate” be enabled, including:</a:t>
            </a:r>
          </a:p>
          <a:p>
            <a:pPr marL="1371600" lvl="2" indent="-457200"/>
            <a:r>
              <a:rPr lang="en-US" sz="1800" dirty="0"/>
              <a:t>The target for private call forwarding (MCPTT ID or FA).</a:t>
            </a:r>
          </a:p>
          <a:p>
            <a:pPr marL="1828800" lvl="3" indent="-457200"/>
            <a:r>
              <a:rPr lang="en-US" sz="1600" dirty="0"/>
              <a:t>Inclusion of this target MCPTT ID/FA overrides any static private call forwarding target included in the MCPTT user profile.</a:t>
            </a:r>
          </a:p>
          <a:p>
            <a:pPr marL="1371600" lvl="2" indent="-457200"/>
            <a:r>
              <a:rPr lang="en-US" sz="1800" dirty="0"/>
              <a:t>An indication whether private call forwarding should be “immediate” or on “no-answer”.</a:t>
            </a:r>
          </a:p>
          <a:p>
            <a:pPr marL="914400" lvl="1" indent="-457200"/>
            <a:r>
              <a:rPr lang="en-US" sz="1800" dirty="0"/>
              <a:t>Request that private call forwarding be disabled.</a:t>
            </a:r>
          </a:p>
          <a:p>
            <a:pPr marL="914400" lvl="1" indent="-457200"/>
            <a:r>
              <a:rPr lang="en-US" sz="1800" dirty="0"/>
              <a:t>Provide a private call forwarding target. This target will apply to “no-answer”, and will provide a new default target for “immediate” private call forwarding, overriding the user profile.</a:t>
            </a:r>
          </a:p>
          <a:p>
            <a:pPr marL="914400" lvl="1" indent="-457200"/>
            <a:r>
              <a:rPr lang="en-US" sz="1800" dirty="0"/>
              <a:t>Query the status of private call forwarding at the PF.</a:t>
            </a:r>
          </a:p>
        </p:txBody>
      </p:sp>
      <p:sp>
        <p:nvSpPr>
          <p:cNvPr id="3" name="Title 2">
            <a:extLst>
              <a:ext uri="{FF2B5EF4-FFF2-40B4-BE49-F238E27FC236}">
                <a16:creationId xmlns:a16="http://schemas.microsoft.com/office/drawing/2014/main" id="{4632A82D-EF6A-4F1C-9E89-70DEECB42CC7}"/>
              </a:ext>
            </a:extLst>
          </p:cNvPr>
          <p:cNvSpPr>
            <a:spLocks noGrp="1"/>
          </p:cNvSpPr>
          <p:nvPr>
            <p:ph type="title"/>
          </p:nvPr>
        </p:nvSpPr>
        <p:spPr/>
        <p:txBody>
          <a:bodyPr/>
          <a:lstStyle/>
          <a:p>
            <a:r>
              <a:rPr lang="en-US" dirty="0"/>
              <a:t>Terminating MCPTT client</a:t>
            </a:r>
          </a:p>
        </p:txBody>
      </p:sp>
    </p:spTree>
    <p:extLst>
      <p:ext uri="{BB962C8B-B14F-4D97-AF65-F5344CB8AC3E}">
        <p14:creationId xmlns:p14="http://schemas.microsoft.com/office/powerpoint/2010/main" val="3325904531"/>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34F069-74BB-40C3-A3B8-244D1E4D3FBA}"/>
              </a:ext>
            </a:extLst>
          </p:cNvPr>
          <p:cNvSpPr>
            <a:spLocks noGrp="1"/>
          </p:cNvSpPr>
          <p:nvPr>
            <p:ph idx="1"/>
          </p:nvPr>
        </p:nvSpPr>
        <p:spPr>
          <a:xfrm>
            <a:off x="838200" y="1825624"/>
            <a:ext cx="10515600" cy="4534535"/>
          </a:xfrm>
        </p:spPr>
        <p:txBody>
          <a:bodyPr/>
          <a:lstStyle/>
          <a:p>
            <a:pPr marL="457200" indent="-457200"/>
            <a:r>
              <a:rPr lang="en-US" sz="2200" dirty="0"/>
              <a:t>Needs to be able to relay a SIP message to the originating client from the terminating MCPTT client to indicate that a private call attempt should be forwarded :</a:t>
            </a:r>
          </a:p>
          <a:p>
            <a:pPr marL="914400" lvl="1" indent="-457200"/>
            <a:r>
              <a:rPr lang="en-US" sz="2000" dirty="0"/>
              <a:t>The PF needs to remember the forwarded-to-client’s MCPTT ID/FA to verify that the subsequent private call attempt that indicates private call forwarding is to the provided forwarded-to-client’s MCPTT ID/FA.</a:t>
            </a:r>
          </a:p>
          <a:p>
            <a:pPr marL="457200" indent="-457200"/>
            <a:r>
              <a:rPr lang="en-US" sz="2200" dirty="0"/>
              <a:t>Needs to be able to relay a SIP message from the originating client to the terminating MCPTT client to indicate that a private call attempt forwarding notice was received.</a:t>
            </a:r>
          </a:p>
          <a:p>
            <a:pPr marL="457200" indent="-457200"/>
            <a:r>
              <a:rPr lang="en-US" sz="2200" dirty="0"/>
              <a:t>Needs to be able to check a private call attempt from the originating MCPTT client to see if it is a private call forwarding. If so:</a:t>
            </a:r>
          </a:p>
          <a:p>
            <a:pPr marL="914400" lvl="1" indent="-457200"/>
            <a:r>
              <a:rPr lang="en-US" sz="2000" dirty="0"/>
              <a:t>Is the private call forwarding to a remembered forwarded-to-client’s MCPTT ID/FA?</a:t>
            </a:r>
          </a:p>
          <a:p>
            <a:pPr marL="914400" lvl="1" indent="-457200"/>
            <a:r>
              <a:rPr lang="en-US" sz="2000" dirty="0"/>
              <a:t>Have the number of private call forwarding attempts for this private call already reached the limit?</a:t>
            </a:r>
          </a:p>
          <a:p>
            <a:pPr marL="914400" lvl="1" indent="-457200"/>
            <a:r>
              <a:rPr lang="en-US" sz="2000" dirty="0"/>
              <a:t>Is the private call forwarding to an MCPTT ID/FA that has already been attempted?</a:t>
            </a:r>
          </a:p>
        </p:txBody>
      </p:sp>
      <p:sp>
        <p:nvSpPr>
          <p:cNvPr id="3" name="Title 2">
            <a:extLst>
              <a:ext uri="{FF2B5EF4-FFF2-40B4-BE49-F238E27FC236}">
                <a16:creationId xmlns:a16="http://schemas.microsoft.com/office/drawing/2014/main" id="{4632A82D-EF6A-4F1C-9E89-70DEECB42CC7}"/>
              </a:ext>
            </a:extLst>
          </p:cNvPr>
          <p:cNvSpPr>
            <a:spLocks noGrp="1"/>
          </p:cNvSpPr>
          <p:nvPr>
            <p:ph type="title"/>
          </p:nvPr>
        </p:nvSpPr>
        <p:spPr/>
        <p:txBody>
          <a:bodyPr/>
          <a:lstStyle/>
          <a:p>
            <a:r>
              <a:rPr lang="en-US" sz="4000" dirty="0"/>
              <a:t>Originating participating MCPTT function</a:t>
            </a:r>
          </a:p>
        </p:txBody>
      </p:sp>
    </p:spTree>
    <p:extLst>
      <p:ext uri="{BB962C8B-B14F-4D97-AF65-F5344CB8AC3E}">
        <p14:creationId xmlns:p14="http://schemas.microsoft.com/office/powerpoint/2010/main" val="159209936"/>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34F069-74BB-40C3-A3B8-244D1E4D3FBA}"/>
              </a:ext>
            </a:extLst>
          </p:cNvPr>
          <p:cNvSpPr>
            <a:spLocks noGrp="1"/>
          </p:cNvSpPr>
          <p:nvPr>
            <p:ph idx="1"/>
          </p:nvPr>
        </p:nvSpPr>
        <p:spPr>
          <a:xfrm>
            <a:off x="838200" y="1754504"/>
            <a:ext cx="11130280" cy="4849496"/>
          </a:xfrm>
        </p:spPr>
        <p:txBody>
          <a:bodyPr/>
          <a:lstStyle/>
          <a:p>
            <a:pPr marL="457200" indent="-457200"/>
            <a:r>
              <a:rPr lang="en-US" sz="1800" dirty="0"/>
              <a:t>Needs to be able to relay a SIP message to the originating client from the terminating MCPTT client to indicate that a private call attempt should be forwarded.</a:t>
            </a:r>
          </a:p>
          <a:p>
            <a:pPr marL="457200" indent="-457200"/>
            <a:r>
              <a:rPr lang="en-US" sz="1800" dirty="0"/>
              <a:t>Needs to be able to relay a SIP message from the originating client to the terminating MCPTT client to indicate that a private call attempt forwarding notice was received.</a:t>
            </a:r>
          </a:p>
          <a:p>
            <a:pPr marL="457200" indent="-457200"/>
            <a:r>
              <a:rPr lang="en-US" sz="1800" dirty="0"/>
              <a:t>Needs to be able to receive and reply to a SIP message from its MCPTT client to turn on private call forwarding and to set a new private call forwarding target:</a:t>
            </a:r>
          </a:p>
          <a:p>
            <a:pPr marL="914400" lvl="1" indent="-457200">
              <a:lnSpc>
                <a:spcPct val="100000"/>
              </a:lnSpc>
              <a:spcBef>
                <a:spcPts val="0"/>
              </a:spcBef>
            </a:pPr>
            <a:r>
              <a:rPr lang="en-US" sz="1600" dirty="0"/>
              <a:t>Is private call forwarding authorized for the MCPTT client?</a:t>
            </a:r>
          </a:p>
          <a:p>
            <a:pPr marL="914400" lvl="1" indent="-457200">
              <a:lnSpc>
                <a:spcPct val="100000"/>
              </a:lnSpc>
              <a:spcBef>
                <a:spcPts val="0"/>
              </a:spcBef>
            </a:pPr>
            <a:r>
              <a:rPr lang="en-US" sz="1600" dirty="0"/>
              <a:t>Does the request provide a call forwarding target MCPTT ID or FA, or should the default from the user profile be used?</a:t>
            </a:r>
          </a:p>
          <a:p>
            <a:pPr marL="914400" lvl="1" indent="-457200">
              <a:lnSpc>
                <a:spcPct val="100000"/>
              </a:lnSpc>
              <a:spcBef>
                <a:spcPts val="0"/>
              </a:spcBef>
            </a:pPr>
            <a:r>
              <a:rPr lang="en-US" sz="1600" dirty="0"/>
              <a:t>Is CF to be done for “immediate” or for “no-answer”?</a:t>
            </a:r>
          </a:p>
          <a:p>
            <a:pPr marL="457200" lvl="1" indent="-457200">
              <a:spcBef>
                <a:spcPts val="1000"/>
              </a:spcBef>
              <a:buBlip>
                <a:blip r:embed="rId2"/>
              </a:buBlip>
            </a:pPr>
            <a:r>
              <a:rPr lang="en-US" sz="1800" dirty="0"/>
              <a:t>Needs to be able to receive and reply to a SIP message from its MCPTT client to turn off private call forwarding.</a:t>
            </a:r>
          </a:p>
          <a:p>
            <a:pPr marL="457200" lvl="1" indent="-457200">
              <a:spcBef>
                <a:spcPts val="1000"/>
              </a:spcBef>
              <a:buBlip>
                <a:blip r:embed="rId2"/>
              </a:buBlip>
            </a:pPr>
            <a:r>
              <a:rPr lang="en-US" sz="1800" dirty="0"/>
              <a:t>Needs to be able to receive and reply to a SIP message from its MCPTT client to check the status of immediate private call forwarding.</a:t>
            </a:r>
          </a:p>
          <a:p>
            <a:pPr marL="457200" lvl="1" indent="-457200">
              <a:spcBef>
                <a:spcPts val="1000"/>
              </a:spcBef>
              <a:buBlip>
                <a:blip r:embed="rId2"/>
              </a:buBlip>
            </a:pPr>
            <a:r>
              <a:rPr lang="en-US" sz="1800" dirty="0"/>
              <a:t>If private call forwarding is </a:t>
            </a:r>
            <a:r>
              <a:rPr lang="en-US" sz="1800" dirty="0" err="1"/>
              <a:t>authorised</a:t>
            </a:r>
            <a:r>
              <a:rPr lang="en-US" sz="1800" dirty="0"/>
              <a:t>:</a:t>
            </a:r>
          </a:p>
          <a:p>
            <a:pPr marL="914400" lvl="1" indent="-457200">
              <a:lnSpc>
                <a:spcPct val="100000"/>
              </a:lnSpc>
              <a:spcBef>
                <a:spcPts val="0"/>
              </a:spcBef>
            </a:pPr>
            <a:r>
              <a:rPr lang="en-US" sz="1600" dirty="0"/>
              <a:t>Needs to be able to time out a private call attempt (“no-answer”) and indicate to the caller the target MCPTT ID/FA to be used.</a:t>
            </a:r>
          </a:p>
          <a:p>
            <a:pPr marL="914400" lvl="1" indent="-457200">
              <a:lnSpc>
                <a:spcPct val="100000"/>
              </a:lnSpc>
              <a:spcBef>
                <a:spcPts val="0"/>
              </a:spcBef>
            </a:pPr>
            <a:r>
              <a:rPr lang="en-US" sz="1600" dirty="0"/>
              <a:t>Needs to be able to perform immediate private call forwarding</a:t>
            </a:r>
          </a:p>
        </p:txBody>
      </p:sp>
      <p:sp>
        <p:nvSpPr>
          <p:cNvPr id="3" name="Title 2">
            <a:extLst>
              <a:ext uri="{FF2B5EF4-FFF2-40B4-BE49-F238E27FC236}">
                <a16:creationId xmlns:a16="http://schemas.microsoft.com/office/drawing/2014/main" id="{4632A82D-EF6A-4F1C-9E89-70DEECB42CC7}"/>
              </a:ext>
            </a:extLst>
          </p:cNvPr>
          <p:cNvSpPr>
            <a:spLocks noGrp="1"/>
          </p:cNvSpPr>
          <p:nvPr>
            <p:ph type="title"/>
          </p:nvPr>
        </p:nvSpPr>
        <p:spPr/>
        <p:txBody>
          <a:bodyPr/>
          <a:lstStyle/>
          <a:p>
            <a:r>
              <a:rPr lang="en-US" sz="4000" dirty="0"/>
              <a:t>Terminating participating MCPTT function</a:t>
            </a:r>
          </a:p>
        </p:txBody>
      </p:sp>
    </p:spTree>
    <p:extLst>
      <p:ext uri="{BB962C8B-B14F-4D97-AF65-F5344CB8AC3E}">
        <p14:creationId xmlns:p14="http://schemas.microsoft.com/office/powerpoint/2010/main" val="2801844685"/>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41</TotalTime>
  <Words>1217</Words>
  <Application>Microsoft Office PowerPoint</Application>
  <PresentationFormat>Widescreen</PresentationFormat>
  <Paragraphs>72</Paragraphs>
  <Slides>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Arial </vt:lpstr>
      <vt:lpstr>Calibri</vt:lpstr>
      <vt:lpstr>Calibri Light</vt:lpstr>
      <vt:lpstr>Times New Roman</vt:lpstr>
      <vt:lpstr>Wingdings</vt:lpstr>
      <vt:lpstr>Office Theme</vt:lpstr>
      <vt:lpstr>Source:  FirstNet  Title:  Private Call Forwarding  Agenda item: x.x  Document for: Discussion   DRAFT</vt:lpstr>
      <vt:lpstr>Requirements</vt:lpstr>
      <vt:lpstr>Terminology</vt:lpstr>
      <vt:lpstr>Databases involved (1/2)</vt:lpstr>
      <vt:lpstr>Databases involved (2/2) </vt:lpstr>
      <vt:lpstr>Originating MCPTT client</vt:lpstr>
      <vt:lpstr>Terminating MCPTT client</vt:lpstr>
      <vt:lpstr>Originating participating MCPTT function</vt:lpstr>
      <vt:lpstr>Terminating participating MCPTT function</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Michael Dolan</cp:lastModifiedBy>
  <cp:revision>1189</cp:revision>
  <cp:lastPrinted>2021-03-17T12:26:32Z</cp:lastPrinted>
  <dcterms:created xsi:type="dcterms:W3CDTF">2010-02-05T13:52:04Z</dcterms:created>
  <dcterms:modified xsi:type="dcterms:W3CDTF">2021-07-13T13:28:32Z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(3)clKJqgkOBaptIUAQNQ7RCUPUA3QTRxd/ZMtSVT7d67RxkMJ2X/LP2RWWWX97+8/Zo88zwwPE
h06JnZoBWKhKRcEA+kSoXJYfPfBIo56WmdBQUrKDWkK1RRNsnSQJsZTZPRhKrfYa3mWeoQp0
MqOLmWGcvzPITvjJZYtZ8Iu50By97HVVA9jx52/TvlU/Fs+HD+l0dYU0Qimg64tbTUAgsvm/
M8dnbCL6GQoDlrULwf</vt:lpwstr>
  </property>
  <property fmtid="{D5CDD505-2E9C-101B-9397-08002B2CF9AE}" pid="3" name="_2015_ms_pID_7253431">
    <vt:lpwstr>2KjjIw1u1D5aNgqIN2ktx7qcznfm2TSpFU+2NszMz5OWFH4wYqW868
eFJZ4T047d72atqoHmYjRfWEla/DeJ4+CJ2GYatYZo6r0na5O45MKGeT1DJAEMIeiTfcag/v
rfDZVZuJaSAMOOm8BoLD66ey43qVyPQ/tKWQt1lZMbzoQOkZHZUssBbKIwuPC7oXp9xZQBeQ
dxUqd6cX2wMCgsuMBlQa7WyLQhCfD2/BoOwS</vt:lpwstr>
  </property>
  <property fmtid="{D5CDD505-2E9C-101B-9397-08002B2CF9AE}" pid="4" name="_2015_ms_pID_7253432">
    <vt:lpwstr>VA==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1623066920</vt:lpwstr>
  </property>
</Properties>
</file>