
<file path=[Content_Types].xml><?xml version="1.0" encoding="utf-8"?>
<Types xmlns="http://schemas.openxmlformats.org/package/2006/content-types">
  <Default Extension="bin" ContentType="application/vnd.openxmlformats-officedocument.oleObject"/>
  <Default Extension="doc" ContentType="application/msword"/>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0" r:id="rId7"/>
    <p:sldMasterId id="2147483726" r:id="rId8"/>
  </p:sldMasterIdLst>
  <p:notesMasterIdLst>
    <p:notesMasterId r:id="rId27"/>
  </p:notesMasterIdLst>
  <p:handoutMasterIdLst>
    <p:handoutMasterId r:id="rId28"/>
  </p:handoutMasterIdLst>
  <p:sldIdLst>
    <p:sldId id="260" r:id="rId9"/>
    <p:sldId id="257" r:id="rId10"/>
    <p:sldId id="258" r:id="rId11"/>
    <p:sldId id="259" r:id="rId12"/>
    <p:sldId id="261" r:id="rId13"/>
    <p:sldId id="263" r:id="rId14"/>
    <p:sldId id="264" r:id="rId15"/>
    <p:sldId id="265" r:id="rId16"/>
    <p:sldId id="266" r:id="rId17"/>
    <p:sldId id="268" r:id="rId18"/>
    <p:sldId id="269" r:id="rId19"/>
    <p:sldId id="270" r:id="rId20"/>
    <p:sldId id="271" r:id="rId21"/>
    <p:sldId id="273" r:id="rId22"/>
    <p:sldId id="274" r:id="rId23"/>
    <p:sldId id="267" r:id="rId24"/>
    <p:sldId id="275" r:id="rId25"/>
    <p:sldId id="272"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58864" autoAdjust="0"/>
  </p:normalViewPr>
  <p:slideViewPr>
    <p:cSldViewPr>
      <p:cViewPr varScale="1">
        <p:scale>
          <a:sx n="97" d="100"/>
          <a:sy n="97" d="100"/>
        </p:scale>
        <p:origin x="43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 Id="rId9"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A89465-CE0D-4B39-B8B5-5B40FD41020B}" type="datetimeFigureOut">
              <a:rPr lang="en-US" smtClean="0"/>
              <a:t>4/6/2020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E67820-9C07-4A23-A314-1D46E1045ABB}" type="slidenum">
              <a:rPr lang="en-US" smtClean="0"/>
              <a:t>‹#›</a:t>
            </a:fld>
            <a:endParaRPr lang="en-US"/>
          </a:p>
        </p:txBody>
      </p:sp>
    </p:spTree>
    <p:extLst>
      <p:ext uri="{BB962C8B-B14F-4D97-AF65-F5344CB8AC3E}">
        <p14:creationId xmlns:p14="http://schemas.microsoft.com/office/powerpoint/2010/main" val="399269590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606B7A-D931-4D98-BBAC-7D170C3BA55E}" type="datetimeFigureOut">
              <a:rPr lang="en-US" smtClean="0"/>
              <a:t>4/6/2020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FE8580-4ED0-43D7-A417-589F97953605}" type="slidenum">
              <a:rPr lang="en-US" smtClean="0"/>
              <a:t>‹#›</a:t>
            </a:fld>
            <a:endParaRPr lang="en-US"/>
          </a:p>
        </p:txBody>
      </p:sp>
    </p:spTree>
    <p:extLst>
      <p:ext uri="{BB962C8B-B14F-4D97-AF65-F5344CB8AC3E}">
        <p14:creationId xmlns:p14="http://schemas.microsoft.com/office/powerpoint/2010/main" val="18336021"/>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secondary headline</a:t>
            </a:r>
          </a:p>
        </p:txBody>
      </p:sp>
      <p:sp>
        <p:nvSpPr>
          <p:cNvPr id="68"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dirty="0"/>
              <a:t>Click to edit headline</a:t>
            </a:r>
          </a:p>
        </p:txBody>
      </p:sp>
    </p:spTree>
    <p:extLst>
      <p:ext uri="{BB962C8B-B14F-4D97-AF65-F5344CB8AC3E}">
        <p14:creationId xmlns:p14="http://schemas.microsoft.com/office/powerpoint/2010/main" val="375096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dirty="0"/>
              <a:t>Click to edit headline</a:t>
            </a:r>
          </a:p>
        </p:txBody>
      </p:sp>
      <p:sp>
        <p:nvSpPr>
          <p:cNvPr id="4" name="Text Placeholder 3"/>
          <p:cNvSpPr>
            <a:spLocks noGrp="1"/>
          </p:cNvSpPr>
          <p:nvPr>
            <p:ph type="body" sz="quarter" idx="12" hasCustomPrompt="1"/>
          </p:nvPr>
        </p:nvSpPr>
        <p:spPr>
          <a:xfrm>
            <a:off x="417600" y="1080000"/>
            <a:ext cx="8308800" cy="3560400"/>
          </a:xfrm>
          <a:prstGeom prst="rect">
            <a:avLst/>
          </a:prstGeom>
        </p:spPr>
        <p:txBody>
          <a:bodyPr lIns="0" tIns="0" rIns="0" bIns="0">
            <a:normAutofit/>
          </a:bodyPr>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876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210080" cy="5143500"/>
          </a:xfrm>
          <a:prstGeom prst="rect">
            <a:avLst/>
          </a:prstGeom>
        </p:spPr>
      </p:pic>
    </p:spTree>
    <p:extLst>
      <p:ext uri="{BB962C8B-B14F-4D97-AF65-F5344CB8AC3E}">
        <p14:creationId xmlns:p14="http://schemas.microsoft.com/office/powerpoint/2010/main" val="417583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Nokia White 0">
    <p:spTree>
      <p:nvGrpSpPr>
        <p:cNvPr id="1" name=""/>
        <p:cNvGrpSpPr/>
        <p:nvPr/>
      </p:nvGrpSpPr>
      <p:grpSpPr>
        <a:xfrm>
          <a:off x="0" y="0"/>
          <a:ext cx="0" cy="0"/>
          <a:chOff x="0" y="0"/>
          <a:chExt cx="0" cy="0"/>
        </a:xfrm>
      </p:grpSpPr>
      <p:pic>
        <p:nvPicPr>
          <p:cNvPr id="12" name="Picture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9"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12923" y="4655220"/>
            <a:ext cx="1562040" cy="411883"/>
          </a:xfrm>
          <a:prstGeom prst="rect">
            <a:avLst/>
          </a:prstGeom>
        </p:spPr>
      </p:pic>
      <p:sp>
        <p:nvSpPr>
          <p:cNvPr id="14" name="TextBox 13"/>
          <p:cNvSpPr txBox="1"/>
          <p:nvPr userDrawn="1"/>
        </p:nvSpPr>
        <p:spPr>
          <a:xfrm>
            <a:off x="657000" y="4816800"/>
            <a:ext cx="1800000" cy="122237"/>
          </a:xfrm>
          <a:prstGeom prst="rect">
            <a:avLst/>
          </a:prstGeom>
          <a:noFill/>
        </p:spPr>
        <p:txBody>
          <a:bodyPr wrap="square" lIns="0" tIns="0" rIns="0" bIns="0" anchor="b">
            <a:spAutoFit/>
          </a:bodyPr>
          <a:lstStyle/>
          <a:p>
            <a:r>
              <a:rPr lang="en-GB" sz="800" dirty="0">
                <a:solidFill>
                  <a:schemeClr val="bg1"/>
                </a:solidFill>
                <a:ea typeface="Nokia Pure Text Light" panose="020B0403020202020204" pitchFamily="34" charset="0"/>
                <a:cs typeface="Arial" charset="0"/>
              </a:rPr>
              <a:t>© 2020 Nokia</a:t>
            </a:r>
          </a:p>
        </p:txBody>
      </p:sp>
      <p:sp>
        <p:nvSpPr>
          <p:cNvPr id="15" name="Slide Number Placeholder 5"/>
          <p:cNvSpPr txBox="1">
            <a:spLocks/>
          </p:cNvSpPr>
          <p:nvPr userDrawn="1"/>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ea typeface="Nokia Pure Text Light" panose="020B0403020202020204" pitchFamily="34" charset="0"/>
                <a:cs typeface="Arial" panose="020B0604020202020204" pitchFamily="34" charset="0"/>
              </a:rPr>
              <a:pPr>
                <a:defRPr/>
              </a:pPr>
              <a:t>‹#›</a:t>
            </a:fld>
            <a:endParaRPr lang="en-GB" dirty="0">
              <a:solidFill>
                <a:schemeClr val="bg1"/>
              </a:solidFill>
              <a:ea typeface="Nokia Pure Text Light" panose="020B0403020202020204" pitchFamily="34" charset="0"/>
              <a:cs typeface="Arial" panose="020B0604020202020204" pitchFamily="34" charset="0"/>
            </a:endParaRPr>
          </a:p>
        </p:txBody>
      </p:sp>
      <p:sp>
        <p:nvSpPr>
          <p:cNvPr id="16" name="Text Placeholder 42"/>
          <p:cNvSpPr>
            <a:spLocks noGrp="1"/>
          </p:cNvSpPr>
          <p:nvPr>
            <p:ph type="body" sz="quarter" idx="11" hasCustomPrompt="1"/>
          </p:nvPr>
        </p:nvSpPr>
        <p:spPr>
          <a:xfrm>
            <a:off x="367200" y="900000"/>
            <a:ext cx="8359200" cy="1980000"/>
          </a:xfrm>
          <a:prstGeom prst="rect">
            <a:avLst/>
          </a:prstGeom>
        </p:spPr>
        <p:txBody>
          <a:bodyPr lIns="0" tIns="0" rIns="0" bIns="0"/>
          <a:lstStyle>
            <a:lvl1pPr marL="0" indent="0">
              <a:spcBef>
                <a:spcPts val="0"/>
              </a:spcBef>
              <a:spcAft>
                <a:spcPts val="600"/>
              </a:spcAft>
              <a:buNone/>
              <a:defRPr sz="6600" baseline="0">
                <a:solidFill>
                  <a:schemeClr val="bg1"/>
                </a:solidFill>
                <a:latin typeface="Nokia Pure Headline Ultra Light" panose="020B0204020202020204" pitchFamily="34" charset="0"/>
              </a:defRPr>
            </a:lvl1pPr>
          </a:lstStyle>
          <a:p>
            <a:pPr lvl="0"/>
            <a:r>
              <a:rPr lang="en-US" dirty="0"/>
              <a:t>Main headline in sentence case here</a:t>
            </a:r>
          </a:p>
        </p:txBody>
      </p:sp>
      <p:sp>
        <p:nvSpPr>
          <p:cNvPr id="9" name="Text Placeholder 3"/>
          <p:cNvSpPr>
            <a:spLocks noGrp="1"/>
          </p:cNvSpPr>
          <p:nvPr>
            <p:ph type="body" sz="quarter" idx="12"/>
          </p:nvPr>
        </p:nvSpPr>
        <p:spPr>
          <a:xfrm>
            <a:off x="417600" y="3060000"/>
            <a:ext cx="8308800" cy="1576800"/>
          </a:xfrm>
          <a:prstGeom prst="rect">
            <a:avLst/>
          </a:prstGeom>
        </p:spPr>
        <p:txBody>
          <a:bodyPr lIns="0" tIns="0" rIns="0" bIns="0">
            <a:normAutofit/>
          </a:bodyPr>
          <a:lstStyle>
            <a:lvl1pPr marL="0" indent="0">
              <a:spcBef>
                <a:spcPts val="0"/>
              </a:spcBef>
              <a:spcAft>
                <a:spcPts val="600"/>
              </a:spcAft>
              <a:buNone/>
              <a:defRPr sz="1600">
                <a:solidFill>
                  <a:schemeClr val="bg1"/>
                </a:solidFill>
                <a:latin typeface="Nokia Pure Text Light" panose="020B0403020202020204" pitchFamily="34" charset="0"/>
                <a:ea typeface="Nokia Pure Text Light" panose="020B0403020202020204" pitchFamily="34" charset="0"/>
              </a:defRPr>
            </a:lvl1pPr>
            <a:lvl2pPr marL="230394" indent="0">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589" indent="0">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2983" indent="0">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377" indent="0">
              <a:spcBef>
                <a:spcPts val="0"/>
              </a:spcBef>
              <a:spcAft>
                <a:spcPts val="600"/>
              </a:spcAft>
              <a:buFont typeface="Arial" panose="020B0604020202020204" pitchFamily="34" charset="0"/>
              <a:buNone/>
              <a:defRPr sz="800">
                <a:solidFill>
                  <a:schemeClr val="bg1"/>
                </a:solidFill>
                <a:latin typeface="Nokia Pure Text Light" panose="020B0403020202020204" pitchFamily="34" charset="0"/>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bg1"/>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bg1"/>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bg1"/>
                </a:solidFill>
                <a:latin typeface="Nokia Pure Text Light" panose="020B0403020202020204" pitchFamily="34" charset="0"/>
                <a:ea typeface="Nokia Pure Text Light" panose="020B0403020202020204" pitchFamily="34" charset="0"/>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2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1 Nokia Divider Master title">
    <p:spTree>
      <p:nvGrpSpPr>
        <p:cNvPr id="1" name=""/>
        <p:cNvGrpSpPr/>
        <p:nvPr/>
      </p:nvGrpSpPr>
      <p:grpSpPr>
        <a:xfrm>
          <a:off x="0" y="0"/>
          <a:ext cx="0" cy="0"/>
          <a:chOff x="0" y="0"/>
          <a:chExt cx="0" cy="0"/>
        </a:xfrm>
      </p:grpSpPr>
      <p:sp>
        <p:nvSpPr>
          <p:cNvPr id="7" name="Text Placeholder 42"/>
          <p:cNvSpPr>
            <a:spLocks noGrp="1"/>
          </p:cNvSpPr>
          <p:nvPr>
            <p:ph type="body" sz="quarter" idx="11" hasCustomPrompt="1"/>
          </p:nvPr>
        </p:nvSpPr>
        <p:spPr>
          <a:xfrm>
            <a:off x="417600" y="280800"/>
            <a:ext cx="8308800" cy="634766"/>
          </a:xfrm>
          <a:prstGeom prst="rect">
            <a:avLst/>
          </a:prstGeom>
        </p:spPr>
        <p:txBody>
          <a:bodyPr lIns="0" tIns="0" rIns="0" bIns="0"/>
          <a:lstStyle>
            <a:lvl1pPr marL="0" indent="0">
              <a:buNone/>
              <a:defRPr sz="4400" baseline="0">
                <a:solidFill>
                  <a:schemeClr val="bg1"/>
                </a:solidFill>
                <a:latin typeface="Nokia Pure Headline Ultra Light" panose="020B0204020202020204" pitchFamily="34" charset="0"/>
              </a:defRPr>
            </a:lvl1pPr>
          </a:lstStyle>
          <a:p>
            <a:pPr lvl="0"/>
            <a:r>
              <a:rPr lang="en-US" dirty="0"/>
              <a:t>Click to edit headline</a:t>
            </a:r>
          </a:p>
        </p:txBody>
      </p:sp>
      <p:sp>
        <p:nvSpPr>
          <p:cNvPr id="10" name="Text Placeholder 3"/>
          <p:cNvSpPr>
            <a:spLocks noGrp="1"/>
          </p:cNvSpPr>
          <p:nvPr>
            <p:ph type="body" sz="quarter" idx="12"/>
          </p:nvPr>
        </p:nvSpPr>
        <p:spPr>
          <a:xfrm>
            <a:off x="417600" y="1080000"/>
            <a:ext cx="8308800" cy="3560400"/>
          </a:xfrm>
          <a:prstGeom prst="rect">
            <a:avLst/>
          </a:prstGeom>
        </p:spPr>
        <p:txBody>
          <a:bodyPr lIns="0" tIns="0" rIns="0" bIns="0"/>
          <a:lstStyle>
            <a:lvl1pPr marL="342900" indent="-342900">
              <a:spcBef>
                <a:spcPts val="0"/>
              </a:spcBef>
              <a:spcAft>
                <a:spcPts val="600"/>
              </a:spcAft>
              <a:buFont typeface="+mj-lt"/>
              <a:buAutoNum type="arabicPeriod"/>
              <a:defRPr sz="1600">
                <a:solidFill>
                  <a:schemeClr val="bg1"/>
                </a:solidFill>
                <a:latin typeface="Nokia Pure Text Light" panose="020B0403020202020204" pitchFamily="34" charset="0"/>
                <a:ea typeface="Nokia Pure Text Light" panose="020B0403020202020204" pitchFamily="34" charset="0"/>
              </a:defRPr>
            </a:lvl1pPr>
            <a:lvl2pPr marL="573300" indent="-342900">
              <a:spcBef>
                <a:spcPts val="0"/>
              </a:spcBef>
              <a:spcAft>
                <a:spcPts val="600"/>
              </a:spcAft>
              <a:buFont typeface="+mj-lt"/>
              <a:buAutoNum type="alphaUcPeriod"/>
              <a:defRPr sz="1400">
                <a:solidFill>
                  <a:schemeClr val="bg1"/>
                </a:solidFill>
                <a:latin typeface="Nokia Pure Text Light" panose="020B0403020202020204" pitchFamily="34" charset="0"/>
                <a:ea typeface="Nokia Pure Text Light" panose="020B0403020202020204" pitchFamily="34" charset="0"/>
              </a:defRPr>
            </a:lvl2pPr>
            <a:lvl3pPr marL="748350" indent="-285750">
              <a:spcBef>
                <a:spcPts val="0"/>
              </a:spcBef>
              <a:spcAft>
                <a:spcPts val="600"/>
              </a:spcAft>
              <a:buFont typeface="+mj-lt"/>
              <a:buAutoNum type="romanLcPeriod"/>
              <a:defRPr sz="1200">
                <a:solidFill>
                  <a:schemeClr val="bg1"/>
                </a:solidFill>
                <a:latin typeface="Nokia Pure Text Light" panose="020B0403020202020204" pitchFamily="34" charset="0"/>
                <a:ea typeface="Nokia Pure Text Light" panose="020B0403020202020204" pitchFamily="34" charset="0"/>
              </a:defRPr>
            </a:lvl3pPr>
            <a:lvl4pPr marL="921600">
              <a:spcBef>
                <a:spcPts val="0"/>
              </a:spcBef>
              <a:spcAft>
                <a:spcPts val="600"/>
              </a:spcAft>
              <a:buFont typeface="+mj-lt"/>
              <a:buAutoNum type="alphaLcPeriod"/>
              <a:defRPr sz="1000">
                <a:solidFill>
                  <a:schemeClr val="bg1"/>
                </a:solidFill>
                <a:latin typeface="Nokia Pure Text Light" panose="020B0403020202020204" pitchFamily="34" charset="0"/>
                <a:ea typeface="Nokia Pure Text Light" panose="020B0403020202020204" pitchFamily="34" charset="0"/>
              </a:defRPr>
            </a:lvl4pPr>
            <a:lvl5pPr marL="1152000" indent="-228600">
              <a:spcBef>
                <a:spcPts val="0"/>
              </a:spcBef>
              <a:spcAft>
                <a:spcPts val="600"/>
              </a:spcAft>
              <a:buFont typeface="Arial" panose="020B0604020202020204" pitchFamily="34" charset="0"/>
              <a:buChar char="•"/>
              <a:defRPr sz="900">
                <a:solidFill>
                  <a:schemeClr val="bg1"/>
                </a:solidFill>
                <a:latin typeface="Nokia Pure Text Light" panose="020B0403020202020204" pitchFamily="34" charset="0"/>
                <a:ea typeface="Nokia Pure Text Light" panose="020B0403020202020204" pitchFamily="34" charset="0"/>
              </a:defRPr>
            </a:lvl5pPr>
            <a:lvl6pPr marL="1382400" indent="-228600">
              <a:spcBef>
                <a:spcPts val="0"/>
              </a:spcBef>
              <a:spcAft>
                <a:spcPts val="600"/>
              </a:spcAft>
              <a:buFont typeface="Nokia Pure Text" panose="020B0503020202020204" pitchFamily="34" charset="0"/>
              <a:buChar char="‒"/>
              <a:defRPr sz="800" baseline="0">
                <a:solidFill>
                  <a:schemeClr val="bg1"/>
                </a:solidFill>
                <a:latin typeface="Nokia Pure Text Light" panose="020B0403020202020204" pitchFamily="34" charset="0"/>
                <a:ea typeface="Nokia Pure Text Light" panose="020B0403020202020204" pitchFamily="34" charset="0"/>
              </a:defRPr>
            </a:lvl6pPr>
            <a:lvl7pPr marL="1612800">
              <a:spcBef>
                <a:spcPts val="0"/>
              </a:spcBef>
              <a:spcAft>
                <a:spcPts val="600"/>
              </a:spcAft>
              <a:defRPr sz="700">
                <a:solidFill>
                  <a:schemeClr val="bg1"/>
                </a:solidFill>
                <a:latin typeface="Nokia Pure Text Light" panose="020B0403020202020204" pitchFamily="34" charset="0"/>
                <a:ea typeface="Nokia Pure Text Light" panose="020B0403020202020204" pitchFamily="34" charset="0"/>
              </a:defRPr>
            </a:lvl7pPr>
            <a:lvl8pPr marL="1843200">
              <a:spcBef>
                <a:spcPts val="0"/>
              </a:spcBef>
              <a:spcAft>
                <a:spcPts val="600"/>
              </a:spcAft>
              <a:defRPr sz="600">
                <a:solidFill>
                  <a:schemeClr val="bg1"/>
                </a:solidFill>
                <a:latin typeface="Nokia Pure Text Light" panose="020B0403020202020204" pitchFamily="34" charset="0"/>
                <a:ea typeface="Nokia Pure Text Light" panose="020B0403020202020204" pitchFamily="34" charset="0"/>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sz="800" dirty="0"/>
              <a:t>Sixth level</a:t>
            </a:r>
          </a:p>
          <a:p>
            <a:pPr lvl="6"/>
            <a:r>
              <a:rPr lang="en-US" dirty="0"/>
              <a:t>Seventh level</a:t>
            </a:r>
          </a:p>
          <a:p>
            <a:pPr lvl="7"/>
            <a:r>
              <a:rPr lang="en-US" sz="600" dirty="0"/>
              <a:t>Eighth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2923" y="4655220"/>
            <a:ext cx="1562040" cy="411883"/>
          </a:xfrm>
          <a:prstGeom prst="rect">
            <a:avLst/>
          </a:prstGeom>
        </p:spPr>
      </p:pic>
    </p:spTree>
    <p:extLst>
      <p:ext uri="{BB962C8B-B14F-4D97-AF65-F5344CB8AC3E}">
        <p14:creationId xmlns:p14="http://schemas.microsoft.com/office/powerpoint/2010/main" val="22633735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417600" y="280800"/>
            <a:ext cx="8308800" cy="309600"/>
          </a:xfrm>
          <a:prstGeom prst="rect">
            <a:avLst/>
          </a:prstGeom>
        </p:spPr>
        <p:txBody>
          <a:bodyPr vert="horz" lIns="0" tIns="0" rIns="0" bIns="0" rtlCol="0" anchor="t" anchorCtr="0">
            <a:noAutofit/>
          </a:bodyPr>
          <a:lstStyle/>
          <a:p>
            <a:r>
              <a:rPr lang="en-US" dirty="0"/>
              <a:t>Click to edit Master title slide</a:t>
            </a:r>
          </a:p>
        </p:txBody>
      </p:sp>
      <p:sp>
        <p:nvSpPr>
          <p:cNvPr id="19" name="TextBox 18"/>
          <p:cNvSpPr txBox="1"/>
          <p:nvPr userDrawn="1"/>
        </p:nvSpPr>
        <p:spPr>
          <a:xfrm>
            <a:off x="657000" y="4816800"/>
            <a:ext cx="1800000" cy="122237"/>
          </a:xfrm>
          <a:prstGeom prst="rect">
            <a:avLst/>
          </a:prstGeom>
          <a:noFill/>
        </p:spPr>
        <p:txBody>
          <a:bodyPr wrap="square" lIns="0" tIns="0" rIns="0" bIns="0" anchor="b">
            <a:spAutoFit/>
          </a:bodyPr>
          <a:lstStyle/>
          <a:p>
            <a:r>
              <a:rPr lang="en-GB" sz="800" dirty="0">
                <a:solidFill>
                  <a:schemeClr val="tx2"/>
                </a:solidFill>
                <a:latin typeface="+mn-lt"/>
                <a:ea typeface="Nokia Pure Text Light" panose="020B0403020202020204" pitchFamily="34" charset="0"/>
                <a:cs typeface="Arial" charset="0"/>
              </a:rPr>
              <a:t>© 2020 Nokia</a:t>
            </a:r>
          </a:p>
        </p:txBody>
      </p:sp>
      <p:sp>
        <p:nvSpPr>
          <p:cNvPr id="21" name="Slide Number Placeholder 5"/>
          <p:cNvSpPr txBox="1">
            <a:spLocks/>
          </p:cNvSpPr>
          <p:nvPr userDrawn="1"/>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tx2"/>
                </a:solidFill>
                <a:latin typeface="+mn-lt"/>
                <a:ea typeface="Nokia Pure Text Light" panose="020B0403020202020204" pitchFamily="34" charset="0"/>
                <a:cs typeface="Arial" panose="020B0604020202020204" pitchFamily="34" charset="0"/>
              </a:rPr>
              <a:pPr>
                <a:defRPr/>
              </a:pPr>
              <a:t>‹#›</a:t>
            </a:fld>
            <a:endParaRPr lang="en-GB" dirty="0">
              <a:solidFill>
                <a:schemeClr val="tx2"/>
              </a:solidFill>
              <a:latin typeface="+mn-lt"/>
              <a:ea typeface="Nokia Pure Text Light" panose="020B0403020202020204" pitchFamily="34" charset="0"/>
              <a:cs typeface="Arial" panose="020B0604020202020204" pitchFamily="34" charset="0"/>
            </a:endParaRP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15447" y="4657601"/>
            <a:ext cx="1556413" cy="410400"/>
          </a:xfrm>
          <a:prstGeom prst="rect">
            <a:avLst/>
          </a:prstGeom>
        </p:spPr>
      </p:pic>
    </p:spTree>
    <p:extLst>
      <p:ext uri="{BB962C8B-B14F-4D97-AF65-F5344CB8AC3E}">
        <p14:creationId xmlns:p14="http://schemas.microsoft.com/office/powerpoint/2010/main" val="332726448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754" r:id="rId3"/>
    <p:sldLayoutId id="2147483758" r:id="rId4"/>
  </p:sldLayoutIdLst>
  <p:hf sldNum="0" hdr="0" dt="0"/>
  <p:txStyles>
    <p:titleStyle>
      <a:lvl1pPr algn="l" defTabSz="914400" rtl="0" eaLnBrk="1" latinLnBrk="0" hangingPunct="1">
        <a:spcBef>
          <a:spcPct val="0"/>
        </a:spcBef>
        <a:buNone/>
        <a:defRPr sz="20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9" name="TextBox 18"/>
          <p:cNvSpPr txBox="1"/>
          <p:nvPr userDrawn="1"/>
        </p:nvSpPr>
        <p:spPr>
          <a:xfrm>
            <a:off x="657000" y="4816800"/>
            <a:ext cx="1800000" cy="122237"/>
          </a:xfrm>
          <a:prstGeom prst="rect">
            <a:avLst/>
          </a:prstGeom>
          <a:noFill/>
        </p:spPr>
        <p:txBody>
          <a:bodyPr wrap="square" lIns="0" tIns="0" rIns="0" bIns="0" anchor="b">
            <a:spAutoFit/>
          </a:bodyPr>
          <a:lstStyle/>
          <a:p>
            <a:r>
              <a:rPr lang="en-GB" sz="800" dirty="0">
                <a:solidFill>
                  <a:schemeClr val="bg1"/>
                </a:solidFill>
                <a:latin typeface="Nokia Pure Text" panose="020B0503020202020204" pitchFamily="34" charset="0"/>
                <a:ea typeface="Nokia Pure Text" panose="020B0503020202020204" pitchFamily="34" charset="0"/>
                <a:cs typeface="Arial" charset="0"/>
              </a:rPr>
              <a:t>© 2020 Nokia</a:t>
            </a:r>
          </a:p>
        </p:txBody>
      </p:sp>
      <p:sp>
        <p:nvSpPr>
          <p:cNvPr id="21" name="Slide Number Placeholder 5"/>
          <p:cNvSpPr txBox="1">
            <a:spLocks/>
          </p:cNvSpPr>
          <p:nvPr userDrawn="1"/>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latin typeface="Nokia Pure Text" panose="020B0503020202020204" pitchFamily="34" charset="0"/>
                <a:ea typeface="Nokia Pure Text" panose="020B0503020202020204" pitchFamily="34" charset="0"/>
                <a:cs typeface="Arial" panose="020B0604020202020204" pitchFamily="34" charset="0"/>
              </a:rPr>
              <a:pPr>
                <a:defRPr/>
              </a:pPr>
              <a:t>‹#›</a:t>
            </a:fld>
            <a:endParaRPr lang="en-GB" dirty="0">
              <a:solidFill>
                <a:schemeClr val="bg1"/>
              </a:solidFill>
              <a:latin typeface="Nokia Pure Text" panose="020B0503020202020204" pitchFamily="34" charset="0"/>
              <a:ea typeface="Nokia Pure Text" panose="020B0503020202020204" pitchFamily="34" charset="0"/>
              <a:cs typeface="Arial" panose="020B0604020202020204" pitchFamily="34" charset="0"/>
            </a:endParaRPr>
          </a:p>
        </p:txBody>
      </p:sp>
    </p:spTree>
    <p:extLst>
      <p:ext uri="{BB962C8B-B14F-4D97-AF65-F5344CB8AC3E}">
        <p14:creationId xmlns:p14="http://schemas.microsoft.com/office/powerpoint/2010/main" val="3940200145"/>
      </p:ext>
    </p:extLst>
  </p:cSld>
  <p:clrMap bg1="lt1" tx1="dk1" bg2="lt2" tx2="dk2" accent1="accent1" accent2="accent2" accent3="accent3" accent4="accent4" accent5="accent5" accent6="accent6" hlink="hlink" folHlink="folHlink"/>
  <p:sldLayoutIdLst>
    <p:sldLayoutId id="2147483727" r:id="rId1"/>
  </p:sldLayoutIdLst>
  <p:hf sldNum="0" hdr="0" dt="0"/>
  <p:txStyles>
    <p:titleStyle>
      <a:lvl1pPr algn="l" defTabSz="914400" rtl="0" eaLnBrk="1" latinLnBrk="0" hangingPunct="1">
        <a:spcBef>
          <a:spcPct val="0"/>
        </a:spcBef>
        <a:buNone/>
        <a:defRPr sz="20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3gpp.org/ftp/tsg_ct/WG1_mm-cc-sm_ex-CN1/TSGC1_123e/inbox/drafts/C1-20vsaa_72.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3gpp.org/ftp/tsg_ct/WG1_mm-cc-sm_ex-CN1/TSGC1_123e/inbox/drafts/draft_C1-202087_was_0970_0735_74_75__NIP_stage_3.docx" TargetMode="External"/><Relationship Id="rId2" Type="http://schemas.openxmlformats.org/officeDocument/2006/relationships/hyperlink" Target="https://www.3gpp.org/ftp/tsg_ct/WG1_mm-cc-sm_ex-CN1/TSGC1_123e/inbox/drafts/draft_C1-202086_74_75_NIP_stage_2.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3gpp.org/ftp/tsg_ct/WG1_mm-cc-sm_ex-CN1/TSGC1_123e/inbox/drafts/C1-20vsda_was_1032_0737_SNPN-specific_N1_mode_attempt_counter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5.bin"/><Relationship Id="rId18" Type="http://schemas.openxmlformats.org/officeDocument/2006/relationships/image" Target="../media/image13.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0.wmf"/><Relationship Id="rId17" Type="http://schemas.openxmlformats.org/officeDocument/2006/relationships/oleObject" Target="../embeddings/oleObject6.bin"/><Relationship Id="rId2" Type="http://schemas.openxmlformats.org/officeDocument/2006/relationships/slideLayout" Target="../slideLayouts/slideLayout2.xml"/><Relationship Id="rId16" Type="http://schemas.openxmlformats.org/officeDocument/2006/relationships/image" Target="../media/image12.wmf"/><Relationship Id="rId20" Type="http://schemas.openxmlformats.org/officeDocument/2006/relationships/image" Target="../media/image14.wmf"/><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Microsoft_Word_97_-_2003_Document.doc"/><Relationship Id="rId5" Type="http://schemas.openxmlformats.org/officeDocument/2006/relationships/oleObject" Target="../embeddings/oleObject3.bin"/><Relationship Id="rId15" Type="http://schemas.openxmlformats.org/officeDocument/2006/relationships/oleObject" Target="../embeddings/Microsoft_Word_97_-_2003_Document1.doc"/><Relationship Id="rId10" Type="http://schemas.openxmlformats.org/officeDocument/2006/relationships/image" Target="../media/image9.wmf"/><Relationship Id="rId19" Type="http://schemas.openxmlformats.org/officeDocument/2006/relationships/package" Target="../embeddings/Microsoft_Word_Document1.docx"/><Relationship Id="rId4" Type="http://schemas.openxmlformats.org/officeDocument/2006/relationships/image" Target="../media/image6.wmf"/><Relationship Id="rId9" Type="http://schemas.openxmlformats.org/officeDocument/2006/relationships/package" Target="../embeddings/Microsoft_Word_Document.docx"/><Relationship Id="rId14" Type="http://schemas.openxmlformats.org/officeDocument/2006/relationships/image" Target="../media/image1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wangrongyjy@chinamobile.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www.3gpp.org/ftp/tsg_ct/WG1_mm-cc-sm_ex-CN1/TSGC1_123e/inbox/drafts/C1-200767_was_0762_work_plan_(not_submitted).xls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3gpp.org/ftp/tsg_ct/WG1_mm-cc-sm_ex-CN1/TSGC1_123e/inbox/drafts/C1-20vsca_HRNN.doc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3gpp.org/ftp/tsg_ct/WG1_mm-cc-sm_ex-CN1/TSGC1_123e/inbox/drafts/C1-20vpdb_was_1053_1041_0974_0699_LS_RAN2.doc" TargetMode="External"/><Relationship Id="rId2" Type="http://schemas.openxmlformats.org/officeDocument/2006/relationships/hyperlink" Target="https://www.3gpp.org/ftp/tsg_ct/WG1_mm-cc-sm_ex-CN1/TSGC1_123e/inbox/drafts/C1-20vpda_was_1052_1039_1037_0972_0700_manual_CAG_selection.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367716-77D5-4280-8E1B-892D6215A419}"/>
              </a:ext>
            </a:extLst>
          </p:cNvPr>
          <p:cNvSpPr>
            <a:spLocks noGrp="1"/>
          </p:cNvSpPr>
          <p:nvPr>
            <p:ph type="body" sz="quarter" idx="11"/>
          </p:nvPr>
        </p:nvSpPr>
        <p:spPr/>
        <p:txBody>
          <a:bodyPr/>
          <a:lstStyle/>
          <a:p>
            <a:r>
              <a:rPr lang="en-US" sz="6000" dirty="0"/>
              <a:t>Work plan for Vertical_LAN</a:t>
            </a:r>
          </a:p>
        </p:txBody>
      </p:sp>
      <p:sp>
        <p:nvSpPr>
          <p:cNvPr id="3" name="Text Placeholder 2">
            <a:extLst>
              <a:ext uri="{FF2B5EF4-FFF2-40B4-BE49-F238E27FC236}">
                <a16:creationId xmlns:a16="http://schemas.microsoft.com/office/drawing/2014/main" id="{421C2945-4B91-4361-8317-3825D168D5C6}"/>
              </a:ext>
            </a:extLst>
          </p:cNvPr>
          <p:cNvSpPr>
            <a:spLocks noGrp="1"/>
          </p:cNvSpPr>
          <p:nvPr>
            <p:ph type="body" sz="quarter" idx="12"/>
          </p:nvPr>
        </p:nvSpPr>
        <p:spPr/>
        <p:txBody>
          <a:bodyPr>
            <a:noAutofit/>
          </a:bodyPr>
          <a:lstStyle/>
          <a:p>
            <a:r>
              <a:rPr lang="en-US" sz="1400" b="1" dirty="0"/>
              <a:t>3GPP TSG CT WG1 Meeting #123-e				</a:t>
            </a:r>
            <a:r>
              <a:rPr lang="en-US" sz="1400" b="1"/>
              <a:t>	C1-20vaaa</a:t>
            </a:r>
            <a:endParaRPr lang="en-US" sz="1400" b="1" dirty="0"/>
          </a:p>
          <a:p>
            <a:r>
              <a:rPr lang="en-US" sz="1400" b="1" dirty="0"/>
              <a:t>Electronic meeting, 16-24 April 2020</a:t>
            </a:r>
          </a:p>
          <a:p>
            <a:endParaRPr lang="en-US" sz="1200" dirty="0"/>
          </a:p>
          <a:p>
            <a:r>
              <a:rPr lang="en-US" sz="1200" b="1" dirty="0"/>
              <a:t>Source:  Nokia, Nokia Shanghai Bell</a:t>
            </a:r>
          </a:p>
          <a:p>
            <a:r>
              <a:rPr lang="en-US" sz="1200" b="1" dirty="0"/>
              <a:t>Agenda item: 16.2.7</a:t>
            </a:r>
          </a:p>
          <a:p>
            <a:r>
              <a:rPr lang="en-US" sz="1200" b="1" dirty="0"/>
              <a:t>Document for: Information</a:t>
            </a:r>
            <a:endParaRPr lang="en-US" sz="1200" dirty="0"/>
          </a:p>
        </p:txBody>
      </p:sp>
    </p:spTree>
    <p:extLst>
      <p:ext uri="{BB962C8B-B14F-4D97-AF65-F5344CB8AC3E}">
        <p14:creationId xmlns:p14="http://schemas.microsoft.com/office/powerpoint/2010/main" val="384180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23C9FD-6399-4740-BE34-B3B7B3AB53DA}"/>
              </a:ext>
            </a:extLst>
          </p:cNvPr>
          <p:cNvSpPr>
            <a:spLocks noGrp="1"/>
          </p:cNvSpPr>
          <p:nvPr>
            <p:ph type="body" sz="quarter" idx="10"/>
          </p:nvPr>
        </p:nvSpPr>
        <p:spPr/>
        <p:txBody>
          <a:bodyPr/>
          <a:lstStyle/>
          <a:p>
            <a:r>
              <a:rPr lang="en-US" dirty="0"/>
              <a:t>Plan for Task 5 on OUI for 3GPP (TSC)</a:t>
            </a:r>
          </a:p>
        </p:txBody>
      </p:sp>
      <p:sp>
        <p:nvSpPr>
          <p:cNvPr id="3" name="Text Placeholder 2">
            <a:extLst>
              <a:ext uri="{FF2B5EF4-FFF2-40B4-BE49-F238E27FC236}">
                <a16:creationId xmlns:a16="http://schemas.microsoft.com/office/drawing/2014/main" id="{5C07C0DF-841E-45D1-B44B-546A4E7517F0}"/>
              </a:ext>
            </a:extLst>
          </p:cNvPr>
          <p:cNvSpPr>
            <a:spLocks noGrp="1"/>
          </p:cNvSpPr>
          <p:nvPr>
            <p:ph type="body" sz="quarter" idx="11"/>
          </p:nvPr>
        </p:nvSpPr>
        <p:spPr/>
        <p:txBody>
          <a:bodyPr/>
          <a:lstStyle/>
          <a:p>
            <a:r>
              <a:rPr lang="en-US" dirty="0"/>
              <a:t>2.	Tasks left and plans</a:t>
            </a:r>
          </a:p>
        </p:txBody>
      </p:sp>
      <p:sp>
        <p:nvSpPr>
          <p:cNvPr id="4" name="Text Placeholder 3">
            <a:extLst>
              <a:ext uri="{FF2B5EF4-FFF2-40B4-BE49-F238E27FC236}">
                <a16:creationId xmlns:a16="http://schemas.microsoft.com/office/drawing/2014/main" id="{2047AF5E-E8B9-4F11-93E2-2E819A3459EA}"/>
              </a:ext>
            </a:extLst>
          </p:cNvPr>
          <p:cNvSpPr>
            <a:spLocks noGrp="1"/>
          </p:cNvSpPr>
          <p:nvPr>
            <p:ph type="body" sz="quarter" idx="12"/>
          </p:nvPr>
        </p:nvSpPr>
        <p:spPr/>
        <p:txBody>
          <a:bodyPr/>
          <a:lstStyle/>
          <a:p>
            <a:r>
              <a:rPr lang="en-US" dirty="0"/>
              <a:t>Under discussion with MCC</a:t>
            </a:r>
          </a:p>
        </p:txBody>
      </p:sp>
    </p:spTree>
    <p:extLst>
      <p:ext uri="{BB962C8B-B14F-4D97-AF65-F5344CB8AC3E}">
        <p14:creationId xmlns:p14="http://schemas.microsoft.com/office/powerpoint/2010/main" val="3663793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23C9FD-6399-4740-BE34-B3B7B3AB53DA}"/>
              </a:ext>
            </a:extLst>
          </p:cNvPr>
          <p:cNvSpPr>
            <a:spLocks noGrp="1"/>
          </p:cNvSpPr>
          <p:nvPr>
            <p:ph type="body" sz="quarter" idx="10"/>
          </p:nvPr>
        </p:nvSpPr>
        <p:spPr/>
        <p:txBody>
          <a:bodyPr/>
          <a:lstStyle/>
          <a:p>
            <a:r>
              <a:rPr lang="en-US" dirty="0"/>
              <a:t>Plan for Task 6 on rejecting a UE’s access to SNPN services via a PLMN (SNPN)</a:t>
            </a:r>
          </a:p>
        </p:txBody>
      </p:sp>
      <p:sp>
        <p:nvSpPr>
          <p:cNvPr id="3" name="Text Placeholder 2">
            <a:extLst>
              <a:ext uri="{FF2B5EF4-FFF2-40B4-BE49-F238E27FC236}">
                <a16:creationId xmlns:a16="http://schemas.microsoft.com/office/drawing/2014/main" id="{5C07C0DF-841E-45D1-B44B-546A4E7517F0}"/>
              </a:ext>
            </a:extLst>
          </p:cNvPr>
          <p:cNvSpPr>
            <a:spLocks noGrp="1"/>
          </p:cNvSpPr>
          <p:nvPr>
            <p:ph type="body" sz="quarter" idx="11"/>
          </p:nvPr>
        </p:nvSpPr>
        <p:spPr/>
        <p:txBody>
          <a:bodyPr/>
          <a:lstStyle/>
          <a:p>
            <a:r>
              <a:rPr lang="en-US" dirty="0"/>
              <a:t>2.	Tasks left and plans</a:t>
            </a:r>
          </a:p>
        </p:txBody>
      </p:sp>
      <p:sp>
        <p:nvSpPr>
          <p:cNvPr id="4" name="Text Placeholder 3">
            <a:extLst>
              <a:ext uri="{FF2B5EF4-FFF2-40B4-BE49-F238E27FC236}">
                <a16:creationId xmlns:a16="http://schemas.microsoft.com/office/drawing/2014/main" id="{2047AF5E-E8B9-4F11-93E2-2E819A3459EA}"/>
              </a:ext>
            </a:extLst>
          </p:cNvPr>
          <p:cNvSpPr>
            <a:spLocks noGrp="1"/>
          </p:cNvSpPr>
          <p:nvPr>
            <p:ph type="body" sz="quarter" idx="12"/>
          </p:nvPr>
        </p:nvSpPr>
        <p:spPr/>
        <p:txBody>
          <a:bodyPr/>
          <a:lstStyle/>
          <a:p>
            <a:r>
              <a:rPr lang="en-US" dirty="0"/>
              <a:t>Volunteers</a:t>
            </a:r>
          </a:p>
          <a:p>
            <a:pPr lvl="1"/>
            <a:r>
              <a:rPr lang="en-US" dirty="0"/>
              <a:t>Nokia: #72</a:t>
            </a:r>
          </a:p>
          <a:p>
            <a:endParaRPr lang="en-US" dirty="0"/>
          </a:p>
          <a:p>
            <a:r>
              <a:rPr lang="en-US" dirty="0"/>
              <a:t>Related papers</a:t>
            </a:r>
          </a:p>
          <a:p>
            <a:pPr lvl="1"/>
            <a:r>
              <a:rPr lang="en-US" dirty="0"/>
              <a:t>Nokia paper in:</a:t>
            </a:r>
            <a:br>
              <a:rPr lang="en-US" dirty="0"/>
            </a:br>
            <a:r>
              <a:rPr lang="en-US" dirty="0">
                <a:hlinkClick r:id="rId2"/>
              </a:rPr>
              <a:t>https://www.3gpp.org/ftp/tsg_ct/WG1_mm-cc-sm_ex-CN1/TSGC1_123e/inbox/drafts/C1-20vsaa_72.docx</a:t>
            </a:r>
            <a:endParaRPr lang="en-US" dirty="0"/>
          </a:p>
          <a:p>
            <a:pPr lvl="1"/>
            <a:endParaRPr lang="en-US" dirty="0"/>
          </a:p>
        </p:txBody>
      </p:sp>
    </p:spTree>
    <p:extLst>
      <p:ext uri="{BB962C8B-B14F-4D97-AF65-F5344CB8AC3E}">
        <p14:creationId xmlns:p14="http://schemas.microsoft.com/office/powerpoint/2010/main" val="201938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23C9FD-6399-4740-BE34-B3B7B3AB53DA}"/>
              </a:ext>
            </a:extLst>
          </p:cNvPr>
          <p:cNvSpPr>
            <a:spLocks noGrp="1"/>
          </p:cNvSpPr>
          <p:nvPr>
            <p:ph type="body" sz="quarter" idx="10"/>
          </p:nvPr>
        </p:nvSpPr>
        <p:spPr/>
        <p:txBody>
          <a:bodyPr/>
          <a:lstStyle/>
          <a:p>
            <a:r>
              <a:rPr lang="en-US" dirty="0"/>
              <a:t>Plan for Task 7.a on non-integrity protected reject message w/ #74/75 (SNPN)</a:t>
            </a:r>
          </a:p>
        </p:txBody>
      </p:sp>
      <p:sp>
        <p:nvSpPr>
          <p:cNvPr id="3" name="Text Placeholder 2">
            <a:extLst>
              <a:ext uri="{FF2B5EF4-FFF2-40B4-BE49-F238E27FC236}">
                <a16:creationId xmlns:a16="http://schemas.microsoft.com/office/drawing/2014/main" id="{5C07C0DF-841E-45D1-B44B-546A4E7517F0}"/>
              </a:ext>
            </a:extLst>
          </p:cNvPr>
          <p:cNvSpPr>
            <a:spLocks noGrp="1"/>
          </p:cNvSpPr>
          <p:nvPr>
            <p:ph type="body" sz="quarter" idx="11"/>
          </p:nvPr>
        </p:nvSpPr>
        <p:spPr/>
        <p:txBody>
          <a:bodyPr/>
          <a:lstStyle/>
          <a:p>
            <a:r>
              <a:rPr lang="en-US" dirty="0"/>
              <a:t>2.	Tasks left and plans</a:t>
            </a:r>
          </a:p>
        </p:txBody>
      </p:sp>
      <p:sp>
        <p:nvSpPr>
          <p:cNvPr id="4" name="Text Placeholder 3">
            <a:extLst>
              <a:ext uri="{FF2B5EF4-FFF2-40B4-BE49-F238E27FC236}">
                <a16:creationId xmlns:a16="http://schemas.microsoft.com/office/drawing/2014/main" id="{2047AF5E-E8B9-4F11-93E2-2E819A3459EA}"/>
              </a:ext>
            </a:extLst>
          </p:cNvPr>
          <p:cNvSpPr>
            <a:spLocks noGrp="1"/>
          </p:cNvSpPr>
          <p:nvPr>
            <p:ph type="body" sz="quarter" idx="12"/>
          </p:nvPr>
        </p:nvSpPr>
        <p:spPr/>
        <p:txBody>
          <a:bodyPr/>
          <a:lstStyle/>
          <a:p>
            <a:r>
              <a:rPr lang="en-US" dirty="0"/>
              <a:t>Volunteers</a:t>
            </a:r>
          </a:p>
          <a:p>
            <a:pPr lvl="1"/>
            <a:r>
              <a:rPr lang="en-US" dirty="0"/>
              <a:t>Nokia</a:t>
            </a:r>
          </a:p>
          <a:p>
            <a:endParaRPr lang="en-US" dirty="0"/>
          </a:p>
          <a:p>
            <a:r>
              <a:rPr lang="en-US" dirty="0"/>
              <a:t>Discussion</a:t>
            </a:r>
          </a:p>
          <a:p>
            <a:pPr lvl="1"/>
            <a:r>
              <a:rPr lang="en-US" dirty="0"/>
              <a:t>Ericsson: For PLMN, the UE can go to other VPLMN, but if the UE only has one entry, then there is no SNPN to select. This attack can be successful only with a single message.</a:t>
            </a:r>
          </a:p>
          <a:p>
            <a:endParaRPr lang="en-US" dirty="0"/>
          </a:p>
          <a:p>
            <a:r>
              <a:rPr lang="en-US" dirty="0"/>
              <a:t>Related papers</a:t>
            </a:r>
          </a:p>
          <a:p>
            <a:pPr lvl="1"/>
            <a:r>
              <a:rPr lang="en-US" dirty="0"/>
              <a:t>Nokia paper in:</a:t>
            </a:r>
            <a:br>
              <a:rPr lang="en-US" dirty="0"/>
            </a:br>
            <a:r>
              <a:rPr lang="en-US" dirty="0">
                <a:hlinkClick r:id="rId2"/>
              </a:rPr>
              <a:t>https://www.3gpp.org/ftp/tsg_ct/WG1_mm-cc-sm_ex-CN1/TSGC1_123e/inbox/drafts/draft_C1-202086_74_75_NIP_stage_2.docx</a:t>
            </a:r>
            <a:r>
              <a:rPr lang="en-US" dirty="0"/>
              <a:t> (stage 2)</a:t>
            </a:r>
            <a:br>
              <a:rPr lang="en-US" dirty="0"/>
            </a:br>
            <a:r>
              <a:rPr lang="en-US" dirty="0">
                <a:hlinkClick r:id="rId3"/>
              </a:rPr>
              <a:t>https://www.3gpp.org/ftp/tsg_ct/WG1_mm-cc-sm_ex-CN1/TSGC1_123e/inbox/drafts/draft_C1-202087_was_0970_0735_74_75__NIP_stage_3.docx</a:t>
            </a:r>
            <a:r>
              <a:rPr lang="en-US" dirty="0"/>
              <a:t> (stage 3)</a:t>
            </a:r>
          </a:p>
          <a:p>
            <a:pPr lvl="1"/>
            <a:endParaRPr lang="en-US" dirty="0"/>
          </a:p>
        </p:txBody>
      </p:sp>
    </p:spTree>
    <p:extLst>
      <p:ext uri="{BB962C8B-B14F-4D97-AF65-F5344CB8AC3E}">
        <p14:creationId xmlns:p14="http://schemas.microsoft.com/office/powerpoint/2010/main" val="1284490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23C9FD-6399-4740-BE34-B3B7B3AB53DA}"/>
              </a:ext>
            </a:extLst>
          </p:cNvPr>
          <p:cNvSpPr>
            <a:spLocks noGrp="1"/>
          </p:cNvSpPr>
          <p:nvPr>
            <p:ph type="body" sz="quarter" idx="10"/>
          </p:nvPr>
        </p:nvSpPr>
        <p:spPr/>
        <p:txBody>
          <a:bodyPr/>
          <a:lstStyle/>
          <a:p>
            <a:r>
              <a:rPr lang="en-US" dirty="0"/>
              <a:t>Plan for Task 7.b on SNPN-specific N1 mode attempt counters (SNPN)</a:t>
            </a:r>
          </a:p>
        </p:txBody>
      </p:sp>
      <p:sp>
        <p:nvSpPr>
          <p:cNvPr id="3" name="Text Placeholder 2">
            <a:extLst>
              <a:ext uri="{FF2B5EF4-FFF2-40B4-BE49-F238E27FC236}">
                <a16:creationId xmlns:a16="http://schemas.microsoft.com/office/drawing/2014/main" id="{5C07C0DF-841E-45D1-B44B-546A4E7517F0}"/>
              </a:ext>
            </a:extLst>
          </p:cNvPr>
          <p:cNvSpPr>
            <a:spLocks noGrp="1"/>
          </p:cNvSpPr>
          <p:nvPr>
            <p:ph type="body" sz="quarter" idx="11"/>
          </p:nvPr>
        </p:nvSpPr>
        <p:spPr/>
        <p:txBody>
          <a:bodyPr/>
          <a:lstStyle/>
          <a:p>
            <a:r>
              <a:rPr lang="en-US" dirty="0"/>
              <a:t>2.	Tasks left and plans</a:t>
            </a:r>
          </a:p>
        </p:txBody>
      </p:sp>
      <p:sp>
        <p:nvSpPr>
          <p:cNvPr id="4" name="Text Placeholder 3">
            <a:extLst>
              <a:ext uri="{FF2B5EF4-FFF2-40B4-BE49-F238E27FC236}">
                <a16:creationId xmlns:a16="http://schemas.microsoft.com/office/drawing/2014/main" id="{2047AF5E-E8B9-4F11-93E2-2E819A3459EA}"/>
              </a:ext>
            </a:extLst>
          </p:cNvPr>
          <p:cNvSpPr>
            <a:spLocks noGrp="1"/>
          </p:cNvSpPr>
          <p:nvPr>
            <p:ph type="body" sz="quarter" idx="12"/>
          </p:nvPr>
        </p:nvSpPr>
        <p:spPr/>
        <p:txBody>
          <a:bodyPr/>
          <a:lstStyle/>
          <a:p>
            <a:r>
              <a:rPr lang="en-US" dirty="0"/>
              <a:t>Volunteers</a:t>
            </a:r>
          </a:p>
          <a:p>
            <a:pPr lvl="1"/>
            <a:r>
              <a:rPr lang="en-US" dirty="0"/>
              <a:t>Nokia</a:t>
            </a:r>
          </a:p>
          <a:p>
            <a:endParaRPr lang="en-US" dirty="0"/>
          </a:p>
          <a:p>
            <a:r>
              <a:rPr lang="en-US" dirty="0"/>
              <a:t>Related papers</a:t>
            </a:r>
          </a:p>
          <a:p>
            <a:pPr lvl="1"/>
            <a:r>
              <a:rPr lang="en-US" dirty="0"/>
              <a:t>Nokia paper in:</a:t>
            </a:r>
            <a:br>
              <a:rPr lang="en-US" dirty="0"/>
            </a:br>
            <a:r>
              <a:rPr lang="en-US" dirty="0">
                <a:hlinkClick r:id="rId2"/>
              </a:rPr>
              <a:t>https://www.3gpp.org/ftp/tsg_ct/WG1_mm-cc-sm_ex-CN1/TSGC1_123e/inbox/drafts/C1-20vsda_was_1032_0737_SNPN-specific_N1_mode_attempt_counters.docx</a:t>
            </a:r>
            <a:endParaRPr lang="en-US" dirty="0"/>
          </a:p>
          <a:p>
            <a:pPr lvl="1"/>
            <a:endParaRPr lang="en-US" dirty="0"/>
          </a:p>
        </p:txBody>
      </p:sp>
    </p:spTree>
    <p:extLst>
      <p:ext uri="{BB962C8B-B14F-4D97-AF65-F5344CB8AC3E}">
        <p14:creationId xmlns:p14="http://schemas.microsoft.com/office/powerpoint/2010/main" val="3019597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23C9FD-6399-4740-BE34-B3B7B3AB53DA}"/>
              </a:ext>
            </a:extLst>
          </p:cNvPr>
          <p:cNvSpPr>
            <a:spLocks noGrp="1"/>
          </p:cNvSpPr>
          <p:nvPr>
            <p:ph type="body" sz="quarter" idx="10"/>
          </p:nvPr>
        </p:nvSpPr>
        <p:spPr/>
        <p:txBody>
          <a:bodyPr/>
          <a:lstStyle/>
          <a:p>
            <a:r>
              <a:rPr lang="en-US" dirty="0"/>
              <a:t>Plan for Task 8 on CAG cell camping by a Rel-15 UE or for emergency (PNI-NPN)</a:t>
            </a:r>
          </a:p>
        </p:txBody>
      </p:sp>
      <p:sp>
        <p:nvSpPr>
          <p:cNvPr id="3" name="Text Placeholder 2">
            <a:extLst>
              <a:ext uri="{FF2B5EF4-FFF2-40B4-BE49-F238E27FC236}">
                <a16:creationId xmlns:a16="http://schemas.microsoft.com/office/drawing/2014/main" id="{5C07C0DF-841E-45D1-B44B-546A4E7517F0}"/>
              </a:ext>
            </a:extLst>
          </p:cNvPr>
          <p:cNvSpPr>
            <a:spLocks noGrp="1"/>
          </p:cNvSpPr>
          <p:nvPr>
            <p:ph type="body" sz="quarter" idx="11"/>
          </p:nvPr>
        </p:nvSpPr>
        <p:spPr/>
        <p:txBody>
          <a:bodyPr/>
          <a:lstStyle/>
          <a:p>
            <a:r>
              <a:rPr lang="en-US" dirty="0"/>
              <a:t>2.	Tasks left and plans</a:t>
            </a:r>
          </a:p>
        </p:txBody>
      </p:sp>
      <p:sp>
        <p:nvSpPr>
          <p:cNvPr id="4" name="Text Placeholder 3">
            <a:extLst>
              <a:ext uri="{FF2B5EF4-FFF2-40B4-BE49-F238E27FC236}">
                <a16:creationId xmlns:a16="http://schemas.microsoft.com/office/drawing/2014/main" id="{2047AF5E-E8B9-4F11-93E2-2E819A3459EA}"/>
              </a:ext>
            </a:extLst>
          </p:cNvPr>
          <p:cNvSpPr>
            <a:spLocks noGrp="1"/>
          </p:cNvSpPr>
          <p:nvPr>
            <p:ph type="body" sz="quarter" idx="12"/>
          </p:nvPr>
        </p:nvSpPr>
        <p:spPr/>
        <p:txBody>
          <a:bodyPr/>
          <a:lstStyle/>
          <a:p>
            <a:r>
              <a:rPr lang="en-US" dirty="0"/>
              <a:t>Volunteers</a:t>
            </a:r>
          </a:p>
          <a:p>
            <a:pPr lvl="1"/>
            <a:r>
              <a:rPr lang="en-US" dirty="0"/>
              <a:t>Huawei (?)</a:t>
            </a:r>
          </a:p>
          <a:p>
            <a:pPr lvl="1"/>
            <a:r>
              <a:rPr lang="en-US" dirty="0"/>
              <a:t>Ericsson (?)</a:t>
            </a:r>
          </a:p>
          <a:p>
            <a:endParaRPr lang="en-US" dirty="0"/>
          </a:p>
          <a:p>
            <a:r>
              <a:rPr lang="en-US" dirty="0"/>
              <a:t>Related papers</a:t>
            </a:r>
          </a:p>
          <a:p>
            <a:pPr lvl="1"/>
            <a:r>
              <a:rPr lang="en-US" dirty="0"/>
              <a:t>Huawei paper TBD</a:t>
            </a:r>
          </a:p>
          <a:p>
            <a:pPr lvl="1"/>
            <a:r>
              <a:rPr lang="en-US" dirty="0"/>
              <a:t>Ericsson paper TBD</a:t>
            </a:r>
          </a:p>
        </p:txBody>
      </p:sp>
    </p:spTree>
    <p:extLst>
      <p:ext uri="{BB962C8B-B14F-4D97-AF65-F5344CB8AC3E}">
        <p14:creationId xmlns:p14="http://schemas.microsoft.com/office/powerpoint/2010/main" val="2662517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47AF5E-E8B9-4F11-93E2-2E819A3459EA}"/>
              </a:ext>
            </a:extLst>
          </p:cNvPr>
          <p:cNvSpPr>
            <a:spLocks noGrp="1"/>
          </p:cNvSpPr>
          <p:nvPr>
            <p:ph type="body" sz="quarter" idx="12"/>
          </p:nvPr>
        </p:nvSpPr>
        <p:spPr/>
        <p:txBody>
          <a:bodyPr numCol="2">
            <a:normAutofit fontScale="92500" lnSpcReduction="10000"/>
          </a:bodyPr>
          <a:lstStyle/>
          <a:p>
            <a:r>
              <a:rPr lang="en-US" dirty="0"/>
              <a:t>Volunteers</a:t>
            </a:r>
          </a:p>
          <a:p>
            <a:pPr lvl="1"/>
            <a:r>
              <a:rPr lang="en-US" dirty="0"/>
              <a:t>Discussion papers</a:t>
            </a:r>
          </a:p>
          <a:p>
            <a:pPr lvl="2"/>
            <a:r>
              <a:rPr lang="en-US" dirty="0"/>
              <a:t>Qualcomm, Nokia</a:t>
            </a:r>
          </a:p>
          <a:p>
            <a:pPr lvl="1"/>
            <a:endParaRPr lang="en-US" dirty="0"/>
          </a:p>
          <a:p>
            <a:pPr lvl="1"/>
            <a:r>
              <a:rPr lang="en-US" dirty="0"/>
              <a:t>LS</a:t>
            </a:r>
          </a:p>
          <a:p>
            <a:pPr lvl="2"/>
            <a:r>
              <a:rPr lang="en-US" dirty="0"/>
              <a:t>Ericsson, vivo, Qualcomm, Nokia</a:t>
            </a:r>
          </a:p>
          <a:p>
            <a:pPr lvl="1"/>
            <a:endParaRPr lang="en-US" dirty="0"/>
          </a:p>
          <a:p>
            <a:pPr lvl="1"/>
            <a:endParaRPr lang="en-US" dirty="0"/>
          </a:p>
          <a:p>
            <a:pPr lvl="1"/>
            <a:r>
              <a:rPr lang="en-US" dirty="0"/>
              <a:t>CR on TS 24.501</a:t>
            </a:r>
          </a:p>
          <a:p>
            <a:pPr lvl="2"/>
            <a:r>
              <a:rPr lang="en-US" dirty="0"/>
              <a:t>{Ericsson, NTT DOCOMO, Huawei, Qualcomm}</a:t>
            </a:r>
          </a:p>
          <a:p>
            <a:pPr lvl="1"/>
            <a:endParaRPr lang="en-US" dirty="0"/>
          </a:p>
          <a:p>
            <a:pPr lvl="1"/>
            <a:r>
              <a:rPr lang="en-US" dirty="0"/>
              <a:t>CR on TS 23.122</a:t>
            </a:r>
          </a:p>
          <a:p>
            <a:pPr lvl="2"/>
            <a:r>
              <a:rPr lang="en-US" dirty="0"/>
              <a:t>Ericsson, {Nokia, vivo}</a:t>
            </a:r>
          </a:p>
          <a:p>
            <a:endParaRPr lang="en-US" dirty="0"/>
          </a:p>
          <a:p>
            <a:r>
              <a:rPr lang="en-US" dirty="0"/>
              <a:t>Main discussion points</a:t>
            </a:r>
          </a:p>
          <a:p>
            <a:pPr lvl="1"/>
            <a:r>
              <a:rPr lang="en-US" dirty="0"/>
              <a:t>LS</a:t>
            </a:r>
          </a:p>
          <a:p>
            <a:pPr lvl="2"/>
            <a:r>
              <a:rPr lang="en-US" dirty="0"/>
              <a:t>Whether Q1.1 and Q 1.2 need to be answered</a:t>
            </a:r>
          </a:p>
          <a:p>
            <a:pPr lvl="3"/>
            <a:r>
              <a:rPr lang="en-US" dirty="0"/>
              <a:t>Q1.1 needs to be answered: vivo, Samsung, Huawei</a:t>
            </a:r>
          </a:p>
          <a:p>
            <a:pPr lvl="3"/>
            <a:r>
              <a:rPr lang="en-US" dirty="0"/>
              <a:t>Q1.2 needs to be answered : Ericsson, InterDigital, companies for Q1.1 above</a:t>
            </a:r>
          </a:p>
          <a:p>
            <a:pPr lvl="4"/>
            <a:r>
              <a:rPr lang="en-US" dirty="0">
                <a:solidFill>
                  <a:srgbClr val="FF0000"/>
                </a:solidFill>
              </a:rPr>
              <a:t>“CT1’s understanding is that after the successful registration, the cell selection/reselection shall be based on the Allowed CAG list and there is no need to remember the manually selected CAG ID”</a:t>
            </a:r>
            <a:r>
              <a:rPr lang="en-US" dirty="0"/>
              <a:t> is fine with Huawei, QC, Nokia, Ericsson, Samsung </a:t>
            </a:r>
          </a:p>
          <a:p>
            <a:pPr lvl="2"/>
            <a:r>
              <a:rPr lang="en-US" dirty="0"/>
              <a:t>Answer to Q1.3</a:t>
            </a:r>
          </a:p>
          <a:p>
            <a:pPr lvl="3"/>
            <a:r>
              <a:rPr lang="en-US" b="1" u="sng" dirty="0"/>
              <a:t>Qualcomm, Nokia, Huawei, Samsung, NTT DOCOMO, vivo (separate)</a:t>
            </a:r>
            <a:r>
              <a:rPr lang="en-US" dirty="0"/>
              <a:t>; Ericsson (changing CAG information list)</a:t>
            </a:r>
          </a:p>
          <a:p>
            <a:pPr lvl="2"/>
            <a:r>
              <a:rPr lang="en-US" dirty="0"/>
              <a:t>Answer to Q2.2</a:t>
            </a:r>
          </a:p>
          <a:p>
            <a:pPr lvl="3"/>
            <a:r>
              <a:rPr lang="en-US" b="1" u="sng" dirty="0"/>
              <a:t>Ericsson, vivo, Qualcomm, Huawei</a:t>
            </a:r>
            <a:r>
              <a:rPr lang="en-US" dirty="0"/>
              <a:t>; Nokia</a:t>
            </a:r>
          </a:p>
          <a:p>
            <a:pPr lvl="1"/>
            <a:r>
              <a:rPr lang="en-US" dirty="0"/>
              <a:t>CR on TS 23.122</a:t>
            </a:r>
          </a:p>
          <a:p>
            <a:pPr lvl="2"/>
            <a:endParaRPr lang="en-US" dirty="0"/>
          </a:p>
        </p:txBody>
      </p:sp>
      <p:graphicFrame>
        <p:nvGraphicFramePr>
          <p:cNvPr id="7" name="Object 6">
            <a:extLst>
              <a:ext uri="{FF2B5EF4-FFF2-40B4-BE49-F238E27FC236}">
                <a16:creationId xmlns:a16="http://schemas.microsoft.com/office/drawing/2014/main" id="{DDEBEC5C-0C72-4996-BE2B-B91E39728BCE}"/>
              </a:ext>
            </a:extLst>
          </p:cNvPr>
          <p:cNvGraphicFramePr>
            <a:graphicFrameLocks noChangeAspect="1"/>
          </p:cNvGraphicFramePr>
          <p:nvPr>
            <p:extLst>
              <p:ext uri="{D42A27DB-BD31-4B8C-83A1-F6EECF244321}">
                <p14:modId xmlns:p14="http://schemas.microsoft.com/office/powerpoint/2010/main" val="3487769039"/>
              </p:ext>
            </p:extLst>
          </p:nvPr>
        </p:nvGraphicFramePr>
        <p:xfrm>
          <a:off x="533400" y="2571750"/>
          <a:ext cx="1600200" cy="264919"/>
        </p:xfrm>
        <a:graphic>
          <a:graphicData uri="http://schemas.openxmlformats.org/presentationml/2006/ole">
            <mc:AlternateContent xmlns:mc="http://schemas.openxmlformats.org/markup-compatibility/2006">
              <mc:Choice xmlns:v="urn:schemas-microsoft-com:vml" Requires="v">
                <p:oleObj spid="_x0000_s2159" name="Packager Shell Object" showAsIcon="1" r:id="rId3" imgW="2379960" imgH="394920" progId="Package">
                  <p:embed/>
                </p:oleObj>
              </mc:Choice>
              <mc:Fallback>
                <p:oleObj name="Packager Shell Object" showAsIcon="1" r:id="rId3" imgW="2379960" imgH="394920" progId="Package">
                  <p:embed/>
                  <p:pic>
                    <p:nvPicPr>
                      <p:cNvPr id="7" name="Object 6">
                        <a:extLst>
                          <a:ext uri="{FF2B5EF4-FFF2-40B4-BE49-F238E27FC236}">
                            <a16:creationId xmlns:a16="http://schemas.microsoft.com/office/drawing/2014/main" id="{DDEBEC5C-0C72-4996-BE2B-B91E39728BCE}"/>
                          </a:ext>
                        </a:extLst>
                      </p:cNvPr>
                      <p:cNvPicPr/>
                      <p:nvPr/>
                    </p:nvPicPr>
                    <p:blipFill>
                      <a:blip r:embed="rId4"/>
                      <a:stretch>
                        <a:fillRect/>
                      </a:stretch>
                    </p:blipFill>
                    <p:spPr>
                      <a:xfrm>
                        <a:off x="533400" y="2571750"/>
                        <a:ext cx="1600200" cy="264919"/>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34B4734-285C-48CC-9085-E2E4F6EA0D4B}"/>
              </a:ext>
            </a:extLst>
          </p:cNvPr>
          <p:cNvGraphicFramePr>
            <a:graphicFrameLocks noChangeAspect="1"/>
          </p:cNvGraphicFramePr>
          <p:nvPr>
            <p:extLst>
              <p:ext uri="{D42A27DB-BD31-4B8C-83A1-F6EECF244321}">
                <p14:modId xmlns:p14="http://schemas.microsoft.com/office/powerpoint/2010/main" val="1888321712"/>
              </p:ext>
            </p:extLst>
          </p:nvPr>
        </p:nvGraphicFramePr>
        <p:xfrm>
          <a:off x="1714787" y="3562350"/>
          <a:ext cx="1636902" cy="264919"/>
        </p:xfrm>
        <a:graphic>
          <a:graphicData uri="http://schemas.openxmlformats.org/presentationml/2006/ole">
            <mc:AlternateContent xmlns:mc="http://schemas.openxmlformats.org/markup-compatibility/2006">
              <mc:Choice xmlns:v="urn:schemas-microsoft-com:vml" Requires="v">
                <p:oleObj spid="_x0000_s2160" name="Packager Shell Object" showAsIcon="1" r:id="rId5" imgW="2431080" imgH="394920" progId="Package">
                  <p:embed/>
                </p:oleObj>
              </mc:Choice>
              <mc:Fallback>
                <p:oleObj name="Packager Shell Object" showAsIcon="1" r:id="rId5" imgW="2431080" imgH="394920" progId="Package">
                  <p:embed/>
                  <p:pic>
                    <p:nvPicPr>
                      <p:cNvPr id="11" name="Object 10">
                        <a:extLst>
                          <a:ext uri="{FF2B5EF4-FFF2-40B4-BE49-F238E27FC236}">
                            <a16:creationId xmlns:a16="http://schemas.microsoft.com/office/drawing/2014/main" id="{334B4734-285C-48CC-9085-E2E4F6EA0D4B}"/>
                          </a:ext>
                        </a:extLst>
                      </p:cNvPr>
                      <p:cNvPicPr/>
                      <p:nvPr/>
                    </p:nvPicPr>
                    <p:blipFill>
                      <a:blip r:embed="rId6"/>
                      <a:stretch>
                        <a:fillRect/>
                      </a:stretch>
                    </p:blipFill>
                    <p:spPr>
                      <a:xfrm>
                        <a:off x="1714787" y="3562350"/>
                        <a:ext cx="1636902" cy="264919"/>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DBA0C15C-2BF9-4F8C-8273-DF05FA01E1ED}"/>
              </a:ext>
            </a:extLst>
          </p:cNvPr>
          <p:cNvGraphicFramePr>
            <a:graphicFrameLocks noChangeAspect="1"/>
          </p:cNvGraphicFramePr>
          <p:nvPr>
            <p:extLst>
              <p:ext uri="{D42A27DB-BD31-4B8C-83A1-F6EECF244321}">
                <p14:modId xmlns:p14="http://schemas.microsoft.com/office/powerpoint/2010/main" val="664429774"/>
              </p:ext>
            </p:extLst>
          </p:nvPr>
        </p:nvGraphicFramePr>
        <p:xfrm>
          <a:off x="265876" y="4328277"/>
          <a:ext cx="2267362" cy="263450"/>
        </p:xfrm>
        <a:graphic>
          <a:graphicData uri="http://schemas.openxmlformats.org/presentationml/2006/ole">
            <mc:AlternateContent xmlns:mc="http://schemas.openxmlformats.org/markup-compatibility/2006">
              <mc:Choice xmlns:v="urn:schemas-microsoft-com:vml" Requires="v">
                <p:oleObj spid="_x0000_s2161" name="Packager Shell Object" showAsIcon="1" r:id="rId7" imgW="3402000" imgH="394920" progId="Package">
                  <p:embed/>
                </p:oleObj>
              </mc:Choice>
              <mc:Fallback>
                <p:oleObj name="Packager Shell Object" showAsIcon="1" r:id="rId7" imgW="3402000" imgH="394920" progId="Package">
                  <p:embed/>
                  <p:pic>
                    <p:nvPicPr>
                      <p:cNvPr id="12" name="Object 11">
                        <a:extLst>
                          <a:ext uri="{FF2B5EF4-FFF2-40B4-BE49-F238E27FC236}">
                            <a16:creationId xmlns:a16="http://schemas.microsoft.com/office/drawing/2014/main" id="{DBA0C15C-2BF9-4F8C-8273-DF05FA01E1ED}"/>
                          </a:ext>
                        </a:extLst>
                      </p:cNvPr>
                      <p:cNvPicPr/>
                      <p:nvPr/>
                    </p:nvPicPr>
                    <p:blipFill>
                      <a:blip r:embed="rId8"/>
                      <a:stretch>
                        <a:fillRect/>
                      </a:stretch>
                    </p:blipFill>
                    <p:spPr>
                      <a:xfrm>
                        <a:off x="265876" y="4328277"/>
                        <a:ext cx="2267362" cy="263450"/>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B223C9FD-6399-4740-BE34-B3B7B3AB53DA}"/>
              </a:ext>
            </a:extLst>
          </p:cNvPr>
          <p:cNvSpPr>
            <a:spLocks noGrp="1"/>
          </p:cNvSpPr>
          <p:nvPr>
            <p:ph type="body" sz="quarter" idx="10"/>
          </p:nvPr>
        </p:nvSpPr>
        <p:spPr/>
        <p:txBody>
          <a:bodyPr/>
          <a:lstStyle/>
          <a:p>
            <a:r>
              <a:rPr lang="en-US" dirty="0"/>
              <a:t>Plan for Task 9 on Questions in R2-2002417 (PNI-NPN)</a:t>
            </a:r>
          </a:p>
        </p:txBody>
      </p:sp>
      <p:sp>
        <p:nvSpPr>
          <p:cNvPr id="3" name="Text Placeholder 2">
            <a:extLst>
              <a:ext uri="{FF2B5EF4-FFF2-40B4-BE49-F238E27FC236}">
                <a16:creationId xmlns:a16="http://schemas.microsoft.com/office/drawing/2014/main" id="{5C07C0DF-841E-45D1-B44B-546A4E7517F0}"/>
              </a:ext>
            </a:extLst>
          </p:cNvPr>
          <p:cNvSpPr>
            <a:spLocks noGrp="1"/>
          </p:cNvSpPr>
          <p:nvPr>
            <p:ph type="body" sz="quarter" idx="11"/>
          </p:nvPr>
        </p:nvSpPr>
        <p:spPr/>
        <p:txBody>
          <a:bodyPr/>
          <a:lstStyle/>
          <a:p>
            <a:r>
              <a:rPr lang="en-US" dirty="0"/>
              <a:t>2.	Tasks left and plans</a:t>
            </a:r>
          </a:p>
        </p:txBody>
      </p:sp>
      <p:graphicFrame>
        <p:nvGraphicFramePr>
          <p:cNvPr id="5" name="Object 4">
            <a:extLst>
              <a:ext uri="{FF2B5EF4-FFF2-40B4-BE49-F238E27FC236}">
                <a16:creationId xmlns:a16="http://schemas.microsoft.com/office/drawing/2014/main" id="{0222550F-B90A-4E20-BF63-FDCD66AB610A}"/>
              </a:ext>
            </a:extLst>
          </p:cNvPr>
          <p:cNvGraphicFramePr>
            <a:graphicFrameLocks noChangeAspect="1"/>
          </p:cNvGraphicFramePr>
          <p:nvPr>
            <p:extLst>
              <p:ext uri="{D42A27DB-BD31-4B8C-83A1-F6EECF244321}">
                <p14:modId xmlns:p14="http://schemas.microsoft.com/office/powerpoint/2010/main" val="598529747"/>
              </p:ext>
            </p:extLst>
          </p:nvPr>
        </p:nvGraphicFramePr>
        <p:xfrm>
          <a:off x="1219200" y="1885950"/>
          <a:ext cx="457200" cy="385763"/>
        </p:xfrm>
        <a:graphic>
          <a:graphicData uri="http://schemas.openxmlformats.org/presentationml/2006/ole">
            <mc:AlternateContent xmlns:mc="http://schemas.openxmlformats.org/markup-compatibility/2006">
              <mc:Choice xmlns:v="urn:schemas-microsoft-com:vml" Requires="v">
                <p:oleObj spid="_x0000_s2162" name="Document" showAsIcon="1" r:id="rId9" imgW="914400" imgH="771480" progId="Word.Document.12">
                  <p:embed/>
                </p:oleObj>
              </mc:Choice>
              <mc:Fallback>
                <p:oleObj name="Document" showAsIcon="1" r:id="rId9" imgW="914400" imgH="771480" progId="Word.Document.12">
                  <p:embed/>
                  <p:pic>
                    <p:nvPicPr>
                      <p:cNvPr id="5" name="Object 4">
                        <a:extLst>
                          <a:ext uri="{FF2B5EF4-FFF2-40B4-BE49-F238E27FC236}">
                            <a16:creationId xmlns:a16="http://schemas.microsoft.com/office/drawing/2014/main" id="{0222550F-B90A-4E20-BF63-FDCD66AB610A}"/>
                          </a:ext>
                        </a:extLst>
                      </p:cNvPr>
                      <p:cNvPicPr/>
                      <p:nvPr/>
                    </p:nvPicPr>
                    <p:blipFill>
                      <a:blip r:embed="rId10"/>
                      <a:stretch>
                        <a:fillRect/>
                      </a:stretch>
                    </p:blipFill>
                    <p:spPr>
                      <a:xfrm>
                        <a:off x="1219200" y="1885950"/>
                        <a:ext cx="457200" cy="3857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532274D-FD22-4402-80B0-33E209EED802}"/>
              </a:ext>
            </a:extLst>
          </p:cNvPr>
          <p:cNvGraphicFramePr>
            <a:graphicFrameLocks noChangeAspect="1"/>
          </p:cNvGraphicFramePr>
          <p:nvPr>
            <p:extLst>
              <p:ext uri="{D42A27DB-BD31-4B8C-83A1-F6EECF244321}">
                <p14:modId xmlns:p14="http://schemas.microsoft.com/office/powerpoint/2010/main" val="3042597659"/>
              </p:ext>
            </p:extLst>
          </p:nvPr>
        </p:nvGraphicFramePr>
        <p:xfrm>
          <a:off x="1905000" y="1885950"/>
          <a:ext cx="457200" cy="385763"/>
        </p:xfrm>
        <a:graphic>
          <a:graphicData uri="http://schemas.openxmlformats.org/presentationml/2006/ole">
            <mc:AlternateContent xmlns:mc="http://schemas.openxmlformats.org/markup-compatibility/2006">
              <mc:Choice xmlns:v="urn:schemas-microsoft-com:vml" Requires="v">
                <p:oleObj spid="_x0000_s2163" name="Document" showAsIcon="1" r:id="rId11" imgW="914400" imgH="771480" progId="Word.Document.8">
                  <p:embed/>
                </p:oleObj>
              </mc:Choice>
              <mc:Fallback>
                <p:oleObj name="Document" showAsIcon="1" r:id="rId11" imgW="914400" imgH="771480" progId="Word.Document.8">
                  <p:embed/>
                  <p:pic>
                    <p:nvPicPr>
                      <p:cNvPr id="6" name="Object 5">
                        <a:extLst>
                          <a:ext uri="{FF2B5EF4-FFF2-40B4-BE49-F238E27FC236}">
                            <a16:creationId xmlns:a16="http://schemas.microsoft.com/office/drawing/2014/main" id="{8532274D-FD22-4402-80B0-33E209EED802}"/>
                          </a:ext>
                        </a:extLst>
                      </p:cNvPr>
                      <p:cNvPicPr/>
                      <p:nvPr/>
                    </p:nvPicPr>
                    <p:blipFill>
                      <a:blip r:embed="rId12"/>
                      <a:stretch>
                        <a:fillRect/>
                      </a:stretch>
                    </p:blipFill>
                    <p:spPr>
                      <a:xfrm>
                        <a:off x="1905000" y="1885950"/>
                        <a:ext cx="457200" cy="3857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958C4BFB-01F2-455B-9E34-C631C1821977}"/>
              </a:ext>
            </a:extLst>
          </p:cNvPr>
          <p:cNvGraphicFramePr>
            <a:graphicFrameLocks noChangeAspect="1"/>
          </p:cNvGraphicFramePr>
          <p:nvPr>
            <p:extLst>
              <p:ext uri="{D42A27DB-BD31-4B8C-83A1-F6EECF244321}">
                <p14:modId xmlns:p14="http://schemas.microsoft.com/office/powerpoint/2010/main" val="1662218827"/>
              </p:ext>
            </p:extLst>
          </p:nvPr>
        </p:nvGraphicFramePr>
        <p:xfrm>
          <a:off x="1662113" y="2571750"/>
          <a:ext cx="452437" cy="382588"/>
        </p:xfrm>
        <a:graphic>
          <a:graphicData uri="http://schemas.openxmlformats.org/presentationml/2006/ole">
            <mc:AlternateContent xmlns:mc="http://schemas.openxmlformats.org/markup-compatibility/2006">
              <mc:Choice xmlns:v="urn:schemas-microsoft-com:vml" Requires="v">
                <p:oleObj spid="_x0000_s2164" name="Document" showAsIcon="1" r:id="rId13" imgW="914400" imgH="771480" progId="Word.Document.8">
                  <p:embed/>
                </p:oleObj>
              </mc:Choice>
              <mc:Fallback>
                <p:oleObj name="Document" showAsIcon="1" r:id="rId13" imgW="914400" imgH="771480" progId="Word.Document.8">
                  <p:embed/>
                  <p:pic>
                    <p:nvPicPr>
                      <p:cNvPr id="8" name="Object 7">
                        <a:extLst>
                          <a:ext uri="{FF2B5EF4-FFF2-40B4-BE49-F238E27FC236}">
                            <a16:creationId xmlns:a16="http://schemas.microsoft.com/office/drawing/2014/main" id="{958C4BFB-01F2-455B-9E34-C631C1821977}"/>
                          </a:ext>
                        </a:extLst>
                      </p:cNvPr>
                      <p:cNvPicPr/>
                      <p:nvPr/>
                    </p:nvPicPr>
                    <p:blipFill>
                      <a:blip r:embed="rId14"/>
                      <a:stretch>
                        <a:fillRect/>
                      </a:stretch>
                    </p:blipFill>
                    <p:spPr>
                      <a:xfrm>
                        <a:off x="1662113" y="2571750"/>
                        <a:ext cx="452437" cy="38258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26E7E13-3991-473C-B6F7-8638D272DA05}"/>
              </a:ext>
            </a:extLst>
          </p:cNvPr>
          <p:cNvGraphicFramePr>
            <a:graphicFrameLocks noChangeAspect="1"/>
          </p:cNvGraphicFramePr>
          <p:nvPr>
            <p:extLst>
              <p:ext uri="{D42A27DB-BD31-4B8C-83A1-F6EECF244321}">
                <p14:modId xmlns:p14="http://schemas.microsoft.com/office/powerpoint/2010/main" val="837064880"/>
              </p:ext>
            </p:extLst>
          </p:nvPr>
        </p:nvGraphicFramePr>
        <p:xfrm>
          <a:off x="2249400" y="2571750"/>
          <a:ext cx="453438" cy="382588"/>
        </p:xfrm>
        <a:graphic>
          <a:graphicData uri="http://schemas.openxmlformats.org/presentationml/2006/ole">
            <mc:AlternateContent xmlns:mc="http://schemas.openxmlformats.org/markup-compatibility/2006">
              <mc:Choice xmlns:v="urn:schemas-microsoft-com:vml" Requires="v">
                <p:oleObj spid="_x0000_s2165" name="Document" showAsIcon="1" r:id="rId15" imgW="914400" imgH="771480" progId="Word.Document.8">
                  <p:embed/>
                </p:oleObj>
              </mc:Choice>
              <mc:Fallback>
                <p:oleObj name="Document" showAsIcon="1" r:id="rId15" imgW="914400" imgH="771480" progId="Word.Document.8">
                  <p:embed/>
                  <p:pic>
                    <p:nvPicPr>
                      <p:cNvPr id="9" name="Object 8">
                        <a:extLst>
                          <a:ext uri="{FF2B5EF4-FFF2-40B4-BE49-F238E27FC236}">
                            <a16:creationId xmlns:a16="http://schemas.microsoft.com/office/drawing/2014/main" id="{B26E7E13-3991-473C-B6F7-8638D272DA05}"/>
                          </a:ext>
                        </a:extLst>
                      </p:cNvPr>
                      <p:cNvPicPr/>
                      <p:nvPr/>
                    </p:nvPicPr>
                    <p:blipFill>
                      <a:blip r:embed="rId16"/>
                      <a:stretch>
                        <a:fillRect/>
                      </a:stretch>
                    </p:blipFill>
                    <p:spPr>
                      <a:xfrm>
                        <a:off x="2249400" y="2571750"/>
                        <a:ext cx="453438" cy="38258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FB0F12E-8078-4DC5-9B74-8BF6C2902D90}"/>
              </a:ext>
            </a:extLst>
          </p:cNvPr>
          <p:cNvGraphicFramePr>
            <a:graphicFrameLocks noChangeAspect="1"/>
          </p:cNvGraphicFramePr>
          <p:nvPr>
            <p:extLst>
              <p:ext uri="{D42A27DB-BD31-4B8C-83A1-F6EECF244321}">
                <p14:modId xmlns:p14="http://schemas.microsoft.com/office/powerpoint/2010/main" val="2566553659"/>
              </p:ext>
            </p:extLst>
          </p:nvPr>
        </p:nvGraphicFramePr>
        <p:xfrm>
          <a:off x="2898251" y="2571750"/>
          <a:ext cx="453438" cy="382588"/>
        </p:xfrm>
        <a:graphic>
          <a:graphicData uri="http://schemas.openxmlformats.org/presentationml/2006/ole">
            <mc:AlternateContent xmlns:mc="http://schemas.openxmlformats.org/markup-compatibility/2006">
              <mc:Choice xmlns:v="urn:schemas-microsoft-com:vml" Requires="v">
                <p:oleObj spid="_x0000_s2166" name="Document" showAsIcon="1" r:id="rId17" imgW="914400" imgH="771480" progId="Word.Document.8">
                  <p:embed/>
                </p:oleObj>
              </mc:Choice>
              <mc:Fallback>
                <p:oleObj name="Document" showAsIcon="1" r:id="rId17" imgW="914400" imgH="771480" progId="Word.Document.8">
                  <p:embed/>
                  <p:pic>
                    <p:nvPicPr>
                      <p:cNvPr id="10" name="Object 9">
                        <a:extLst>
                          <a:ext uri="{FF2B5EF4-FFF2-40B4-BE49-F238E27FC236}">
                            <a16:creationId xmlns:a16="http://schemas.microsoft.com/office/drawing/2014/main" id="{4FB0F12E-8078-4DC5-9B74-8BF6C2902D90}"/>
                          </a:ext>
                        </a:extLst>
                      </p:cNvPr>
                      <p:cNvPicPr/>
                      <p:nvPr/>
                    </p:nvPicPr>
                    <p:blipFill>
                      <a:blip r:embed="rId18"/>
                      <a:stretch>
                        <a:fillRect/>
                      </a:stretch>
                    </p:blipFill>
                    <p:spPr>
                      <a:xfrm>
                        <a:off x="2898251" y="2571750"/>
                        <a:ext cx="453438" cy="38258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D0321D8-1FCD-4A5C-B47A-41D39DAC5CA7}"/>
              </a:ext>
            </a:extLst>
          </p:cNvPr>
          <p:cNvGraphicFramePr>
            <a:graphicFrameLocks noChangeAspect="1"/>
          </p:cNvGraphicFramePr>
          <p:nvPr>
            <p:extLst>
              <p:ext uri="{D42A27DB-BD31-4B8C-83A1-F6EECF244321}">
                <p14:modId xmlns:p14="http://schemas.microsoft.com/office/powerpoint/2010/main" val="680967221"/>
              </p:ext>
            </p:extLst>
          </p:nvPr>
        </p:nvGraphicFramePr>
        <p:xfrm>
          <a:off x="1908761" y="4324350"/>
          <a:ext cx="453439" cy="382589"/>
        </p:xfrm>
        <a:graphic>
          <a:graphicData uri="http://schemas.openxmlformats.org/presentationml/2006/ole">
            <mc:AlternateContent xmlns:mc="http://schemas.openxmlformats.org/markup-compatibility/2006">
              <mc:Choice xmlns:v="urn:schemas-microsoft-com:vml" Requires="v">
                <p:oleObj spid="_x0000_s2167" name="Document" showAsIcon="1" r:id="rId19" imgW="914400" imgH="771480" progId="Word.Document.12">
                  <p:embed/>
                </p:oleObj>
              </mc:Choice>
              <mc:Fallback>
                <p:oleObj name="Document" showAsIcon="1" r:id="rId19" imgW="914400" imgH="771480" progId="Word.Document.12">
                  <p:embed/>
                  <p:pic>
                    <p:nvPicPr>
                      <p:cNvPr id="13" name="Object 12">
                        <a:extLst>
                          <a:ext uri="{FF2B5EF4-FFF2-40B4-BE49-F238E27FC236}">
                            <a16:creationId xmlns:a16="http://schemas.microsoft.com/office/drawing/2014/main" id="{FD0321D8-1FCD-4A5C-B47A-41D39DAC5CA7}"/>
                          </a:ext>
                        </a:extLst>
                      </p:cNvPr>
                      <p:cNvPicPr/>
                      <p:nvPr/>
                    </p:nvPicPr>
                    <p:blipFill>
                      <a:blip r:embed="rId20"/>
                      <a:stretch>
                        <a:fillRect/>
                      </a:stretch>
                    </p:blipFill>
                    <p:spPr>
                      <a:xfrm>
                        <a:off x="1908761" y="4324350"/>
                        <a:ext cx="453439" cy="382589"/>
                      </a:xfrm>
                      <a:prstGeom prst="rect">
                        <a:avLst/>
                      </a:prstGeom>
                    </p:spPr>
                  </p:pic>
                </p:oleObj>
              </mc:Fallback>
            </mc:AlternateContent>
          </a:graphicData>
        </a:graphic>
      </p:graphicFrame>
    </p:spTree>
    <p:extLst>
      <p:ext uri="{BB962C8B-B14F-4D97-AF65-F5344CB8AC3E}">
        <p14:creationId xmlns:p14="http://schemas.microsoft.com/office/powerpoint/2010/main" val="4058466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A88EAA-669A-4C0E-96B9-A29312A35453}"/>
              </a:ext>
            </a:extLst>
          </p:cNvPr>
          <p:cNvSpPr>
            <a:spLocks noGrp="1"/>
          </p:cNvSpPr>
          <p:nvPr>
            <p:ph type="body" sz="quarter" idx="10"/>
          </p:nvPr>
        </p:nvSpPr>
        <p:spPr/>
        <p:txBody>
          <a:bodyPr/>
          <a:lstStyle/>
          <a:p>
            <a:r>
              <a:rPr lang="en-US" dirty="0"/>
              <a:t>Other tasks</a:t>
            </a:r>
          </a:p>
        </p:txBody>
      </p:sp>
      <p:sp>
        <p:nvSpPr>
          <p:cNvPr id="3" name="Text Placeholder 2">
            <a:extLst>
              <a:ext uri="{FF2B5EF4-FFF2-40B4-BE49-F238E27FC236}">
                <a16:creationId xmlns:a16="http://schemas.microsoft.com/office/drawing/2014/main" id="{36A269F7-60D8-40A1-85C1-92C1188B019D}"/>
              </a:ext>
            </a:extLst>
          </p:cNvPr>
          <p:cNvSpPr>
            <a:spLocks noGrp="1"/>
          </p:cNvSpPr>
          <p:nvPr>
            <p:ph type="body" sz="quarter" idx="11"/>
          </p:nvPr>
        </p:nvSpPr>
        <p:spPr/>
        <p:txBody>
          <a:bodyPr/>
          <a:lstStyle/>
          <a:p>
            <a:r>
              <a:rPr lang="en-US" dirty="0"/>
              <a:t>2.	Tasks left and plans</a:t>
            </a:r>
          </a:p>
        </p:txBody>
      </p:sp>
      <p:sp>
        <p:nvSpPr>
          <p:cNvPr id="4" name="Text Placeholder 3">
            <a:extLst>
              <a:ext uri="{FF2B5EF4-FFF2-40B4-BE49-F238E27FC236}">
                <a16:creationId xmlns:a16="http://schemas.microsoft.com/office/drawing/2014/main" id="{DB6AD47D-9FFF-40A9-BC8F-B8234C7AE1A5}"/>
              </a:ext>
            </a:extLst>
          </p:cNvPr>
          <p:cNvSpPr>
            <a:spLocks noGrp="1"/>
          </p:cNvSpPr>
          <p:nvPr>
            <p:ph type="body" sz="quarter" idx="12"/>
          </p:nvPr>
        </p:nvSpPr>
        <p:spPr/>
        <p:txBody>
          <a:bodyPr/>
          <a:lstStyle/>
          <a:p>
            <a:r>
              <a:rPr lang="en-US" dirty="0"/>
              <a:t>Miscellaneous updates on TS 24.519, e.g. IEI update, timer value assignment</a:t>
            </a:r>
          </a:p>
          <a:p>
            <a:endParaRPr lang="en-US" dirty="0"/>
          </a:p>
          <a:p>
            <a:r>
              <a:rPr lang="en-US" dirty="0"/>
              <a:t>Anything else?</a:t>
            </a:r>
          </a:p>
          <a:p>
            <a:pPr lvl="1"/>
            <a:r>
              <a:rPr lang="en-US" dirty="0"/>
              <a:t>Lin will prepare a CR clarifying about access to SNPN CN via N3IWF.</a:t>
            </a:r>
          </a:p>
        </p:txBody>
      </p:sp>
    </p:spTree>
    <p:extLst>
      <p:ext uri="{BB962C8B-B14F-4D97-AF65-F5344CB8AC3E}">
        <p14:creationId xmlns:p14="http://schemas.microsoft.com/office/powerpoint/2010/main" val="3118508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78B11B-A422-426B-9823-72A006AD509B}"/>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8BD45A3D-2A69-4E03-BD5E-7B9067C784DD}"/>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4CEC9BD9-F971-4852-8697-1AEB89D5CEA7}"/>
              </a:ext>
            </a:extLst>
          </p:cNvPr>
          <p:cNvSpPr>
            <a:spLocks noGrp="1"/>
          </p:cNvSpPr>
          <p:nvPr>
            <p:ph type="body" sz="quarter" idx="12"/>
          </p:nvPr>
        </p:nvSpPr>
        <p:spPr/>
        <p:txBody>
          <a:bodyPr/>
          <a:lstStyle/>
          <a:p>
            <a:r>
              <a:rPr lang="en-US" dirty="0"/>
              <a:t>Participants for the call on April 6:</a:t>
            </a:r>
          </a:p>
          <a:p>
            <a:pPr lvl="1"/>
            <a:r>
              <a:rPr lang="en-US" dirty="0"/>
              <a:t>Alte, Ban, Ivo, JJ, Kundan, Lena, Lin, Ly-Thanh, Reinhard, Ricky, Rob, </a:t>
            </a:r>
            <a:r>
              <a:rPr lang="en-US" dirty="0" err="1"/>
              <a:t>SangMin</a:t>
            </a:r>
            <a:r>
              <a:rPr lang="en-US" dirty="0"/>
              <a:t>, Thomas L., Vimal, Vishnu, </a:t>
            </a:r>
            <a:r>
              <a:rPr lang="en-US" dirty="0">
                <a:hlinkClick r:id="rId2"/>
              </a:rPr>
              <a:t>wangrongyjy@chinamobile.com</a:t>
            </a:r>
            <a:r>
              <a:rPr lang="en-US" dirty="0"/>
              <a:t>, Xu, Yildirim, Sung</a:t>
            </a:r>
          </a:p>
          <a:p>
            <a:endParaRPr lang="en-US" dirty="0"/>
          </a:p>
          <a:p>
            <a:r>
              <a:rPr lang="en-US" dirty="0"/>
              <a:t>During the meeting, there can be an unofficial call on contentious issues.</a:t>
            </a:r>
          </a:p>
        </p:txBody>
      </p:sp>
    </p:spTree>
    <p:extLst>
      <p:ext uri="{BB962C8B-B14F-4D97-AF65-F5344CB8AC3E}">
        <p14:creationId xmlns:p14="http://schemas.microsoft.com/office/powerpoint/2010/main" val="3396053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20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3D5E516-3410-425B-A5EC-B4483F765D9D}"/>
              </a:ext>
            </a:extLst>
          </p:cNvPr>
          <p:cNvSpPr>
            <a:spLocks noGrp="1"/>
          </p:cNvSpPr>
          <p:nvPr>
            <p:ph type="body" sz="quarter" idx="11"/>
          </p:nvPr>
        </p:nvSpPr>
        <p:spPr/>
        <p:txBody>
          <a:bodyPr/>
          <a:lstStyle/>
          <a:p>
            <a:r>
              <a:rPr lang="en-US" dirty="0"/>
              <a:t>Contents</a:t>
            </a:r>
          </a:p>
        </p:txBody>
      </p:sp>
      <p:sp>
        <p:nvSpPr>
          <p:cNvPr id="6" name="Text Placeholder 5">
            <a:extLst>
              <a:ext uri="{FF2B5EF4-FFF2-40B4-BE49-F238E27FC236}">
                <a16:creationId xmlns:a16="http://schemas.microsoft.com/office/drawing/2014/main" id="{B7C5FD2A-2C6F-42E0-86AD-8F494AFA00C5}"/>
              </a:ext>
            </a:extLst>
          </p:cNvPr>
          <p:cNvSpPr>
            <a:spLocks noGrp="1"/>
          </p:cNvSpPr>
          <p:nvPr>
            <p:ph type="body" sz="quarter" idx="12"/>
          </p:nvPr>
        </p:nvSpPr>
        <p:spPr/>
        <p:txBody>
          <a:bodyPr/>
          <a:lstStyle/>
          <a:p>
            <a:r>
              <a:rPr lang="en-US" dirty="0"/>
              <a:t>Summary until CT1#122-e</a:t>
            </a:r>
          </a:p>
          <a:p>
            <a:endParaRPr lang="en-US" dirty="0"/>
          </a:p>
          <a:p>
            <a:r>
              <a:rPr lang="en-US" dirty="0"/>
              <a:t>Tasks left and plans</a:t>
            </a:r>
          </a:p>
        </p:txBody>
      </p:sp>
    </p:spTree>
    <p:extLst>
      <p:ext uri="{BB962C8B-B14F-4D97-AF65-F5344CB8AC3E}">
        <p14:creationId xmlns:p14="http://schemas.microsoft.com/office/powerpoint/2010/main" val="337123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1E5D73C-E3A5-4B0C-808D-317437DC3545}"/>
              </a:ext>
            </a:extLst>
          </p:cNvPr>
          <p:cNvSpPr>
            <a:spLocks noGrp="1"/>
          </p:cNvSpPr>
          <p:nvPr>
            <p:ph type="body" sz="quarter" idx="10"/>
          </p:nvPr>
        </p:nvSpPr>
        <p:spPr/>
        <p:txBody>
          <a:bodyPr/>
          <a:lstStyle/>
          <a:p>
            <a:r>
              <a:rPr lang="en-US" dirty="0"/>
              <a:t>See the file in the link below</a:t>
            </a:r>
          </a:p>
        </p:txBody>
      </p:sp>
      <p:sp>
        <p:nvSpPr>
          <p:cNvPr id="8" name="Text Placeholder 7">
            <a:extLst>
              <a:ext uri="{FF2B5EF4-FFF2-40B4-BE49-F238E27FC236}">
                <a16:creationId xmlns:a16="http://schemas.microsoft.com/office/drawing/2014/main" id="{C8A75F4F-B12F-4AA9-830C-3BA6CE86A8BE}"/>
              </a:ext>
            </a:extLst>
          </p:cNvPr>
          <p:cNvSpPr>
            <a:spLocks noGrp="1"/>
          </p:cNvSpPr>
          <p:nvPr>
            <p:ph type="body" sz="quarter" idx="11"/>
          </p:nvPr>
        </p:nvSpPr>
        <p:spPr/>
        <p:txBody>
          <a:bodyPr/>
          <a:lstStyle/>
          <a:p>
            <a:r>
              <a:rPr lang="en-US" dirty="0"/>
              <a:t>1.	 Summary until CT1#122-e</a:t>
            </a:r>
          </a:p>
        </p:txBody>
      </p:sp>
      <p:sp>
        <p:nvSpPr>
          <p:cNvPr id="11" name="Text Placeholder 10">
            <a:extLst>
              <a:ext uri="{FF2B5EF4-FFF2-40B4-BE49-F238E27FC236}">
                <a16:creationId xmlns:a16="http://schemas.microsoft.com/office/drawing/2014/main" id="{9FCDA704-508F-488A-ABCC-F308F6742CBB}"/>
              </a:ext>
            </a:extLst>
          </p:cNvPr>
          <p:cNvSpPr>
            <a:spLocks noGrp="1"/>
          </p:cNvSpPr>
          <p:nvPr>
            <p:ph type="body" sz="quarter" idx="12"/>
          </p:nvPr>
        </p:nvSpPr>
        <p:spPr/>
        <p:txBody>
          <a:bodyPr/>
          <a:lstStyle/>
          <a:p>
            <a:r>
              <a:rPr lang="en-US" dirty="0">
                <a:hlinkClick r:id="rId2"/>
              </a:rPr>
              <a:t>https://www.3gpp.org/ftp/tsg_ct/WG1_mm-cc-sm_ex-CN1/TSGC1_123e/inbox/drafts/C1-200767_was_0762_work_plan_(not_submitted).xlsx</a:t>
            </a:r>
            <a:endParaRPr lang="en-US" dirty="0"/>
          </a:p>
        </p:txBody>
      </p:sp>
    </p:spTree>
    <p:extLst>
      <p:ext uri="{BB962C8B-B14F-4D97-AF65-F5344CB8AC3E}">
        <p14:creationId xmlns:p14="http://schemas.microsoft.com/office/powerpoint/2010/main" val="1431131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8774B3-786B-4B1C-89DC-1789002F0AD6}"/>
              </a:ext>
            </a:extLst>
          </p:cNvPr>
          <p:cNvSpPr>
            <a:spLocks noGrp="1"/>
          </p:cNvSpPr>
          <p:nvPr>
            <p:ph type="body" sz="quarter" idx="10"/>
          </p:nvPr>
        </p:nvSpPr>
        <p:spPr/>
        <p:txBody>
          <a:bodyPr/>
          <a:lstStyle/>
          <a:p>
            <a:r>
              <a:rPr lang="en-US" dirty="0"/>
              <a:t>Tasks left</a:t>
            </a:r>
          </a:p>
        </p:txBody>
      </p:sp>
      <p:sp>
        <p:nvSpPr>
          <p:cNvPr id="3" name="Text Placeholder 2">
            <a:extLst>
              <a:ext uri="{FF2B5EF4-FFF2-40B4-BE49-F238E27FC236}">
                <a16:creationId xmlns:a16="http://schemas.microsoft.com/office/drawing/2014/main" id="{BF106CDE-8B3D-4F07-A257-EF6A9D6EE8A2}"/>
              </a:ext>
            </a:extLst>
          </p:cNvPr>
          <p:cNvSpPr>
            <a:spLocks noGrp="1"/>
          </p:cNvSpPr>
          <p:nvPr>
            <p:ph type="body" sz="quarter" idx="11"/>
          </p:nvPr>
        </p:nvSpPr>
        <p:spPr/>
        <p:txBody>
          <a:bodyPr/>
          <a:lstStyle/>
          <a:p>
            <a:r>
              <a:rPr lang="en-US" dirty="0"/>
              <a:t>2.	Tasks left and plans</a:t>
            </a:r>
          </a:p>
        </p:txBody>
      </p:sp>
      <p:sp>
        <p:nvSpPr>
          <p:cNvPr id="4" name="Text Placeholder 3">
            <a:extLst>
              <a:ext uri="{FF2B5EF4-FFF2-40B4-BE49-F238E27FC236}">
                <a16:creationId xmlns:a16="http://schemas.microsoft.com/office/drawing/2014/main" id="{13999018-076E-489A-8717-6F9E06315CC9}"/>
              </a:ext>
            </a:extLst>
          </p:cNvPr>
          <p:cNvSpPr>
            <a:spLocks noGrp="1"/>
          </p:cNvSpPr>
          <p:nvPr>
            <p:ph type="body" sz="quarter" idx="12"/>
          </p:nvPr>
        </p:nvSpPr>
        <p:spPr>
          <a:xfrm>
            <a:off x="417600" y="1080000"/>
            <a:ext cx="8308800" cy="3560400"/>
          </a:xfrm>
        </p:spPr>
        <p:txBody>
          <a:bodyPr>
            <a:normAutofit fontScale="77500" lnSpcReduction="20000"/>
          </a:bodyPr>
          <a:lstStyle/>
          <a:p>
            <a:pPr marL="342900" indent="-342900">
              <a:buFont typeface="+mj-lt"/>
              <a:buAutoNum type="arabicPeriod"/>
            </a:pPr>
            <a:r>
              <a:rPr lang="en-US" dirty="0"/>
              <a:t>Network selection</a:t>
            </a:r>
          </a:p>
          <a:p>
            <a:pPr marL="573300" lvl="1" indent="-342900">
              <a:buFont typeface="+mj-lt"/>
              <a:buAutoNum type="alphaLcPeriod"/>
            </a:pPr>
            <a:r>
              <a:rPr lang="en-US" dirty="0"/>
              <a:t>To specify how the UE obtains a human-readable network name</a:t>
            </a:r>
          </a:p>
          <a:p>
            <a:pPr marL="573300" lvl="1" indent="-342900">
              <a:buFont typeface="+mj-lt"/>
              <a:buAutoNum type="alphaLcPeriod"/>
            </a:pPr>
            <a:r>
              <a:rPr lang="en-US" dirty="0"/>
              <a:t>To specify manual CAG selection taking into account the control by a PLMN for a CAG-ID in the PLMN based on RAN2 outcome</a:t>
            </a:r>
          </a:p>
          <a:p>
            <a:pPr marL="342900" indent="-342900">
              <a:buFont typeface="+mj-lt"/>
              <a:buAutoNum type="arabicPeriod"/>
            </a:pPr>
            <a:r>
              <a:rPr lang="en-US" dirty="0"/>
              <a:t>To specify support of PWS in an SNPN or to specify that PWS is not supported in an SNPN based on SA1 outcome</a:t>
            </a:r>
          </a:p>
          <a:p>
            <a:pPr marL="342900" indent="-342900">
              <a:buFont typeface="+mj-lt"/>
              <a:buAutoNum type="arabicPeriod"/>
            </a:pPr>
            <a:r>
              <a:rPr lang="en-US" dirty="0"/>
              <a:t>To specify support of LADN in an SNPN or to specify that LADN is not supported in an SNPN based on SA2 outcome</a:t>
            </a:r>
          </a:p>
          <a:p>
            <a:pPr marL="342900" indent="-342900">
              <a:buFont typeface="+mj-lt"/>
              <a:buAutoNum type="arabicPeriod"/>
            </a:pPr>
            <a:r>
              <a:rPr lang="en-US" dirty="0"/>
              <a:t>To include parameters for per-stream filtering and policing in the Ethernet port management list</a:t>
            </a:r>
          </a:p>
          <a:p>
            <a:pPr marL="342900" indent="-342900">
              <a:buFont typeface="+mj-lt"/>
              <a:buAutoNum type="arabicPeriod"/>
            </a:pPr>
            <a:r>
              <a:rPr lang="en-US" dirty="0"/>
              <a:t>To assign an OUI for 3GPP</a:t>
            </a:r>
          </a:p>
          <a:p>
            <a:pPr marL="342900" indent="-342900">
              <a:buFont typeface="+mj-lt"/>
              <a:buAutoNum type="arabicPeriod"/>
            </a:pPr>
            <a:r>
              <a:rPr lang="en-US" dirty="0"/>
              <a:t>To decide a 5GMM cause value (#72 or a new value) to be used to reject a UE’s access to SNPN services via a PLMN</a:t>
            </a:r>
          </a:p>
          <a:p>
            <a:pPr marL="342900" indent="-342900">
              <a:buFont typeface="+mj-lt"/>
              <a:buAutoNum type="arabicPeriod"/>
            </a:pPr>
            <a:r>
              <a:rPr lang="en-US" dirty="0"/>
              <a:t>Protection of a UE from a non-integrity protected NAS message</a:t>
            </a:r>
          </a:p>
          <a:p>
            <a:pPr marL="573300" lvl="1" indent="-342900">
              <a:buFont typeface="+mj-lt"/>
              <a:buAutoNum type="alphaLcPeriod"/>
            </a:pPr>
            <a:r>
              <a:rPr lang="en-US" dirty="0"/>
              <a:t>To clarify UE </a:t>
            </a:r>
            <a:r>
              <a:rPr lang="en-US" dirty="0" err="1"/>
              <a:t>behaviour</a:t>
            </a:r>
            <a:r>
              <a:rPr lang="en-US" dirty="0"/>
              <a:t> upon receipt of 5GMM cause value #74 or #75</a:t>
            </a:r>
          </a:p>
          <a:p>
            <a:pPr marL="573300" lvl="1" indent="-342900">
              <a:buFont typeface="+mj-lt"/>
              <a:buAutoNum type="alphaLcPeriod"/>
            </a:pPr>
            <a:r>
              <a:rPr lang="en-US" dirty="0"/>
              <a:t>To determine whether SNPN-specific N1 mode attempt counters are needed or not</a:t>
            </a:r>
          </a:p>
          <a:p>
            <a:pPr marL="342900" indent="-342900">
              <a:buFont typeface="+mj-lt"/>
              <a:buAutoNum type="arabicPeriod"/>
            </a:pPr>
            <a:r>
              <a:rPr lang="en-US" dirty="0"/>
              <a:t>To identify if there is a need to update specification, in terms of camping on a CAG cell, for a Rel-16 UE not supporting CAG when no other non-CAG cells are available and the CAG cell is available for emergency services based on RAN2 outcome</a:t>
            </a:r>
          </a:p>
          <a:p>
            <a:pPr marL="342900" indent="-342900">
              <a:buFont typeface="+mj-lt"/>
              <a:buAutoNum type="arabicPeriod"/>
            </a:pPr>
            <a:r>
              <a:rPr lang="en-US" dirty="0"/>
              <a:t>Questions in R2-2002417</a:t>
            </a:r>
          </a:p>
        </p:txBody>
      </p:sp>
    </p:spTree>
    <p:extLst>
      <p:ext uri="{BB962C8B-B14F-4D97-AF65-F5344CB8AC3E}">
        <p14:creationId xmlns:p14="http://schemas.microsoft.com/office/powerpoint/2010/main" val="226992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23C9FD-6399-4740-BE34-B3B7B3AB53DA}"/>
              </a:ext>
            </a:extLst>
          </p:cNvPr>
          <p:cNvSpPr>
            <a:spLocks noGrp="1"/>
          </p:cNvSpPr>
          <p:nvPr>
            <p:ph type="body" sz="quarter" idx="10"/>
          </p:nvPr>
        </p:nvSpPr>
        <p:spPr/>
        <p:txBody>
          <a:bodyPr/>
          <a:lstStyle/>
          <a:p>
            <a:r>
              <a:rPr lang="en-US" dirty="0"/>
              <a:t>Plan for Task 1.a on HRNN (SNPN/PNI-NPN)</a:t>
            </a:r>
          </a:p>
        </p:txBody>
      </p:sp>
      <p:sp>
        <p:nvSpPr>
          <p:cNvPr id="3" name="Text Placeholder 2">
            <a:extLst>
              <a:ext uri="{FF2B5EF4-FFF2-40B4-BE49-F238E27FC236}">
                <a16:creationId xmlns:a16="http://schemas.microsoft.com/office/drawing/2014/main" id="{5C07C0DF-841E-45D1-B44B-546A4E7517F0}"/>
              </a:ext>
            </a:extLst>
          </p:cNvPr>
          <p:cNvSpPr>
            <a:spLocks noGrp="1"/>
          </p:cNvSpPr>
          <p:nvPr>
            <p:ph type="body" sz="quarter" idx="11"/>
          </p:nvPr>
        </p:nvSpPr>
        <p:spPr/>
        <p:txBody>
          <a:bodyPr/>
          <a:lstStyle/>
          <a:p>
            <a:r>
              <a:rPr lang="en-US" dirty="0"/>
              <a:t>2.	Tasks left and plans</a:t>
            </a:r>
          </a:p>
        </p:txBody>
      </p:sp>
      <p:sp>
        <p:nvSpPr>
          <p:cNvPr id="4" name="Text Placeholder 3">
            <a:extLst>
              <a:ext uri="{FF2B5EF4-FFF2-40B4-BE49-F238E27FC236}">
                <a16:creationId xmlns:a16="http://schemas.microsoft.com/office/drawing/2014/main" id="{2047AF5E-E8B9-4F11-93E2-2E819A3459EA}"/>
              </a:ext>
            </a:extLst>
          </p:cNvPr>
          <p:cNvSpPr>
            <a:spLocks noGrp="1"/>
          </p:cNvSpPr>
          <p:nvPr>
            <p:ph type="body" sz="quarter" idx="12"/>
          </p:nvPr>
        </p:nvSpPr>
        <p:spPr/>
        <p:txBody>
          <a:bodyPr>
            <a:normAutofit/>
          </a:bodyPr>
          <a:lstStyle/>
          <a:p>
            <a:r>
              <a:rPr lang="en-US" dirty="0"/>
              <a:t>Volunteers</a:t>
            </a:r>
          </a:p>
          <a:p>
            <a:pPr lvl="1"/>
            <a:r>
              <a:rPr lang="en-US" dirty="0"/>
              <a:t>Ericsson</a:t>
            </a:r>
          </a:p>
          <a:p>
            <a:pPr lvl="2"/>
            <a:r>
              <a:rPr lang="en-US" dirty="0"/>
              <a:t>Displaying broadcast ones</a:t>
            </a:r>
          </a:p>
          <a:p>
            <a:pPr lvl="2"/>
            <a:r>
              <a:rPr lang="en-US" dirty="0"/>
              <a:t>UE configuration aspects (QC, Huawei, Nokia, Samsung ask for requirements)</a:t>
            </a:r>
          </a:p>
          <a:p>
            <a:pPr lvl="1"/>
            <a:r>
              <a:rPr lang="en-US" dirty="0"/>
              <a:t>Nokia</a:t>
            </a:r>
          </a:p>
          <a:p>
            <a:pPr lvl="2"/>
            <a:r>
              <a:rPr lang="en-US" dirty="0"/>
              <a:t>Samsung wants to specify that NAS needs to display it if the AS layer provides it.</a:t>
            </a:r>
          </a:p>
          <a:p>
            <a:pPr lvl="1"/>
            <a:r>
              <a:rPr lang="en-US" dirty="0"/>
              <a:t>Huawei</a:t>
            </a:r>
          </a:p>
          <a:p>
            <a:endParaRPr lang="en-US" dirty="0"/>
          </a:p>
          <a:p>
            <a:r>
              <a:rPr lang="en-US" dirty="0"/>
              <a:t>Related papers</a:t>
            </a:r>
          </a:p>
          <a:p>
            <a:pPr lvl="1"/>
            <a:r>
              <a:rPr lang="en-US" dirty="0"/>
              <a:t>Ericsson paper TBD</a:t>
            </a:r>
          </a:p>
          <a:p>
            <a:pPr lvl="1"/>
            <a:r>
              <a:rPr lang="en-US" dirty="0"/>
              <a:t>Nokia paper in:</a:t>
            </a:r>
            <a:br>
              <a:rPr lang="en-US" dirty="0"/>
            </a:br>
            <a:r>
              <a:rPr lang="en-US" dirty="0">
                <a:hlinkClick r:id="rId2"/>
              </a:rPr>
              <a:t>https://www.3gpp.org/ftp/tsg_ct/WG1_mm-cc-sm_ex-CN1/TSGC1_123e/inbox/drafts/C1-20vsca_HRNN.docx</a:t>
            </a:r>
            <a:endParaRPr lang="en-US" dirty="0"/>
          </a:p>
        </p:txBody>
      </p:sp>
    </p:spTree>
    <p:extLst>
      <p:ext uri="{BB962C8B-B14F-4D97-AF65-F5344CB8AC3E}">
        <p14:creationId xmlns:p14="http://schemas.microsoft.com/office/powerpoint/2010/main" val="267124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23C9FD-6399-4740-BE34-B3B7B3AB53DA}"/>
              </a:ext>
            </a:extLst>
          </p:cNvPr>
          <p:cNvSpPr>
            <a:spLocks noGrp="1"/>
          </p:cNvSpPr>
          <p:nvPr>
            <p:ph type="body" sz="quarter" idx="10"/>
          </p:nvPr>
        </p:nvSpPr>
        <p:spPr/>
        <p:txBody>
          <a:bodyPr/>
          <a:lstStyle/>
          <a:p>
            <a:r>
              <a:rPr lang="en-US" dirty="0"/>
              <a:t>Plan for Task 1.b on manually selecting a non-allowed CAG-ID (PNI-NPN)</a:t>
            </a:r>
          </a:p>
        </p:txBody>
      </p:sp>
      <p:sp>
        <p:nvSpPr>
          <p:cNvPr id="3" name="Text Placeholder 2">
            <a:extLst>
              <a:ext uri="{FF2B5EF4-FFF2-40B4-BE49-F238E27FC236}">
                <a16:creationId xmlns:a16="http://schemas.microsoft.com/office/drawing/2014/main" id="{5C07C0DF-841E-45D1-B44B-546A4E7517F0}"/>
              </a:ext>
            </a:extLst>
          </p:cNvPr>
          <p:cNvSpPr>
            <a:spLocks noGrp="1"/>
          </p:cNvSpPr>
          <p:nvPr>
            <p:ph type="body" sz="quarter" idx="11"/>
          </p:nvPr>
        </p:nvSpPr>
        <p:spPr/>
        <p:txBody>
          <a:bodyPr/>
          <a:lstStyle/>
          <a:p>
            <a:r>
              <a:rPr lang="en-US" dirty="0"/>
              <a:t>2.	Tasks left and plans</a:t>
            </a:r>
          </a:p>
        </p:txBody>
      </p:sp>
      <p:sp>
        <p:nvSpPr>
          <p:cNvPr id="4" name="Text Placeholder 3">
            <a:extLst>
              <a:ext uri="{FF2B5EF4-FFF2-40B4-BE49-F238E27FC236}">
                <a16:creationId xmlns:a16="http://schemas.microsoft.com/office/drawing/2014/main" id="{2047AF5E-E8B9-4F11-93E2-2E819A3459EA}"/>
              </a:ext>
            </a:extLst>
          </p:cNvPr>
          <p:cNvSpPr>
            <a:spLocks noGrp="1"/>
          </p:cNvSpPr>
          <p:nvPr>
            <p:ph type="body" sz="quarter" idx="12"/>
          </p:nvPr>
        </p:nvSpPr>
        <p:spPr/>
        <p:txBody>
          <a:bodyPr>
            <a:normAutofit fontScale="85000" lnSpcReduction="20000"/>
          </a:bodyPr>
          <a:lstStyle/>
          <a:p>
            <a:r>
              <a:rPr lang="en-US" dirty="0"/>
              <a:t>Volunteer</a:t>
            </a:r>
          </a:p>
          <a:p>
            <a:pPr lvl="1"/>
            <a:r>
              <a:rPr lang="en-US" dirty="0"/>
              <a:t>Huawei (?)</a:t>
            </a:r>
          </a:p>
          <a:p>
            <a:pPr lvl="1"/>
            <a:r>
              <a:rPr lang="en-US" dirty="0"/>
              <a:t>Samsung</a:t>
            </a:r>
          </a:p>
          <a:p>
            <a:pPr lvl="1"/>
            <a:r>
              <a:rPr lang="en-US" dirty="0"/>
              <a:t>Nokia</a:t>
            </a:r>
          </a:p>
          <a:p>
            <a:endParaRPr lang="en-US" dirty="0"/>
          </a:p>
          <a:p>
            <a:r>
              <a:rPr lang="en-US" dirty="0"/>
              <a:t>Prioritization within the CAG-ID list or between PLMN w/ CAG list and PLMN w/o CAG list</a:t>
            </a:r>
          </a:p>
          <a:p>
            <a:pPr lvl="1"/>
            <a:r>
              <a:rPr lang="en-US" dirty="0"/>
              <a:t>Not needed: Samsung, QC (can live with a note about ordering), Ericsson (can live with a note about ordering)</a:t>
            </a:r>
          </a:p>
          <a:p>
            <a:pPr lvl="1"/>
            <a:r>
              <a:rPr lang="en-US" dirty="0"/>
              <a:t>Needed: Huawei (needs to be a good note), Nokia (indication or ordering)</a:t>
            </a:r>
          </a:p>
          <a:p>
            <a:endParaRPr lang="en-US" dirty="0"/>
          </a:p>
          <a:p>
            <a:r>
              <a:rPr lang="en-US" dirty="0"/>
              <a:t>Related papers</a:t>
            </a:r>
          </a:p>
          <a:p>
            <a:pPr lvl="1"/>
            <a:r>
              <a:rPr lang="en-US" dirty="0"/>
              <a:t>Huawei paper TBD</a:t>
            </a:r>
          </a:p>
          <a:p>
            <a:pPr lvl="1"/>
            <a:r>
              <a:rPr lang="en-US" dirty="0"/>
              <a:t>Nokia paper in:</a:t>
            </a:r>
            <a:br>
              <a:rPr lang="en-US" dirty="0"/>
            </a:br>
            <a:r>
              <a:rPr lang="en-US" dirty="0">
                <a:hlinkClick r:id="rId2"/>
              </a:rPr>
              <a:t>https://www.3gpp.org/ftp/tsg_ct/WG1_mm-cc-sm_ex-CN1/TSGC1_123e/inbox/drafts/C1-20vpda_was_1052_1039_1037_0972_0700_manual_CAG_selection.docx</a:t>
            </a:r>
            <a:r>
              <a:rPr lang="en-US" dirty="0"/>
              <a:t> (CR)</a:t>
            </a:r>
            <a:br>
              <a:rPr lang="en-US" dirty="0"/>
            </a:br>
            <a:r>
              <a:rPr lang="en-US" dirty="0">
                <a:hlinkClick r:id="rId3"/>
              </a:rPr>
              <a:t>https://www.3gpp.org/ftp/tsg_ct/WG1_mm-cc-sm_ex-CN1/TSGC1_123e/inbox/drafts/C1-20vpdb_was_1053_1041_0974_0699_LS_RAN2.doc</a:t>
            </a:r>
            <a:r>
              <a:rPr lang="en-US" dirty="0"/>
              <a:t> (LS to RAN2)</a:t>
            </a:r>
          </a:p>
        </p:txBody>
      </p:sp>
    </p:spTree>
    <p:extLst>
      <p:ext uri="{BB962C8B-B14F-4D97-AF65-F5344CB8AC3E}">
        <p14:creationId xmlns:p14="http://schemas.microsoft.com/office/powerpoint/2010/main" val="4044296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23C9FD-6399-4740-BE34-B3B7B3AB53DA}"/>
              </a:ext>
            </a:extLst>
          </p:cNvPr>
          <p:cNvSpPr>
            <a:spLocks noGrp="1"/>
          </p:cNvSpPr>
          <p:nvPr>
            <p:ph type="body" sz="quarter" idx="10"/>
          </p:nvPr>
        </p:nvSpPr>
        <p:spPr/>
        <p:txBody>
          <a:bodyPr/>
          <a:lstStyle/>
          <a:p>
            <a:r>
              <a:rPr lang="en-US" dirty="0"/>
              <a:t>Plan for Task 2 on PWS (SNPN)</a:t>
            </a:r>
          </a:p>
        </p:txBody>
      </p:sp>
      <p:sp>
        <p:nvSpPr>
          <p:cNvPr id="3" name="Text Placeholder 2">
            <a:extLst>
              <a:ext uri="{FF2B5EF4-FFF2-40B4-BE49-F238E27FC236}">
                <a16:creationId xmlns:a16="http://schemas.microsoft.com/office/drawing/2014/main" id="{5C07C0DF-841E-45D1-B44B-546A4E7517F0}"/>
              </a:ext>
            </a:extLst>
          </p:cNvPr>
          <p:cNvSpPr>
            <a:spLocks noGrp="1"/>
          </p:cNvSpPr>
          <p:nvPr>
            <p:ph type="body" sz="quarter" idx="11"/>
          </p:nvPr>
        </p:nvSpPr>
        <p:spPr/>
        <p:txBody>
          <a:bodyPr/>
          <a:lstStyle/>
          <a:p>
            <a:r>
              <a:rPr lang="en-US" dirty="0"/>
              <a:t>2.	Tasks left and plans</a:t>
            </a:r>
          </a:p>
        </p:txBody>
      </p:sp>
      <p:sp>
        <p:nvSpPr>
          <p:cNvPr id="4" name="Text Placeholder 3">
            <a:extLst>
              <a:ext uri="{FF2B5EF4-FFF2-40B4-BE49-F238E27FC236}">
                <a16:creationId xmlns:a16="http://schemas.microsoft.com/office/drawing/2014/main" id="{2047AF5E-E8B9-4F11-93E2-2E819A3459EA}"/>
              </a:ext>
            </a:extLst>
          </p:cNvPr>
          <p:cNvSpPr>
            <a:spLocks noGrp="1"/>
          </p:cNvSpPr>
          <p:nvPr>
            <p:ph type="body" sz="quarter" idx="12"/>
          </p:nvPr>
        </p:nvSpPr>
        <p:spPr/>
        <p:txBody>
          <a:bodyPr/>
          <a:lstStyle/>
          <a:p>
            <a:r>
              <a:rPr lang="en-US" dirty="0"/>
              <a:t>Cannot proceed without a stage 1 requirement</a:t>
            </a:r>
          </a:p>
        </p:txBody>
      </p:sp>
    </p:spTree>
    <p:extLst>
      <p:ext uri="{BB962C8B-B14F-4D97-AF65-F5344CB8AC3E}">
        <p14:creationId xmlns:p14="http://schemas.microsoft.com/office/powerpoint/2010/main" val="108273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23C9FD-6399-4740-BE34-B3B7B3AB53DA}"/>
              </a:ext>
            </a:extLst>
          </p:cNvPr>
          <p:cNvSpPr>
            <a:spLocks noGrp="1"/>
          </p:cNvSpPr>
          <p:nvPr>
            <p:ph type="body" sz="quarter" idx="10"/>
          </p:nvPr>
        </p:nvSpPr>
        <p:spPr/>
        <p:txBody>
          <a:bodyPr/>
          <a:lstStyle/>
          <a:p>
            <a:r>
              <a:rPr lang="en-US" dirty="0"/>
              <a:t>Plan for Task 3 on LADN (SNPN)</a:t>
            </a:r>
          </a:p>
        </p:txBody>
      </p:sp>
      <p:sp>
        <p:nvSpPr>
          <p:cNvPr id="3" name="Text Placeholder 2">
            <a:extLst>
              <a:ext uri="{FF2B5EF4-FFF2-40B4-BE49-F238E27FC236}">
                <a16:creationId xmlns:a16="http://schemas.microsoft.com/office/drawing/2014/main" id="{5C07C0DF-841E-45D1-B44B-546A4E7517F0}"/>
              </a:ext>
            </a:extLst>
          </p:cNvPr>
          <p:cNvSpPr>
            <a:spLocks noGrp="1"/>
          </p:cNvSpPr>
          <p:nvPr>
            <p:ph type="body" sz="quarter" idx="11"/>
          </p:nvPr>
        </p:nvSpPr>
        <p:spPr/>
        <p:txBody>
          <a:bodyPr/>
          <a:lstStyle/>
          <a:p>
            <a:r>
              <a:rPr lang="en-US" dirty="0"/>
              <a:t>2.	Tasks left and plans</a:t>
            </a:r>
          </a:p>
        </p:txBody>
      </p:sp>
      <p:sp>
        <p:nvSpPr>
          <p:cNvPr id="4" name="Text Placeholder 3">
            <a:extLst>
              <a:ext uri="{FF2B5EF4-FFF2-40B4-BE49-F238E27FC236}">
                <a16:creationId xmlns:a16="http://schemas.microsoft.com/office/drawing/2014/main" id="{2047AF5E-E8B9-4F11-93E2-2E819A3459EA}"/>
              </a:ext>
            </a:extLst>
          </p:cNvPr>
          <p:cNvSpPr>
            <a:spLocks noGrp="1"/>
          </p:cNvSpPr>
          <p:nvPr>
            <p:ph type="body" sz="quarter" idx="12"/>
          </p:nvPr>
        </p:nvSpPr>
        <p:spPr/>
        <p:txBody>
          <a:bodyPr/>
          <a:lstStyle/>
          <a:p>
            <a:r>
              <a:rPr lang="en-US" dirty="0"/>
              <a:t>Cannot proceed without a stage 2 requirement</a:t>
            </a:r>
          </a:p>
        </p:txBody>
      </p:sp>
    </p:spTree>
    <p:extLst>
      <p:ext uri="{BB962C8B-B14F-4D97-AF65-F5344CB8AC3E}">
        <p14:creationId xmlns:p14="http://schemas.microsoft.com/office/powerpoint/2010/main" val="710661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23C9FD-6399-4740-BE34-B3B7B3AB53DA}"/>
              </a:ext>
            </a:extLst>
          </p:cNvPr>
          <p:cNvSpPr>
            <a:spLocks noGrp="1"/>
          </p:cNvSpPr>
          <p:nvPr>
            <p:ph type="body" sz="quarter" idx="10"/>
          </p:nvPr>
        </p:nvSpPr>
        <p:spPr/>
        <p:txBody>
          <a:bodyPr/>
          <a:lstStyle/>
          <a:p>
            <a:r>
              <a:rPr lang="en-US" dirty="0"/>
              <a:t>Plan for Task 4 on per-stream filtering and policing (TSC)</a:t>
            </a:r>
          </a:p>
        </p:txBody>
      </p:sp>
      <p:sp>
        <p:nvSpPr>
          <p:cNvPr id="3" name="Text Placeholder 2">
            <a:extLst>
              <a:ext uri="{FF2B5EF4-FFF2-40B4-BE49-F238E27FC236}">
                <a16:creationId xmlns:a16="http://schemas.microsoft.com/office/drawing/2014/main" id="{5C07C0DF-841E-45D1-B44B-546A4E7517F0}"/>
              </a:ext>
            </a:extLst>
          </p:cNvPr>
          <p:cNvSpPr>
            <a:spLocks noGrp="1"/>
          </p:cNvSpPr>
          <p:nvPr>
            <p:ph type="body" sz="quarter" idx="11"/>
          </p:nvPr>
        </p:nvSpPr>
        <p:spPr/>
        <p:txBody>
          <a:bodyPr/>
          <a:lstStyle/>
          <a:p>
            <a:r>
              <a:rPr lang="en-US" dirty="0"/>
              <a:t>2.	Tasks left and plans</a:t>
            </a:r>
          </a:p>
        </p:txBody>
      </p:sp>
      <p:sp>
        <p:nvSpPr>
          <p:cNvPr id="4" name="Text Placeholder 3">
            <a:extLst>
              <a:ext uri="{FF2B5EF4-FFF2-40B4-BE49-F238E27FC236}">
                <a16:creationId xmlns:a16="http://schemas.microsoft.com/office/drawing/2014/main" id="{2047AF5E-E8B9-4F11-93E2-2E819A3459EA}"/>
              </a:ext>
            </a:extLst>
          </p:cNvPr>
          <p:cNvSpPr>
            <a:spLocks noGrp="1"/>
          </p:cNvSpPr>
          <p:nvPr>
            <p:ph type="body" sz="quarter" idx="12"/>
          </p:nvPr>
        </p:nvSpPr>
        <p:spPr/>
        <p:txBody>
          <a:bodyPr/>
          <a:lstStyle/>
          <a:p>
            <a:r>
              <a:rPr lang="en-US" dirty="0"/>
              <a:t>Already accomplished in Q1; p-CR approved in the plenary</a:t>
            </a:r>
          </a:p>
        </p:txBody>
      </p:sp>
    </p:spTree>
    <p:extLst>
      <p:ext uri="{BB962C8B-B14F-4D97-AF65-F5344CB8AC3E}">
        <p14:creationId xmlns:p14="http://schemas.microsoft.com/office/powerpoint/2010/main" val="10143677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okia White Master with headline">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2016">
      <a:majorFont>
        <a:latin typeface="Nokia Pure Headline Light"/>
        <a:ea typeface=""/>
        <a:cs typeface=""/>
      </a:majorFont>
      <a:minorFont>
        <a:latin typeface="Nokia Pure Text Ligh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defRPr sz="1200" dirty="0" smtClean="0">
            <a:solidFill>
              <a:schemeClr val="bg1"/>
            </a:solidFill>
            <a:latin typeface="Nokia Pure Text Light" panose="020B0403020202020204" pitchFamily="34" charset="0"/>
            <a:ea typeface="Nokia Pure Text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spAutoFit/>
      </a:bodyPr>
      <a:lstStyle>
        <a:defPPr defTabSz="360000">
          <a:spcAft>
            <a:spcPts val="600"/>
          </a:spcAft>
          <a:tabLst>
            <a:tab pos="360000" algn="l"/>
          </a:tabLst>
          <a:defRPr sz="1200" dirty="0" smtClean="0">
            <a:solidFill>
              <a:schemeClr val="tx2"/>
            </a:solidFill>
            <a:latin typeface="+mn-lt"/>
          </a:defRPr>
        </a:defPPr>
      </a:lstStyle>
    </a:txDef>
  </a:objectDefaults>
  <a:extraClrSchemeLst/>
  <a:extLst>
    <a:ext uri="{05A4C25C-085E-4340-85A3-A5531E510DB2}">
      <thm15:themeFamily xmlns:thm15="http://schemas.microsoft.com/office/thememl/2012/main" name="Presentation1" id="{8D526B56-0E15-4D2A-B5D9-0C88F92627BF}" vid="{A61C9CC2-1B90-41E8-97E2-B8E6AEF780A8}"/>
    </a:ext>
  </a:extLst>
</a:theme>
</file>

<file path=ppt/theme/theme2.xml><?xml version="1.0" encoding="utf-8"?>
<a:theme xmlns:a="http://schemas.openxmlformats.org/drawingml/2006/main" name="6 Nokia Divider Master plain">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April 2016">
      <a:majorFont>
        <a:latin typeface="Nokia Pure Headline Light"/>
        <a:ea typeface=""/>
        <a:cs typeface=""/>
      </a:majorFont>
      <a:minorFont>
        <a:latin typeface="Nokia Pure Tex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t"/>
      <a:lstStyle>
        <a:defPPr algn="l">
          <a:defRPr sz="1600" dirty="0" err="1" smtClean="0">
            <a:latin typeface="Nokia Pure Text Light" panose="020B0403020202020204" pitchFamily="34" charset="0"/>
            <a:ea typeface="Nokia Pure Text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8D526B56-0E15-4D2A-B5D9-0C88F92627BF}" vid="{F7269F7F-B5DE-417F-9D12-BFBD7AF3DE7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1 6 " ? > < A r r a y O f O b j e c t L i n k   x m l n s : x s i = " h t t p : / / w w w . w 3 . o r g / 2 0 0 1 / X M L S c h e m a - i n s t a n c e "   x m l n s : x s d = " h t t p : / / w w w . w 3 . o r g / 2 0 0 1 / X M L 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71c5aaf6-e6ce-465b-b873-5148d2a4c105">SP-A2I2PA5IRLBP-1895560277-14</_dlc_DocId>
    <_dlc_DocIdUrl xmlns="71c5aaf6-e6ce-465b-b873-5148d2a4c105">
      <Url>https://nokia.sharepoint.com/sites/GroupPages/_layouts/15/DocIdRedir.aspx?ID=SP-A2I2PA5IRLBP-1895560277-14</Url>
      <Description>SP-A2I2PA5IRLBP-1895560277-14</Description>
    </_dlc_DocIdUrl>
    <Information xmlns="3b34c8f0-1ef5-4d1e-bb66-517ce7fe7356" xsi:nil="true"/>
    <HideFromDelve xmlns="71c5aaf6-e6ce-465b-b873-5148d2a4c105">false</HideFromDelve>
    <Associated_x0020_Task xmlns="3b34c8f0-1ef5-4d1e-bb66-517ce7fe7356"/>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93150D4A7E762F49A7E97B6181566AD6" ma:contentTypeVersion="23" ma:contentTypeDescription="Create a new document." ma:contentTypeScope="" ma:versionID="3cb0e1b29daf8cde9c1b2eb6b241edf2">
  <xsd:schema xmlns:xsd="http://www.w3.org/2001/XMLSchema" xmlns:xs="http://www.w3.org/2001/XMLSchema" xmlns:p="http://schemas.microsoft.com/office/2006/metadata/properties" xmlns:ns2="71c5aaf6-e6ce-465b-b873-5148d2a4c105" xmlns:ns3="3b34c8f0-1ef5-4d1e-bb66-517ce7fe7356" xmlns:ns4="b12221c3-31f6-4131-92b6-ad64a8e7740f" xmlns:ns5="fa172805-4a52-411b-ab7a-31123f72fdd0" targetNamespace="http://schemas.microsoft.com/office/2006/metadata/properties" ma:root="true" ma:fieldsID="810064b1a674a66f7b645f9f147d367f" ns2:_="" ns3:_="" ns4:_="" ns5:_="">
    <xsd:import namespace="71c5aaf6-e6ce-465b-b873-5148d2a4c105"/>
    <xsd:import namespace="3b34c8f0-1ef5-4d1e-bb66-517ce7fe7356"/>
    <xsd:import namespace="b12221c3-31f6-4131-92b6-ad64a8e7740f"/>
    <xsd:import namespace="fa172805-4a52-411b-ab7a-31123f72fdd0"/>
    <xsd:element name="properties">
      <xsd:complexType>
        <xsd:sequence>
          <xsd:element name="documentManagement">
            <xsd:complexType>
              <xsd:all>
                <xsd:element ref="ns2:_dlc_DocId" minOccurs="0"/>
                <xsd:element ref="ns2:_dlc_DocIdUrl" minOccurs="0"/>
                <xsd:element ref="ns2:_dlc_DocIdPersistId" minOccurs="0"/>
                <xsd:element ref="ns2:HideFromDelve" minOccurs="0"/>
                <xsd:element ref="ns3:Information" minOccurs="0"/>
                <xsd:element ref="ns4:SharedWithUsers" minOccurs="0"/>
                <xsd:element ref="ns4:SharedWithDetails" minOccurs="0"/>
                <xsd:element ref="ns5:MediaServiceMetadata" minOccurs="0"/>
                <xsd:element ref="ns5:MediaServiceFastMetadata" minOccurs="0"/>
                <xsd:element ref="ns3:Associated_x0020_Task"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b34c8f0-1ef5-4d1e-bb66-517ce7fe7356" elementFormDefault="qualified">
    <xsd:import namespace="http://schemas.microsoft.com/office/2006/documentManagement/types"/>
    <xsd:import namespace="http://schemas.microsoft.com/office/infopath/2007/PartnerControls"/>
    <xsd:element name="Information" ma:index="12" nillable="true" ma:displayName="Information" ma:description="Add here comments or additional information about the file" ma:internalName="Information">
      <xsd:simpleType>
        <xsd:restriction base="dms:Note">
          <xsd:maxLength value="255"/>
        </xsd:restriction>
      </xsd:simpleType>
    </xsd:element>
    <xsd:element name="Associated_x0020_Task" ma:index="17" nillable="true" ma:displayName="C5G Task" ma:description="Task working on topic" ma:internalName="Associated_x0020_Task">
      <xsd:complexType>
        <xsd:complexContent>
          <xsd:extension base="dms:MultiChoice">
            <xsd:sequence>
              <xsd:element name="Value" maxOccurs="unbounded" minOccurs="0" nillable="true">
                <xsd:simpleType>
                  <xsd:restriction base="dms:Choice">
                    <xsd:enumeration value="E2E Arch and Prot"/>
                    <xsd:enumeration value="5G Radio"/>
                    <xsd:enumeration value="LTE Radio"/>
                    <xsd:enumeration value="E2E CIoT"/>
                    <xsd:enumeration value="E2E Verticals"/>
                    <xsd:enumeration value="EPC"/>
                    <xsd:enumeration value="IMS"/>
                    <xsd:enumeration value="SEC"/>
                    <xsd:enumeration value="Network Management"/>
                    <xsd:enumeration value="Virtualization"/>
                    <xsd:enumeration value="MEC"/>
                    <xsd:enumeration value="None (handled in delegation)"/>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2221c3-31f6-4131-92b6-ad64a8e7740f"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172805-4a52-411b-ab7a-31123f72fdd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SharedContentType xmlns="Microsoft.SharePoint.Taxonomy.ContentTypeSync" SourceId="34c87397-5fc1-491e-85e7-d6110dbe9cbd" ContentTypeId="0x0101" PreviousValue="false"/>
</file>

<file path=customXml/itemProps1.xml><?xml version="1.0" encoding="utf-8"?>
<ds:datastoreItem xmlns:ds="http://schemas.openxmlformats.org/officeDocument/2006/customXml" ds:itemID="{FA867ADF-0854-4EEA-9888-D8B44F01242E}">
  <ds:schemaRefs>
    <ds:schemaRef ds:uri="http://www.w3.org/2001/XMLSchema"/>
  </ds:schemaRefs>
</ds:datastoreItem>
</file>

<file path=customXml/itemProps2.xml><?xml version="1.0" encoding="utf-8"?>
<ds:datastoreItem xmlns:ds="http://schemas.openxmlformats.org/officeDocument/2006/customXml" ds:itemID="{D0CE6F0F-BD22-41EE-BF7D-B425AFDF74E4}">
  <ds:schemaRefs>
    <ds:schemaRef ds:uri="http://schemas.microsoft.com/sharepoint/events"/>
  </ds:schemaRefs>
</ds:datastoreItem>
</file>

<file path=customXml/itemProps3.xml><?xml version="1.0" encoding="utf-8"?>
<ds:datastoreItem xmlns:ds="http://schemas.openxmlformats.org/officeDocument/2006/customXml" ds:itemID="{6F572A05-1904-47A0-A4C3-EA4A3EC086A1}">
  <ds:schemaRefs>
    <ds:schemaRef ds:uri="http://purl.org/dc/elements/1.1/"/>
    <ds:schemaRef ds:uri="http://schemas.microsoft.com/office/infopath/2007/PartnerControls"/>
    <ds:schemaRef ds:uri="http://schemas.microsoft.com/office/2006/documentManagement/types"/>
    <ds:schemaRef ds:uri="3b34c8f0-1ef5-4d1e-bb66-517ce7fe7356"/>
    <ds:schemaRef ds:uri="http://schemas.microsoft.com/office/2006/metadata/properties"/>
    <ds:schemaRef ds:uri="71c5aaf6-e6ce-465b-b873-5148d2a4c105"/>
    <ds:schemaRef ds:uri="http://schemas.openxmlformats.org/package/2006/metadata/core-properties"/>
    <ds:schemaRef ds:uri="http://purl.org/dc/terms/"/>
    <ds:schemaRef ds:uri="fa172805-4a52-411b-ab7a-31123f72fdd0"/>
    <ds:schemaRef ds:uri="b12221c3-31f6-4131-92b6-ad64a8e7740f"/>
    <ds:schemaRef ds:uri="http://www.w3.org/XML/1998/namespace"/>
    <ds:schemaRef ds:uri="http://purl.org/dc/dcmitype/"/>
  </ds:schemaRefs>
</ds:datastoreItem>
</file>

<file path=customXml/itemProps4.xml><?xml version="1.0" encoding="utf-8"?>
<ds:datastoreItem xmlns:ds="http://schemas.openxmlformats.org/officeDocument/2006/customXml" ds:itemID="{77524868-0229-4DBE-9A65-F6706FB4EE01}">
  <ds:schemaRefs>
    <ds:schemaRef ds:uri="http://schemas.microsoft.com/sharepoint/v3/contenttype/forms"/>
  </ds:schemaRefs>
</ds:datastoreItem>
</file>

<file path=customXml/itemProps5.xml><?xml version="1.0" encoding="utf-8"?>
<ds:datastoreItem xmlns:ds="http://schemas.openxmlformats.org/officeDocument/2006/customXml" ds:itemID="{ADBD9F52-203E-460A-A99A-FD31E7B79C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3b34c8f0-1ef5-4d1e-bb66-517ce7fe7356"/>
    <ds:schemaRef ds:uri="b12221c3-31f6-4131-92b6-ad64a8e7740f"/>
    <ds:schemaRef ds:uri="fa172805-4a52-411b-ab7a-31123f72fd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BE9443B6-40BD-409C-84B9-E9726B272AF0}">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Nokia-BellLabs</Template>
  <TotalTime>0</TotalTime>
  <Words>961</Words>
  <Application>Microsoft Office PowerPoint</Application>
  <PresentationFormat>On-screen Show (16:9)</PresentationFormat>
  <Paragraphs>138</Paragraphs>
  <Slides>18</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6</vt:i4>
      </vt:variant>
      <vt:variant>
        <vt:lpstr>Slide Titles</vt:lpstr>
      </vt:variant>
      <vt:variant>
        <vt:i4>18</vt:i4>
      </vt:variant>
    </vt:vector>
  </HeadingPairs>
  <TitlesOfParts>
    <vt:vector size="32" baseType="lpstr">
      <vt:lpstr>Arial</vt:lpstr>
      <vt:lpstr>Calibri</vt:lpstr>
      <vt:lpstr>Nokia Pure Headline Light</vt:lpstr>
      <vt:lpstr>Nokia Pure Headline Ultra Light</vt:lpstr>
      <vt:lpstr>Nokia Pure Text</vt:lpstr>
      <vt:lpstr>Nokia Pure Text Light</vt:lpstr>
      <vt:lpstr>Nokia White Master with headline</vt:lpstr>
      <vt:lpstr>6 Nokia Divider Master plain</vt:lpstr>
      <vt:lpstr>think-cell Slide</vt:lpstr>
      <vt:lpstr>Package</vt:lpstr>
      <vt:lpstr>Packager Shell Object</vt:lpstr>
      <vt:lpstr>Microsoft Word Document</vt:lpstr>
      <vt:lpstr>Microsoft Word 97 - 2003 Document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2016-07-01T04:52:45Z</dcterms:created>
  <dcterms:modified xsi:type="dcterms:W3CDTF">2020-04-06T15:34:54Z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Links">
    <vt:lpwstr>{FA867ADF-0854-4EEA-9888-D8B44F01242E}</vt:lpwstr>
  </property>
  <property fmtid="{D5CDD505-2E9C-101B-9397-08002B2CF9AE}" pid="3" name="ContentTypeId">
    <vt:lpwstr>0x01010093150D4A7E762F49A7E97B6181566AD6</vt:lpwstr>
  </property>
  <property fmtid="{D5CDD505-2E9C-101B-9397-08002B2CF9AE}" pid="4" name="MSIP_Label_b1aa2129-79ec-42c0-bfac-e5b7a0374572_Enabled">
    <vt:lpwstr>True</vt:lpwstr>
  </property>
  <property fmtid="{D5CDD505-2E9C-101B-9397-08002B2CF9AE}" pid="5" name="MSIP_Label_b1aa2129-79ec-42c0-bfac-e5b7a0374572_SiteId">
    <vt:lpwstr>5d471751-9675-428d-917b-70f44f9630b0</vt:lpwstr>
  </property>
  <property fmtid="{D5CDD505-2E9C-101B-9397-08002B2CF9AE}" pid="6" name="MSIP_Label_b1aa2129-79ec-42c0-bfac-e5b7a0374572_Owner">
    <vt:lpwstr>sung.won@nokia.com</vt:lpwstr>
  </property>
  <property fmtid="{D5CDD505-2E9C-101B-9397-08002B2CF9AE}" pid="7" name="MSIP_Label_b1aa2129-79ec-42c0-bfac-e5b7a0374572_SetDate">
    <vt:lpwstr>2020-04-04T23:48:58.1758155Z</vt:lpwstr>
  </property>
  <property fmtid="{D5CDD505-2E9C-101B-9397-08002B2CF9AE}" pid="8" name="MSIP_Label_b1aa2129-79ec-42c0-bfac-e5b7a0374572_Name">
    <vt:lpwstr>Public</vt:lpwstr>
  </property>
  <property fmtid="{D5CDD505-2E9C-101B-9397-08002B2CF9AE}" pid="9" name="MSIP_Label_b1aa2129-79ec-42c0-bfac-e5b7a0374572_Application">
    <vt:lpwstr>Microsoft Azure Information Protection</vt:lpwstr>
  </property>
  <property fmtid="{D5CDD505-2E9C-101B-9397-08002B2CF9AE}" pid="10" name="MSIP_Label_b1aa2129-79ec-42c0-bfac-e5b7a0374572_ActionId">
    <vt:lpwstr>ba6e0626-5711-4c0e-b8e3-bbe36b8546e3</vt:lpwstr>
  </property>
  <property fmtid="{D5CDD505-2E9C-101B-9397-08002B2CF9AE}" pid="11" name="MSIP_Label_b1aa2129-79ec-42c0-bfac-e5b7a0374572_Extended_MSFT_Method">
    <vt:lpwstr>Manual</vt:lpwstr>
  </property>
  <property fmtid="{D5CDD505-2E9C-101B-9397-08002B2CF9AE}" pid="12" name="Sensitivity">
    <vt:lpwstr>Public</vt:lpwstr>
  </property>
  <property fmtid="{D5CDD505-2E9C-101B-9397-08002B2CF9AE}" pid="13" name="_dlc_DocIdItemGuid">
    <vt:lpwstr>aeec6f29-a185-44ec-bb76-9fd08f96ed66</vt:lpwstr>
  </property>
</Properties>
</file>