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3"/>
  </p:notesMasterIdLst>
  <p:handoutMasterIdLst>
    <p:handoutMasterId r:id="rId24"/>
  </p:handoutMasterIdLst>
  <p:sldIdLst>
    <p:sldId id="341" r:id="rId2"/>
    <p:sldId id="980" r:id="rId3"/>
    <p:sldId id="992" r:id="rId4"/>
    <p:sldId id="982" r:id="rId5"/>
    <p:sldId id="993" r:id="rId6"/>
    <p:sldId id="994" r:id="rId7"/>
    <p:sldId id="990" r:id="rId8"/>
    <p:sldId id="981" r:id="rId9"/>
    <p:sldId id="991" r:id="rId10"/>
    <p:sldId id="976" r:id="rId11"/>
    <p:sldId id="979" r:id="rId12"/>
    <p:sldId id="977" r:id="rId13"/>
    <p:sldId id="975" r:id="rId14"/>
    <p:sldId id="989" r:id="rId15"/>
    <p:sldId id="983" r:id="rId16"/>
    <p:sldId id="984" r:id="rId17"/>
    <p:sldId id="985" r:id="rId18"/>
    <p:sldId id="986" r:id="rId19"/>
    <p:sldId id="987" r:id="rId20"/>
    <p:sldId id="988" r:id="rId21"/>
    <p:sldId id="477"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EAEFF7"/>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69" d="100"/>
          <a:sy n="69" d="100"/>
        </p:scale>
        <p:origin x="78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4969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CT#96</a:t>
            </a:r>
          </a:p>
          <a:p>
            <a:pPr eaLnBrk="1" hangingPunct="1">
              <a:defRPr/>
            </a:pPr>
            <a:r>
              <a:rPr lang="en-US" altLang="en-US" sz="1200" b="1" dirty="0">
                <a:latin typeface="Arial "/>
              </a:rPr>
              <a:t>Budapest, Hungary – 6th – 7th June 2022</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CP-221351	</a:t>
            </a:r>
          </a:p>
        </p:txBody>
      </p:sp>
      <p:sp>
        <p:nvSpPr>
          <p:cNvPr id="2" name="MSIPCMContentMarking" descr="{&quot;HashCode&quot;:-309203560,&quot;Placement&quot;:&quot;Footer&quot;,&quot;Top&quot;:523.8,&quot;Left&quot;:435.058655,&quot;SlideWidth&quot;:960,&quot;SlideHeight&quot;:540}">
            <a:extLst>
              <a:ext uri="{FF2B5EF4-FFF2-40B4-BE49-F238E27FC236}">
                <a16:creationId xmlns:a16="http://schemas.microsoft.com/office/drawing/2014/main" id="{69994014-95E2-4BE2-B305-AA1C8D85097B}"/>
              </a:ext>
            </a:extLst>
          </p:cNvPr>
          <p:cNvSpPr txBox="1"/>
          <p:nvPr userDrawn="1"/>
        </p:nvSpPr>
        <p:spPr>
          <a:xfrm>
            <a:off x="5525245" y="6652260"/>
            <a:ext cx="1141510" cy="205740"/>
          </a:xfrm>
          <a:prstGeom prst="rect">
            <a:avLst/>
          </a:prstGeom>
          <a:noFill/>
        </p:spPr>
        <p:txBody>
          <a:bodyPr vert="horz" wrap="square" lIns="0" tIns="0" rIns="0" bIns="0" rtlCol="0" anchor="ctr" anchorCtr="1">
            <a:spAutoFit/>
          </a:bodyPr>
          <a:lstStyle/>
          <a:p>
            <a:pPr algn="ctr">
              <a:spcBef>
                <a:spcPct val="0"/>
              </a:spcBef>
              <a:spcAft>
                <a:spcPct val="0"/>
              </a:spcAft>
            </a:pPr>
            <a:r>
              <a:rPr lang="fr-FR" sz="800">
                <a:solidFill>
                  <a:srgbClr val="ED7D31"/>
                </a:solidFill>
                <a:latin typeface="Helvetica 75 Bold" panose="020B0804020202020204" pitchFamily="34" charset="0"/>
              </a:rPr>
              <a:t>Orange Restricted</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115291" y="1179802"/>
            <a:ext cx="9961418" cy="2387600"/>
          </a:xfrm>
        </p:spPr>
        <p:txBody>
          <a:bodyPr/>
          <a:lstStyle/>
          <a:p>
            <a:r>
              <a:rPr lang="en-US" altLang="en-US" dirty="0" err="1"/>
              <a:t>OpenAPI</a:t>
            </a:r>
            <a:r>
              <a:rPr lang="en-US" altLang="en-US" dirty="0"/>
              <a:t> specs management:</a:t>
            </a:r>
            <a:br>
              <a:rPr lang="en-US" altLang="en-US" dirty="0"/>
            </a:br>
            <a:r>
              <a:rPr lang="en-US" altLang="en-US" dirty="0"/>
              <a:t>Current status </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r>
              <a:rPr lang="en-GB" altLang="en-US" dirty="0" err="1"/>
              <a:t>OpenAPI</a:t>
            </a:r>
            <a:r>
              <a:rPr lang="en-GB" altLang="en-US" dirty="0"/>
              <a:t> Task Force convenor</a:t>
            </a:r>
          </a:p>
          <a:p>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46DF35-DCC1-4F71-8C92-A9AB64250E2A}"/>
              </a:ext>
            </a:extLst>
          </p:cNvPr>
          <p:cNvSpPr>
            <a:spLocks noGrp="1"/>
          </p:cNvSpPr>
          <p:nvPr>
            <p:ph type="title"/>
          </p:nvPr>
        </p:nvSpPr>
        <p:spPr/>
        <p:txBody>
          <a:bodyPr/>
          <a:lstStyle/>
          <a:p>
            <a:r>
              <a:rPr lang="fr-FR" dirty="0" err="1"/>
              <a:t>Existing</a:t>
            </a:r>
            <a:r>
              <a:rPr lang="fr-FR" dirty="0"/>
              <a:t> In-</a:t>
            </a:r>
            <a:r>
              <a:rPr lang="fr-FR" dirty="0" err="1"/>
              <a:t>between</a:t>
            </a:r>
            <a:r>
              <a:rPr lang="fr-FR" dirty="0"/>
              <a:t> </a:t>
            </a:r>
            <a:r>
              <a:rPr lang="fr-FR" dirty="0" err="1"/>
              <a:t>Plenary</a:t>
            </a:r>
            <a:r>
              <a:rPr lang="fr-FR" dirty="0"/>
              <a:t> Process</a:t>
            </a:r>
          </a:p>
        </p:txBody>
      </p:sp>
      <p:sp>
        <p:nvSpPr>
          <p:cNvPr id="7" name="Rectangle 6">
            <a:extLst>
              <a:ext uri="{FF2B5EF4-FFF2-40B4-BE49-F238E27FC236}">
                <a16:creationId xmlns:a16="http://schemas.microsoft.com/office/drawing/2014/main" id="{E037517F-8641-4F6B-A3B1-D2785640A409}"/>
              </a:ext>
            </a:extLst>
          </p:cNvPr>
          <p:cNvSpPr/>
          <p:nvPr/>
        </p:nvSpPr>
        <p:spPr>
          <a:xfrm>
            <a:off x="209739" y="1695012"/>
            <a:ext cx="2146742" cy="369332"/>
          </a:xfrm>
          <a:prstGeom prst="rect">
            <a:avLst/>
          </a:prstGeom>
        </p:spPr>
        <p:txBody>
          <a:bodyPr wrap="none">
            <a:spAutoFit/>
          </a:bodyPr>
          <a:lstStyle/>
          <a:p>
            <a:r>
              <a:rPr lang="fr-FR" dirty="0"/>
              <a:t>forge.3gpp.org/rep/</a:t>
            </a:r>
          </a:p>
        </p:txBody>
      </p:sp>
      <p:sp>
        <p:nvSpPr>
          <p:cNvPr id="8" name="Rectangle 7">
            <a:extLst>
              <a:ext uri="{FF2B5EF4-FFF2-40B4-BE49-F238E27FC236}">
                <a16:creationId xmlns:a16="http://schemas.microsoft.com/office/drawing/2014/main" id="{54A2CFAB-9DA4-47A8-A17A-D42F8734C4F6}"/>
              </a:ext>
            </a:extLst>
          </p:cNvPr>
          <p:cNvSpPr/>
          <p:nvPr/>
        </p:nvSpPr>
        <p:spPr>
          <a:xfrm>
            <a:off x="1515700" y="2042118"/>
            <a:ext cx="1402948" cy="369332"/>
          </a:xfrm>
          <a:prstGeom prst="rect">
            <a:avLst/>
          </a:prstGeom>
        </p:spPr>
        <p:txBody>
          <a:bodyPr wrap="none">
            <a:spAutoFit/>
          </a:bodyPr>
          <a:lstStyle/>
          <a:p>
            <a:r>
              <a:rPr lang="fr-FR" dirty="0"/>
              <a:t>all/5G_APIs</a:t>
            </a:r>
          </a:p>
        </p:txBody>
      </p:sp>
      <p:sp>
        <p:nvSpPr>
          <p:cNvPr id="10" name="Rectangle 9">
            <a:extLst>
              <a:ext uri="{FF2B5EF4-FFF2-40B4-BE49-F238E27FC236}">
                <a16:creationId xmlns:a16="http://schemas.microsoft.com/office/drawing/2014/main" id="{BC11EE5D-2007-4FDD-833B-2B8A30FAF6F1}"/>
              </a:ext>
            </a:extLst>
          </p:cNvPr>
          <p:cNvSpPr/>
          <p:nvPr/>
        </p:nvSpPr>
        <p:spPr>
          <a:xfrm>
            <a:off x="1515700" y="5013221"/>
            <a:ext cx="1159292" cy="369332"/>
          </a:xfrm>
          <a:prstGeom prst="rect">
            <a:avLst/>
          </a:prstGeom>
        </p:spPr>
        <p:txBody>
          <a:bodyPr wrap="none">
            <a:spAutoFit/>
          </a:bodyPr>
          <a:lstStyle/>
          <a:p>
            <a:r>
              <a:rPr lang="fr-FR" dirty="0"/>
              <a:t>sa5/</a:t>
            </a:r>
            <a:r>
              <a:rPr lang="fr-FR" dirty="0" err="1"/>
              <a:t>MnS</a:t>
            </a:r>
            <a:r>
              <a:rPr lang="fr-FR" dirty="0"/>
              <a:t>/</a:t>
            </a:r>
          </a:p>
        </p:txBody>
      </p:sp>
      <p:sp>
        <p:nvSpPr>
          <p:cNvPr id="11" name="Rectangle 10">
            <a:extLst>
              <a:ext uri="{FF2B5EF4-FFF2-40B4-BE49-F238E27FC236}">
                <a16:creationId xmlns:a16="http://schemas.microsoft.com/office/drawing/2014/main" id="{05CAF81C-8BA1-4395-97D2-908CA4D9A96B}"/>
              </a:ext>
            </a:extLst>
          </p:cNvPr>
          <p:cNvSpPr/>
          <p:nvPr/>
        </p:nvSpPr>
        <p:spPr>
          <a:xfrm>
            <a:off x="2217174" y="5410505"/>
            <a:ext cx="1120820" cy="369332"/>
          </a:xfrm>
          <a:prstGeom prst="rect">
            <a:avLst/>
          </a:prstGeom>
        </p:spPr>
        <p:txBody>
          <a:bodyPr wrap="none">
            <a:spAutoFit/>
          </a:bodyPr>
          <a:lstStyle/>
          <a:p>
            <a:r>
              <a:rPr lang="fr-FR" dirty="0" err="1"/>
              <a:t>OpenAPI</a:t>
            </a:r>
            <a:endParaRPr lang="fr-FR" dirty="0"/>
          </a:p>
        </p:txBody>
      </p:sp>
      <p:cxnSp>
        <p:nvCxnSpPr>
          <p:cNvPr id="18" name="Connecteur : en angle 17">
            <a:extLst>
              <a:ext uri="{FF2B5EF4-FFF2-40B4-BE49-F238E27FC236}">
                <a16:creationId xmlns:a16="http://schemas.microsoft.com/office/drawing/2014/main" id="{0F2D9BB4-D55A-4FD3-8B1C-D19101F633FC}"/>
              </a:ext>
            </a:extLst>
          </p:cNvPr>
          <p:cNvCxnSpPr>
            <a:cxnSpLocks/>
            <a:stCxn id="7" idx="2"/>
            <a:endCxn id="8" idx="1"/>
          </p:cNvCxnSpPr>
          <p:nvPr/>
        </p:nvCxnSpPr>
        <p:spPr>
          <a:xfrm rot="16200000" flipH="1">
            <a:off x="1318185" y="2029269"/>
            <a:ext cx="162440"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0" name="Connecteur : en angle 19">
            <a:extLst>
              <a:ext uri="{FF2B5EF4-FFF2-40B4-BE49-F238E27FC236}">
                <a16:creationId xmlns:a16="http://schemas.microsoft.com/office/drawing/2014/main" id="{6DBCD3CB-BFCB-4582-83A9-EF186B23C1DE}"/>
              </a:ext>
            </a:extLst>
          </p:cNvPr>
          <p:cNvCxnSpPr>
            <a:cxnSpLocks/>
            <a:stCxn id="7" idx="2"/>
            <a:endCxn id="10" idx="1"/>
          </p:cNvCxnSpPr>
          <p:nvPr/>
        </p:nvCxnSpPr>
        <p:spPr>
          <a:xfrm rot="16200000" flipH="1">
            <a:off x="-167366" y="3514820"/>
            <a:ext cx="3133543"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2" name="Connecteur : en angle 21">
            <a:extLst>
              <a:ext uri="{FF2B5EF4-FFF2-40B4-BE49-F238E27FC236}">
                <a16:creationId xmlns:a16="http://schemas.microsoft.com/office/drawing/2014/main" id="{D3D073A6-7A35-47FE-AAFF-C14706899FC8}"/>
              </a:ext>
            </a:extLst>
          </p:cNvPr>
          <p:cNvCxnSpPr>
            <a:cxnSpLocks/>
            <a:stCxn id="10" idx="2"/>
            <a:endCxn id="11" idx="1"/>
          </p:cNvCxnSpPr>
          <p:nvPr/>
        </p:nvCxnSpPr>
        <p:spPr>
          <a:xfrm rot="16200000" flipH="1">
            <a:off x="2049951" y="5427948"/>
            <a:ext cx="212618" cy="12182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D72DDCE-2414-4A93-B22E-893E6BE96696}"/>
              </a:ext>
            </a:extLst>
          </p:cNvPr>
          <p:cNvSpPr/>
          <p:nvPr/>
        </p:nvSpPr>
        <p:spPr>
          <a:xfrm>
            <a:off x="5836658" y="1885447"/>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/Rel-17</a:t>
            </a:r>
          </a:p>
        </p:txBody>
      </p:sp>
      <p:sp>
        <p:nvSpPr>
          <p:cNvPr id="15" name="Rectangle 14">
            <a:extLst>
              <a:ext uri="{FF2B5EF4-FFF2-40B4-BE49-F238E27FC236}">
                <a16:creationId xmlns:a16="http://schemas.microsoft.com/office/drawing/2014/main" id="{8727DBC4-EED6-4BC2-B53F-BB35D38428B4}"/>
              </a:ext>
            </a:extLst>
          </p:cNvPr>
          <p:cNvSpPr/>
          <p:nvPr/>
        </p:nvSpPr>
        <p:spPr>
          <a:xfrm>
            <a:off x="5836658" y="2315850"/>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/Rel-16</a:t>
            </a:r>
          </a:p>
        </p:txBody>
      </p:sp>
      <p:sp>
        <p:nvSpPr>
          <p:cNvPr id="16" name="Rectangle 15">
            <a:extLst>
              <a:ext uri="{FF2B5EF4-FFF2-40B4-BE49-F238E27FC236}">
                <a16:creationId xmlns:a16="http://schemas.microsoft.com/office/drawing/2014/main" id="{B56E0163-ABBB-49A2-B03C-C0375CEF7000}"/>
              </a:ext>
            </a:extLst>
          </p:cNvPr>
          <p:cNvSpPr/>
          <p:nvPr/>
        </p:nvSpPr>
        <p:spPr>
          <a:xfrm>
            <a:off x="5836659" y="2763765"/>
            <a:ext cx="1676400"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/Rel-15</a:t>
            </a:r>
          </a:p>
        </p:txBody>
      </p:sp>
      <p:cxnSp>
        <p:nvCxnSpPr>
          <p:cNvPr id="42" name="Connecteur : en angle 41">
            <a:extLst>
              <a:ext uri="{FF2B5EF4-FFF2-40B4-BE49-F238E27FC236}">
                <a16:creationId xmlns:a16="http://schemas.microsoft.com/office/drawing/2014/main" id="{5E193653-D7AD-450D-929E-04B00CDAA6BA}"/>
              </a:ext>
            </a:extLst>
          </p:cNvPr>
          <p:cNvCxnSpPr>
            <a:cxnSpLocks/>
            <a:stCxn id="8" idx="3"/>
            <a:endCxn id="14" idx="1"/>
          </p:cNvCxnSpPr>
          <p:nvPr/>
        </p:nvCxnSpPr>
        <p:spPr>
          <a:xfrm flipV="1">
            <a:off x="2918648" y="2052790"/>
            <a:ext cx="2918010" cy="173994"/>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5" name="Connecteur : en angle 44">
            <a:extLst>
              <a:ext uri="{FF2B5EF4-FFF2-40B4-BE49-F238E27FC236}">
                <a16:creationId xmlns:a16="http://schemas.microsoft.com/office/drawing/2014/main" id="{9FDCF6F6-38FF-4018-AFC3-D01921E36645}"/>
              </a:ext>
            </a:extLst>
          </p:cNvPr>
          <p:cNvCxnSpPr>
            <a:stCxn id="8" idx="3"/>
            <a:endCxn id="15" idx="1"/>
          </p:cNvCxnSpPr>
          <p:nvPr/>
        </p:nvCxnSpPr>
        <p:spPr>
          <a:xfrm>
            <a:off x="2918648" y="2226784"/>
            <a:ext cx="2918010" cy="256409"/>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7" name="Connecteur : en angle 46">
            <a:extLst>
              <a:ext uri="{FF2B5EF4-FFF2-40B4-BE49-F238E27FC236}">
                <a16:creationId xmlns:a16="http://schemas.microsoft.com/office/drawing/2014/main" id="{FF5EAAE0-8008-4321-8DB0-16496E31BD13}"/>
              </a:ext>
            </a:extLst>
          </p:cNvPr>
          <p:cNvCxnSpPr>
            <a:stCxn id="8" idx="3"/>
            <a:endCxn id="16" idx="1"/>
          </p:cNvCxnSpPr>
          <p:nvPr/>
        </p:nvCxnSpPr>
        <p:spPr>
          <a:xfrm>
            <a:off x="2918648" y="2226784"/>
            <a:ext cx="2918011" cy="704324"/>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86" name="Connecteur : en angle 85">
            <a:extLst>
              <a:ext uri="{FF2B5EF4-FFF2-40B4-BE49-F238E27FC236}">
                <a16:creationId xmlns:a16="http://schemas.microsoft.com/office/drawing/2014/main" id="{433DE373-3491-4EBD-9632-A73E48C757A4}"/>
              </a:ext>
            </a:extLst>
          </p:cNvPr>
          <p:cNvCxnSpPr>
            <a:cxnSpLocks/>
            <a:stCxn id="11" idx="3"/>
            <a:endCxn id="36" idx="1"/>
          </p:cNvCxnSpPr>
          <p:nvPr/>
        </p:nvCxnSpPr>
        <p:spPr>
          <a:xfrm flipV="1">
            <a:off x="3337994" y="5594032"/>
            <a:ext cx="2736320" cy="1139"/>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D4AB42D-C092-4D62-8F2D-F92B7730472D}"/>
              </a:ext>
            </a:extLst>
          </p:cNvPr>
          <p:cNvSpPr/>
          <p:nvPr/>
        </p:nvSpPr>
        <p:spPr>
          <a:xfrm>
            <a:off x="6074314" y="5202672"/>
            <a:ext cx="1404778" cy="782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Internal</a:t>
            </a:r>
            <a:r>
              <a:rPr lang="fr-FR" dirty="0"/>
              <a:t> structure</a:t>
            </a:r>
          </a:p>
        </p:txBody>
      </p:sp>
      <p:sp>
        <p:nvSpPr>
          <p:cNvPr id="40" name="Rectangle 39">
            <a:extLst>
              <a:ext uri="{FF2B5EF4-FFF2-40B4-BE49-F238E27FC236}">
                <a16:creationId xmlns:a16="http://schemas.microsoft.com/office/drawing/2014/main" id="{759FBF3D-261C-48C4-998A-358D75DC5E73}"/>
              </a:ext>
            </a:extLst>
          </p:cNvPr>
          <p:cNvSpPr/>
          <p:nvPr/>
        </p:nvSpPr>
        <p:spPr>
          <a:xfrm>
            <a:off x="5839966" y="4246574"/>
            <a:ext cx="1676401"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/Rel-15-drafts-TSG#</a:t>
            </a:r>
          </a:p>
        </p:txBody>
      </p:sp>
      <p:sp>
        <p:nvSpPr>
          <p:cNvPr id="41" name="Rectangle 40">
            <a:extLst>
              <a:ext uri="{FF2B5EF4-FFF2-40B4-BE49-F238E27FC236}">
                <a16:creationId xmlns:a16="http://schemas.microsoft.com/office/drawing/2014/main" id="{5E94B367-019F-439B-800E-D422A18F4763}"/>
              </a:ext>
            </a:extLst>
          </p:cNvPr>
          <p:cNvSpPr/>
          <p:nvPr/>
        </p:nvSpPr>
        <p:spPr>
          <a:xfrm>
            <a:off x="5836659" y="3734232"/>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/Rel-16-drafts-TSG#</a:t>
            </a:r>
          </a:p>
        </p:txBody>
      </p:sp>
      <p:sp>
        <p:nvSpPr>
          <p:cNvPr id="43" name="Rectangle 42">
            <a:extLst>
              <a:ext uri="{FF2B5EF4-FFF2-40B4-BE49-F238E27FC236}">
                <a16:creationId xmlns:a16="http://schemas.microsoft.com/office/drawing/2014/main" id="{821D5615-3FD3-437C-B684-8294EA44DB0A}"/>
              </a:ext>
            </a:extLst>
          </p:cNvPr>
          <p:cNvSpPr/>
          <p:nvPr/>
        </p:nvSpPr>
        <p:spPr>
          <a:xfrm>
            <a:off x="5833349" y="3237445"/>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/Rel-17-drafts-TSG#</a:t>
            </a:r>
          </a:p>
        </p:txBody>
      </p:sp>
      <p:cxnSp>
        <p:nvCxnSpPr>
          <p:cNvPr id="44" name="Connecteur : en angle 43">
            <a:extLst>
              <a:ext uri="{FF2B5EF4-FFF2-40B4-BE49-F238E27FC236}">
                <a16:creationId xmlns:a16="http://schemas.microsoft.com/office/drawing/2014/main" id="{3F0090F7-53D5-4E33-AFEA-60240EFB33ED}"/>
              </a:ext>
            </a:extLst>
          </p:cNvPr>
          <p:cNvCxnSpPr>
            <a:endCxn id="40" idx="1"/>
          </p:cNvCxnSpPr>
          <p:nvPr/>
        </p:nvCxnSpPr>
        <p:spPr>
          <a:xfrm>
            <a:off x="2918648" y="2226784"/>
            <a:ext cx="2921318" cy="2187133"/>
          </a:xfrm>
          <a:prstGeom prst="bentConnector3">
            <a:avLst>
              <a:gd name="adj1" fmla="val 92209"/>
            </a:avLst>
          </a:prstGeom>
        </p:spPr>
        <p:style>
          <a:lnRef idx="1">
            <a:schemeClr val="accent1"/>
          </a:lnRef>
          <a:fillRef idx="0">
            <a:schemeClr val="accent1"/>
          </a:fillRef>
          <a:effectRef idx="0">
            <a:schemeClr val="accent1"/>
          </a:effectRef>
          <a:fontRef idx="minor">
            <a:schemeClr val="tx1"/>
          </a:fontRef>
        </p:style>
      </p:cxnSp>
      <p:cxnSp>
        <p:nvCxnSpPr>
          <p:cNvPr id="46" name="Connecteur : en angle 45">
            <a:extLst>
              <a:ext uri="{FF2B5EF4-FFF2-40B4-BE49-F238E27FC236}">
                <a16:creationId xmlns:a16="http://schemas.microsoft.com/office/drawing/2014/main" id="{C673E7A6-9BD6-45B3-90D9-E4F2A7563389}"/>
              </a:ext>
            </a:extLst>
          </p:cNvPr>
          <p:cNvCxnSpPr>
            <a:endCxn id="41" idx="1"/>
          </p:cNvCxnSpPr>
          <p:nvPr/>
        </p:nvCxnSpPr>
        <p:spPr>
          <a:xfrm>
            <a:off x="2918648" y="2226784"/>
            <a:ext cx="2918011" cy="1674791"/>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48" name="Connecteur : en angle 47">
            <a:extLst>
              <a:ext uri="{FF2B5EF4-FFF2-40B4-BE49-F238E27FC236}">
                <a16:creationId xmlns:a16="http://schemas.microsoft.com/office/drawing/2014/main" id="{F6A1D2B6-DFDE-4938-9F5C-FD74F8B5493C}"/>
              </a:ext>
            </a:extLst>
          </p:cNvPr>
          <p:cNvCxnSpPr>
            <a:endCxn id="43" idx="1"/>
          </p:cNvCxnSpPr>
          <p:nvPr/>
        </p:nvCxnSpPr>
        <p:spPr>
          <a:xfrm>
            <a:off x="2918648" y="2226784"/>
            <a:ext cx="2914701" cy="1178004"/>
          </a:xfrm>
          <a:prstGeom prst="bentConnector3">
            <a:avLst>
              <a:gd name="adj1" fmla="val 92484"/>
            </a:avLst>
          </a:prstGeom>
        </p:spPr>
        <p:style>
          <a:lnRef idx="1">
            <a:schemeClr val="accent1"/>
          </a:lnRef>
          <a:fillRef idx="0">
            <a:schemeClr val="accent1"/>
          </a:fillRef>
          <a:effectRef idx="0">
            <a:schemeClr val="accent1"/>
          </a:effectRef>
          <a:fontRef idx="minor">
            <a:schemeClr val="tx1"/>
          </a:fontRef>
        </p:style>
      </p:cxnSp>
      <p:sp>
        <p:nvSpPr>
          <p:cNvPr id="6" name="Rectangle : coins arrondis 5">
            <a:extLst>
              <a:ext uri="{FF2B5EF4-FFF2-40B4-BE49-F238E27FC236}">
                <a16:creationId xmlns:a16="http://schemas.microsoft.com/office/drawing/2014/main" id="{D79723AE-3999-415F-B1C2-14345787EA74}"/>
              </a:ext>
            </a:extLst>
          </p:cNvPr>
          <p:cNvSpPr/>
          <p:nvPr/>
        </p:nvSpPr>
        <p:spPr>
          <a:xfrm>
            <a:off x="8503731" y="3238792"/>
            <a:ext cx="2788245" cy="13590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New versions </a:t>
            </a:r>
            <a:r>
              <a:rPr lang="fr-FR" dirty="0" err="1"/>
              <a:t>produced</a:t>
            </a:r>
            <a:r>
              <a:rPr lang="fr-FR" dirty="0"/>
              <a:t> by CT </a:t>
            </a:r>
            <a:r>
              <a:rPr lang="fr-FR" dirty="0" err="1"/>
              <a:t>WGs</a:t>
            </a:r>
            <a:r>
              <a:rPr lang="fr-FR" dirty="0"/>
              <a:t>/SA4</a:t>
            </a:r>
          </a:p>
        </p:txBody>
      </p:sp>
      <p:sp>
        <p:nvSpPr>
          <p:cNvPr id="50" name="Rectangle : coins arrondis 49">
            <a:extLst>
              <a:ext uri="{FF2B5EF4-FFF2-40B4-BE49-F238E27FC236}">
                <a16:creationId xmlns:a16="http://schemas.microsoft.com/office/drawing/2014/main" id="{E0588AD2-BB7A-4D24-98E5-087C41777496}"/>
              </a:ext>
            </a:extLst>
          </p:cNvPr>
          <p:cNvSpPr/>
          <p:nvPr/>
        </p:nvSpPr>
        <p:spPr>
          <a:xfrm>
            <a:off x="8676172" y="5013221"/>
            <a:ext cx="2615804" cy="13255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New versions </a:t>
            </a:r>
            <a:r>
              <a:rPr lang="fr-FR" dirty="0" err="1"/>
              <a:t>produced</a:t>
            </a:r>
            <a:r>
              <a:rPr lang="fr-FR" dirty="0"/>
              <a:t> by SA5-OAM</a:t>
            </a:r>
          </a:p>
        </p:txBody>
      </p:sp>
      <p:sp>
        <p:nvSpPr>
          <p:cNvPr id="52" name="Flèche : haut 51">
            <a:extLst>
              <a:ext uri="{FF2B5EF4-FFF2-40B4-BE49-F238E27FC236}">
                <a16:creationId xmlns:a16="http://schemas.microsoft.com/office/drawing/2014/main" id="{3781B6AC-3D1E-4F1E-AF20-50C3FE070D32}"/>
              </a:ext>
            </a:extLst>
          </p:cNvPr>
          <p:cNvSpPr/>
          <p:nvPr/>
        </p:nvSpPr>
        <p:spPr>
          <a:xfrm rot="17013532">
            <a:off x="7909821" y="3202099"/>
            <a:ext cx="164856" cy="510325"/>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Flèche : haut 53">
            <a:extLst>
              <a:ext uri="{FF2B5EF4-FFF2-40B4-BE49-F238E27FC236}">
                <a16:creationId xmlns:a16="http://schemas.microsoft.com/office/drawing/2014/main" id="{D01C48C6-DC69-4D52-91FC-0EE291211D4D}"/>
              </a:ext>
            </a:extLst>
          </p:cNvPr>
          <p:cNvSpPr/>
          <p:nvPr/>
        </p:nvSpPr>
        <p:spPr>
          <a:xfrm rot="16200000">
            <a:off x="7873974" y="3668801"/>
            <a:ext cx="167342" cy="465544"/>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Flèche : haut 54">
            <a:extLst>
              <a:ext uri="{FF2B5EF4-FFF2-40B4-BE49-F238E27FC236}">
                <a16:creationId xmlns:a16="http://schemas.microsoft.com/office/drawing/2014/main" id="{DFC0D839-1A3C-4F01-AAE7-2CBF9D978208}"/>
              </a:ext>
            </a:extLst>
          </p:cNvPr>
          <p:cNvSpPr/>
          <p:nvPr/>
        </p:nvSpPr>
        <p:spPr>
          <a:xfrm rot="14793556">
            <a:off x="7938123" y="4092604"/>
            <a:ext cx="137232" cy="447915"/>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Flèche : haut 55">
            <a:extLst>
              <a:ext uri="{FF2B5EF4-FFF2-40B4-BE49-F238E27FC236}">
                <a16:creationId xmlns:a16="http://schemas.microsoft.com/office/drawing/2014/main" id="{3C1E2792-CD54-446E-9C40-003B8746900F}"/>
              </a:ext>
            </a:extLst>
          </p:cNvPr>
          <p:cNvSpPr/>
          <p:nvPr/>
        </p:nvSpPr>
        <p:spPr>
          <a:xfrm rot="16200000">
            <a:off x="8047933" y="5135483"/>
            <a:ext cx="167342" cy="744254"/>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8265052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46DF35-DCC1-4F71-8C92-A9AB64250E2A}"/>
              </a:ext>
            </a:extLst>
          </p:cNvPr>
          <p:cNvSpPr>
            <a:spLocks noGrp="1"/>
          </p:cNvSpPr>
          <p:nvPr>
            <p:ph type="title"/>
          </p:nvPr>
        </p:nvSpPr>
        <p:spPr/>
        <p:txBody>
          <a:bodyPr/>
          <a:lstStyle/>
          <a:p>
            <a:r>
              <a:rPr lang="fr-FR" dirty="0"/>
              <a:t>New Pre-</a:t>
            </a:r>
            <a:r>
              <a:rPr lang="fr-FR" dirty="0" err="1"/>
              <a:t>Plenary</a:t>
            </a:r>
            <a:r>
              <a:rPr lang="fr-FR" dirty="0"/>
              <a:t> Process </a:t>
            </a:r>
            <a:br>
              <a:rPr lang="fr-FR" dirty="0"/>
            </a:br>
            <a:r>
              <a:rPr lang="fr-FR" sz="2800" i="1" dirty="0" err="1"/>
              <a:t>after</a:t>
            </a:r>
            <a:r>
              <a:rPr lang="fr-FR" sz="2800" i="1" dirty="0"/>
              <a:t> TSG </a:t>
            </a:r>
            <a:r>
              <a:rPr lang="fr-FR" sz="2800" i="1" dirty="0" err="1"/>
              <a:t>Tdocs</a:t>
            </a:r>
            <a:r>
              <a:rPr lang="fr-FR" sz="2800" i="1" dirty="0"/>
              <a:t> </a:t>
            </a:r>
            <a:r>
              <a:rPr lang="fr-FR" sz="2800" i="1" dirty="0" err="1"/>
              <a:t>sumission</a:t>
            </a:r>
            <a:r>
              <a:rPr lang="fr-FR" sz="2800" i="1" dirty="0"/>
              <a:t> deadline</a:t>
            </a:r>
            <a:endParaRPr lang="fr-FR" i="1" dirty="0"/>
          </a:p>
        </p:txBody>
      </p:sp>
      <p:sp>
        <p:nvSpPr>
          <p:cNvPr id="7" name="Rectangle 6">
            <a:extLst>
              <a:ext uri="{FF2B5EF4-FFF2-40B4-BE49-F238E27FC236}">
                <a16:creationId xmlns:a16="http://schemas.microsoft.com/office/drawing/2014/main" id="{E037517F-8641-4F6B-A3B1-D2785640A409}"/>
              </a:ext>
            </a:extLst>
          </p:cNvPr>
          <p:cNvSpPr/>
          <p:nvPr/>
        </p:nvSpPr>
        <p:spPr>
          <a:xfrm>
            <a:off x="209739" y="1695012"/>
            <a:ext cx="2146742" cy="369332"/>
          </a:xfrm>
          <a:prstGeom prst="rect">
            <a:avLst/>
          </a:prstGeom>
        </p:spPr>
        <p:txBody>
          <a:bodyPr wrap="none">
            <a:spAutoFit/>
          </a:bodyPr>
          <a:lstStyle/>
          <a:p>
            <a:r>
              <a:rPr lang="fr-FR" dirty="0"/>
              <a:t>forge.3gpp.org/rep/</a:t>
            </a:r>
          </a:p>
        </p:txBody>
      </p:sp>
      <p:sp>
        <p:nvSpPr>
          <p:cNvPr id="8" name="Rectangle 7">
            <a:extLst>
              <a:ext uri="{FF2B5EF4-FFF2-40B4-BE49-F238E27FC236}">
                <a16:creationId xmlns:a16="http://schemas.microsoft.com/office/drawing/2014/main" id="{54A2CFAB-9DA4-47A8-A17A-D42F8734C4F6}"/>
              </a:ext>
            </a:extLst>
          </p:cNvPr>
          <p:cNvSpPr/>
          <p:nvPr/>
        </p:nvSpPr>
        <p:spPr>
          <a:xfrm>
            <a:off x="1515700" y="2042118"/>
            <a:ext cx="1402948" cy="369332"/>
          </a:xfrm>
          <a:prstGeom prst="rect">
            <a:avLst/>
          </a:prstGeom>
        </p:spPr>
        <p:txBody>
          <a:bodyPr wrap="none">
            <a:spAutoFit/>
          </a:bodyPr>
          <a:lstStyle/>
          <a:p>
            <a:r>
              <a:rPr lang="fr-FR" dirty="0"/>
              <a:t>all/5G_APIs</a:t>
            </a:r>
          </a:p>
        </p:txBody>
      </p:sp>
      <p:sp>
        <p:nvSpPr>
          <p:cNvPr id="10" name="Rectangle 9">
            <a:extLst>
              <a:ext uri="{FF2B5EF4-FFF2-40B4-BE49-F238E27FC236}">
                <a16:creationId xmlns:a16="http://schemas.microsoft.com/office/drawing/2014/main" id="{BC11EE5D-2007-4FDD-833B-2B8A30FAF6F1}"/>
              </a:ext>
            </a:extLst>
          </p:cNvPr>
          <p:cNvSpPr/>
          <p:nvPr/>
        </p:nvSpPr>
        <p:spPr>
          <a:xfrm>
            <a:off x="1515700" y="5013221"/>
            <a:ext cx="1159292" cy="369332"/>
          </a:xfrm>
          <a:prstGeom prst="rect">
            <a:avLst/>
          </a:prstGeom>
        </p:spPr>
        <p:txBody>
          <a:bodyPr wrap="none">
            <a:spAutoFit/>
          </a:bodyPr>
          <a:lstStyle/>
          <a:p>
            <a:r>
              <a:rPr lang="fr-FR" dirty="0"/>
              <a:t>sa5/</a:t>
            </a:r>
            <a:r>
              <a:rPr lang="fr-FR" dirty="0" err="1"/>
              <a:t>MnS</a:t>
            </a:r>
            <a:r>
              <a:rPr lang="fr-FR" dirty="0"/>
              <a:t>/</a:t>
            </a:r>
          </a:p>
        </p:txBody>
      </p:sp>
      <p:sp>
        <p:nvSpPr>
          <p:cNvPr id="11" name="Rectangle 10">
            <a:extLst>
              <a:ext uri="{FF2B5EF4-FFF2-40B4-BE49-F238E27FC236}">
                <a16:creationId xmlns:a16="http://schemas.microsoft.com/office/drawing/2014/main" id="{05CAF81C-8BA1-4395-97D2-908CA4D9A96B}"/>
              </a:ext>
            </a:extLst>
          </p:cNvPr>
          <p:cNvSpPr/>
          <p:nvPr/>
        </p:nvSpPr>
        <p:spPr>
          <a:xfrm>
            <a:off x="2217174" y="5410505"/>
            <a:ext cx="1120820" cy="369332"/>
          </a:xfrm>
          <a:prstGeom prst="rect">
            <a:avLst/>
          </a:prstGeom>
        </p:spPr>
        <p:txBody>
          <a:bodyPr wrap="none">
            <a:spAutoFit/>
          </a:bodyPr>
          <a:lstStyle/>
          <a:p>
            <a:r>
              <a:rPr lang="fr-FR" dirty="0" err="1"/>
              <a:t>OpenAPI</a:t>
            </a:r>
            <a:endParaRPr lang="fr-FR" dirty="0"/>
          </a:p>
        </p:txBody>
      </p:sp>
      <p:cxnSp>
        <p:nvCxnSpPr>
          <p:cNvPr id="18" name="Connecteur : en angle 17">
            <a:extLst>
              <a:ext uri="{FF2B5EF4-FFF2-40B4-BE49-F238E27FC236}">
                <a16:creationId xmlns:a16="http://schemas.microsoft.com/office/drawing/2014/main" id="{0F2D9BB4-D55A-4FD3-8B1C-D19101F633FC}"/>
              </a:ext>
            </a:extLst>
          </p:cNvPr>
          <p:cNvCxnSpPr>
            <a:cxnSpLocks/>
            <a:stCxn id="7" idx="2"/>
            <a:endCxn id="8" idx="1"/>
          </p:cNvCxnSpPr>
          <p:nvPr/>
        </p:nvCxnSpPr>
        <p:spPr>
          <a:xfrm rot="16200000" flipH="1">
            <a:off x="1318185" y="2029269"/>
            <a:ext cx="162440"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0" name="Connecteur : en angle 19">
            <a:extLst>
              <a:ext uri="{FF2B5EF4-FFF2-40B4-BE49-F238E27FC236}">
                <a16:creationId xmlns:a16="http://schemas.microsoft.com/office/drawing/2014/main" id="{6DBCD3CB-BFCB-4582-83A9-EF186B23C1DE}"/>
              </a:ext>
            </a:extLst>
          </p:cNvPr>
          <p:cNvCxnSpPr>
            <a:cxnSpLocks/>
            <a:stCxn id="7" idx="2"/>
            <a:endCxn id="10" idx="1"/>
          </p:cNvCxnSpPr>
          <p:nvPr/>
        </p:nvCxnSpPr>
        <p:spPr>
          <a:xfrm rot="16200000" flipH="1">
            <a:off x="-167366" y="3514820"/>
            <a:ext cx="3133543"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2" name="Connecteur : en angle 21">
            <a:extLst>
              <a:ext uri="{FF2B5EF4-FFF2-40B4-BE49-F238E27FC236}">
                <a16:creationId xmlns:a16="http://schemas.microsoft.com/office/drawing/2014/main" id="{D3D073A6-7A35-47FE-AAFF-C14706899FC8}"/>
              </a:ext>
            </a:extLst>
          </p:cNvPr>
          <p:cNvCxnSpPr>
            <a:cxnSpLocks/>
            <a:stCxn id="10" idx="2"/>
            <a:endCxn id="11" idx="1"/>
          </p:cNvCxnSpPr>
          <p:nvPr/>
        </p:nvCxnSpPr>
        <p:spPr>
          <a:xfrm rot="16200000" flipH="1">
            <a:off x="2049951" y="5427948"/>
            <a:ext cx="212618" cy="12182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D72DDCE-2414-4A93-B22E-893E6BE96696}"/>
              </a:ext>
            </a:extLst>
          </p:cNvPr>
          <p:cNvSpPr/>
          <p:nvPr/>
        </p:nvSpPr>
        <p:spPr>
          <a:xfrm>
            <a:off x="5836658" y="1885447"/>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/Rel-17</a:t>
            </a:r>
          </a:p>
        </p:txBody>
      </p:sp>
      <p:sp>
        <p:nvSpPr>
          <p:cNvPr id="15" name="Rectangle 14">
            <a:extLst>
              <a:ext uri="{FF2B5EF4-FFF2-40B4-BE49-F238E27FC236}">
                <a16:creationId xmlns:a16="http://schemas.microsoft.com/office/drawing/2014/main" id="{8727DBC4-EED6-4BC2-B53F-BB35D38428B4}"/>
              </a:ext>
            </a:extLst>
          </p:cNvPr>
          <p:cNvSpPr/>
          <p:nvPr/>
        </p:nvSpPr>
        <p:spPr>
          <a:xfrm>
            <a:off x="5836658" y="2315850"/>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/Rel-16</a:t>
            </a:r>
          </a:p>
        </p:txBody>
      </p:sp>
      <p:sp>
        <p:nvSpPr>
          <p:cNvPr id="16" name="Rectangle 15">
            <a:extLst>
              <a:ext uri="{FF2B5EF4-FFF2-40B4-BE49-F238E27FC236}">
                <a16:creationId xmlns:a16="http://schemas.microsoft.com/office/drawing/2014/main" id="{B56E0163-ABBB-49A2-B03C-C0375CEF7000}"/>
              </a:ext>
            </a:extLst>
          </p:cNvPr>
          <p:cNvSpPr/>
          <p:nvPr/>
        </p:nvSpPr>
        <p:spPr>
          <a:xfrm>
            <a:off x="5836659" y="2763765"/>
            <a:ext cx="1676400"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/Rel-15</a:t>
            </a:r>
          </a:p>
        </p:txBody>
      </p:sp>
      <p:sp>
        <p:nvSpPr>
          <p:cNvPr id="17" name="Rectangle 16">
            <a:extLst>
              <a:ext uri="{FF2B5EF4-FFF2-40B4-BE49-F238E27FC236}">
                <a16:creationId xmlns:a16="http://schemas.microsoft.com/office/drawing/2014/main" id="{30D4109F-C012-4097-89F7-B7B639FB9997}"/>
              </a:ext>
            </a:extLst>
          </p:cNvPr>
          <p:cNvSpPr/>
          <p:nvPr/>
        </p:nvSpPr>
        <p:spPr>
          <a:xfrm>
            <a:off x="5839966" y="4246574"/>
            <a:ext cx="1676401"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/Rel-15-drafts-TSG#</a:t>
            </a:r>
          </a:p>
        </p:txBody>
      </p:sp>
      <p:sp>
        <p:nvSpPr>
          <p:cNvPr id="19" name="Rectangle 18">
            <a:extLst>
              <a:ext uri="{FF2B5EF4-FFF2-40B4-BE49-F238E27FC236}">
                <a16:creationId xmlns:a16="http://schemas.microsoft.com/office/drawing/2014/main" id="{81C1ABBF-A93F-44E2-BECA-873BDADDCBBD}"/>
              </a:ext>
            </a:extLst>
          </p:cNvPr>
          <p:cNvSpPr/>
          <p:nvPr/>
        </p:nvSpPr>
        <p:spPr>
          <a:xfrm>
            <a:off x="5836659" y="3734232"/>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/Rel-16-drafts-TSG#</a:t>
            </a:r>
          </a:p>
        </p:txBody>
      </p:sp>
      <p:sp>
        <p:nvSpPr>
          <p:cNvPr id="21" name="Rectangle 20">
            <a:extLst>
              <a:ext uri="{FF2B5EF4-FFF2-40B4-BE49-F238E27FC236}">
                <a16:creationId xmlns:a16="http://schemas.microsoft.com/office/drawing/2014/main" id="{1BF36EFC-2565-4243-9350-C769173B3317}"/>
              </a:ext>
            </a:extLst>
          </p:cNvPr>
          <p:cNvSpPr/>
          <p:nvPr/>
        </p:nvSpPr>
        <p:spPr>
          <a:xfrm>
            <a:off x="5833349" y="3237445"/>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/Rel-17-drafts-TSG#</a:t>
            </a:r>
          </a:p>
        </p:txBody>
      </p:sp>
      <p:cxnSp>
        <p:nvCxnSpPr>
          <p:cNvPr id="42" name="Connecteur : en angle 41">
            <a:extLst>
              <a:ext uri="{FF2B5EF4-FFF2-40B4-BE49-F238E27FC236}">
                <a16:creationId xmlns:a16="http://schemas.microsoft.com/office/drawing/2014/main" id="{5E193653-D7AD-450D-929E-04B00CDAA6BA}"/>
              </a:ext>
            </a:extLst>
          </p:cNvPr>
          <p:cNvCxnSpPr>
            <a:cxnSpLocks/>
            <a:stCxn id="8" idx="3"/>
            <a:endCxn id="14" idx="1"/>
          </p:cNvCxnSpPr>
          <p:nvPr/>
        </p:nvCxnSpPr>
        <p:spPr>
          <a:xfrm flipV="1">
            <a:off x="2918648" y="2052790"/>
            <a:ext cx="2918010" cy="173994"/>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5" name="Connecteur : en angle 44">
            <a:extLst>
              <a:ext uri="{FF2B5EF4-FFF2-40B4-BE49-F238E27FC236}">
                <a16:creationId xmlns:a16="http://schemas.microsoft.com/office/drawing/2014/main" id="{9FDCF6F6-38FF-4018-AFC3-D01921E36645}"/>
              </a:ext>
            </a:extLst>
          </p:cNvPr>
          <p:cNvCxnSpPr>
            <a:stCxn id="8" idx="3"/>
            <a:endCxn id="15" idx="1"/>
          </p:cNvCxnSpPr>
          <p:nvPr/>
        </p:nvCxnSpPr>
        <p:spPr>
          <a:xfrm>
            <a:off x="2918648" y="2226784"/>
            <a:ext cx="2918010" cy="256409"/>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7" name="Connecteur : en angle 46">
            <a:extLst>
              <a:ext uri="{FF2B5EF4-FFF2-40B4-BE49-F238E27FC236}">
                <a16:creationId xmlns:a16="http://schemas.microsoft.com/office/drawing/2014/main" id="{FF5EAAE0-8008-4321-8DB0-16496E31BD13}"/>
              </a:ext>
            </a:extLst>
          </p:cNvPr>
          <p:cNvCxnSpPr>
            <a:stCxn id="8" idx="3"/>
            <a:endCxn id="16" idx="1"/>
          </p:cNvCxnSpPr>
          <p:nvPr/>
        </p:nvCxnSpPr>
        <p:spPr>
          <a:xfrm>
            <a:off x="2918648" y="2226784"/>
            <a:ext cx="2918011" cy="704324"/>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49" name="Connecteur : en angle 48">
            <a:extLst>
              <a:ext uri="{FF2B5EF4-FFF2-40B4-BE49-F238E27FC236}">
                <a16:creationId xmlns:a16="http://schemas.microsoft.com/office/drawing/2014/main" id="{1F264F39-21DA-4BF5-B18B-A313ADDF677C}"/>
              </a:ext>
            </a:extLst>
          </p:cNvPr>
          <p:cNvCxnSpPr>
            <a:stCxn id="8" idx="3"/>
            <a:endCxn id="17" idx="1"/>
          </p:cNvCxnSpPr>
          <p:nvPr/>
        </p:nvCxnSpPr>
        <p:spPr>
          <a:xfrm>
            <a:off x="2918648" y="2226784"/>
            <a:ext cx="2921318" cy="2187133"/>
          </a:xfrm>
          <a:prstGeom prst="bentConnector3">
            <a:avLst>
              <a:gd name="adj1" fmla="val 92209"/>
            </a:avLst>
          </a:prstGeom>
        </p:spPr>
        <p:style>
          <a:lnRef idx="1">
            <a:schemeClr val="accent1"/>
          </a:lnRef>
          <a:fillRef idx="0">
            <a:schemeClr val="accent1"/>
          </a:fillRef>
          <a:effectRef idx="0">
            <a:schemeClr val="accent1"/>
          </a:effectRef>
          <a:fontRef idx="minor">
            <a:schemeClr val="tx1"/>
          </a:fontRef>
        </p:style>
      </p:cxnSp>
      <p:cxnSp>
        <p:nvCxnSpPr>
          <p:cNvPr id="51" name="Connecteur : en angle 50">
            <a:extLst>
              <a:ext uri="{FF2B5EF4-FFF2-40B4-BE49-F238E27FC236}">
                <a16:creationId xmlns:a16="http://schemas.microsoft.com/office/drawing/2014/main" id="{3459AE64-69A1-4F6A-AFF9-8C40C064938A}"/>
              </a:ext>
            </a:extLst>
          </p:cNvPr>
          <p:cNvCxnSpPr>
            <a:stCxn id="8" idx="3"/>
            <a:endCxn id="19" idx="1"/>
          </p:cNvCxnSpPr>
          <p:nvPr/>
        </p:nvCxnSpPr>
        <p:spPr>
          <a:xfrm>
            <a:off x="2918648" y="2226784"/>
            <a:ext cx="2918011" cy="1674791"/>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53" name="Connecteur : en angle 52">
            <a:extLst>
              <a:ext uri="{FF2B5EF4-FFF2-40B4-BE49-F238E27FC236}">
                <a16:creationId xmlns:a16="http://schemas.microsoft.com/office/drawing/2014/main" id="{EDF0A3FA-0CFC-4DA6-AAF0-5BAA8D4B4E7B}"/>
              </a:ext>
            </a:extLst>
          </p:cNvPr>
          <p:cNvCxnSpPr>
            <a:stCxn id="8" idx="3"/>
            <a:endCxn id="21" idx="1"/>
          </p:cNvCxnSpPr>
          <p:nvPr/>
        </p:nvCxnSpPr>
        <p:spPr>
          <a:xfrm>
            <a:off x="2918648" y="2226784"/>
            <a:ext cx="2914701" cy="1178004"/>
          </a:xfrm>
          <a:prstGeom prst="bentConnector3">
            <a:avLst>
              <a:gd name="adj1" fmla="val 92484"/>
            </a:avLst>
          </a:prstGeom>
        </p:spPr>
        <p:style>
          <a:lnRef idx="1">
            <a:schemeClr val="accent1"/>
          </a:lnRef>
          <a:fillRef idx="0">
            <a:schemeClr val="accent1"/>
          </a:fillRef>
          <a:effectRef idx="0">
            <a:schemeClr val="accent1"/>
          </a:effectRef>
          <a:fontRef idx="minor">
            <a:schemeClr val="tx1"/>
          </a:fontRef>
        </p:style>
      </p:cxnSp>
      <p:cxnSp>
        <p:nvCxnSpPr>
          <p:cNvPr id="86" name="Connecteur : en angle 85">
            <a:extLst>
              <a:ext uri="{FF2B5EF4-FFF2-40B4-BE49-F238E27FC236}">
                <a16:creationId xmlns:a16="http://schemas.microsoft.com/office/drawing/2014/main" id="{433DE373-3491-4EBD-9632-A73E48C757A4}"/>
              </a:ext>
            </a:extLst>
          </p:cNvPr>
          <p:cNvCxnSpPr>
            <a:cxnSpLocks/>
            <a:stCxn id="11" idx="3"/>
            <a:endCxn id="36" idx="1"/>
          </p:cNvCxnSpPr>
          <p:nvPr/>
        </p:nvCxnSpPr>
        <p:spPr>
          <a:xfrm flipV="1">
            <a:off x="3337994" y="5594032"/>
            <a:ext cx="2736320" cy="1139"/>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D4AB42D-C092-4D62-8F2D-F92B7730472D}"/>
              </a:ext>
            </a:extLst>
          </p:cNvPr>
          <p:cNvSpPr/>
          <p:nvPr/>
        </p:nvSpPr>
        <p:spPr>
          <a:xfrm>
            <a:off x="6074314" y="5202672"/>
            <a:ext cx="1404778" cy="782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Internal</a:t>
            </a:r>
            <a:r>
              <a:rPr lang="fr-FR" dirty="0"/>
              <a:t> structure</a:t>
            </a:r>
          </a:p>
        </p:txBody>
      </p:sp>
      <p:sp>
        <p:nvSpPr>
          <p:cNvPr id="4" name="Flèche : en arc 3">
            <a:extLst>
              <a:ext uri="{FF2B5EF4-FFF2-40B4-BE49-F238E27FC236}">
                <a16:creationId xmlns:a16="http://schemas.microsoft.com/office/drawing/2014/main" id="{A90D9CC7-EDB8-4A2D-9F15-F01BFBFA9C2F}"/>
              </a:ext>
            </a:extLst>
          </p:cNvPr>
          <p:cNvSpPr/>
          <p:nvPr/>
        </p:nvSpPr>
        <p:spPr>
          <a:xfrm rot="16423316">
            <a:off x="4617614" y="4101612"/>
            <a:ext cx="1599636" cy="1255948"/>
          </a:xfrm>
          <a:prstGeom prst="circular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7" name="ZoneTexte 36">
            <a:extLst>
              <a:ext uri="{FF2B5EF4-FFF2-40B4-BE49-F238E27FC236}">
                <a16:creationId xmlns:a16="http://schemas.microsoft.com/office/drawing/2014/main" id="{FD997A4E-C267-4ABC-8720-17BD9BC08D49}"/>
              </a:ext>
            </a:extLst>
          </p:cNvPr>
          <p:cNvSpPr txBox="1"/>
          <p:nvPr/>
        </p:nvSpPr>
        <p:spPr>
          <a:xfrm>
            <a:off x="3280048" y="4127583"/>
            <a:ext cx="1516761" cy="954107"/>
          </a:xfrm>
          <a:prstGeom prst="rect">
            <a:avLst/>
          </a:prstGeom>
          <a:noFill/>
        </p:spPr>
        <p:txBody>
          <a:bodyPr wrap="none" rtlCol="0">
            <a:spAutoFit/>
          </a:bodyPr>
          <a:lstStyle/>
          <a:p>
            <a:pPr algn="ctr"/>
            <a:r>
              <a:rPr lang="fr-FR" sz="1400" dirty="0" err="1"/>
              <a:t>Upload</a:t>
            </a:r>
            <a:r>
              <a:rPr lang="fr-FR" sz="1400" dirty="0"/>
              <a:t> of</a:t>
            </a:r>
          </a:p>
          <a:p>
            <a:pPr algn="ctr"/>
            <a:r>
              <a:rPr lang="fr-FR" sz="1400" dirty="0"/>
              <a:t>draft SA5-OAM</a:t>
            </a:r>
          </a:p>
          <a:p>
            <a:pPr algn="ctr"/>
            <a:r>
              <a:rPr lang="fr-FR" sz="1400" dirty="0" err="1"/>
              <a:t>OpenAPI</a:t>
            </a:r>
            <a:r>
              <a:rPr lang="fr-FR" sz="1400" dirty="0"/>
              <a:t> files</a:t>
            </a:r>
          </a:p>
          <a:p>
            <a:pPr algn="ctr"/>
            <a:r>
              <a:rPr lang="fr-FR" sz="1400" dirty="0"/>
              <a:t>sent for </a:t>
            </a:r>
            <a:r>
              <a:rPr lang="fr-FR" sz="1400" dirty="0" err="1"/>
              <a:t>approval</a:t>
            </a:r>
            <a:endParaRPr lang="fr-FR" sz="1400" dirty="0"/>
          </a:p>
        </p:txBody>
      </p:sp>
      <p:sp>
        <p:nvSpPr>
          <p:cNvPr id="5" name="Flèche : haut 4">
            <a:extLst>
              <a:ext uri="{FF2B5EF4-FFF2-40B4-BE49-F238E27FC236}">
                <a16:creationId xmlns:a16="http://schemas.microsoft.com/office/drawing/2014/main" id="{1F9F953B-6572-486B-B00E-DDB217AE6140}"/>
              </a:ext>
            </a:extLst>
          </p:cNvPr>
          <p:cNvSpPr/>
          <p:nvPr/>
        </p:nvSpPr>
        <p:spPr>
          <a:xfrm rot="1833663">
            <a:off x="5496657" y="3443656"/>
            <a:ext cx="125592" cy="533559"/>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haut 37">
            <a:extLst>
              <a:ext uri="{FF2B5EF4-FFF2-40B4-BE49-F238E27FC236}">
                <a16:creationId xmlns:a16="http://schemas.microsoft.com/office/drawing/2014/main" id="{568D9442-8439-448D-8330-6EE9319A06B1}"/>
              </a:ext>
            </a:extLst>
          </p:cNvPr>
          <p:cNvSpPr/>
          <p:nvPr/>
        </p:nvSpPr>
        <p:spPr>
          <a:xfrm rot="4156487">
            <a:off x="5582889" y="3791373"/>
            <a:ext cx="134584" cy="354768"/>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Flèche : haut 38">
            <a:extLst>
              <a:ext uri="{FF2B5EF4-FFF2-40B4-BE49-F238E27FC236}">
                <a16:creationId xmlns:a16="http://schemas.microsoft.com/office/drawing/2014/main" id="{94A6A9A9-4CDE-4DBD-962A-896CDF1F1925}"/>
              </a:ext>
            </a:extLst>
          </p:cNvPr>
          <p:cNvSpPr/>
          <p:nvPr/>
        </p:nvSpPr>
        <p:spPr>
          <a:xfrm rot="8095468">
            <a:off x="5584508" y="4087926"/>
            <a:ext cx="137232" cy="447915"/>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 coins arrondis 28">
            <a:extLst>
              <a:ext uri="{FF2B5EF4-FFF2-40B4-BE49-F238E27FC236}">
                <a16:creationId xmlns:a16="http://schemas.microsoft.com/office/drawing/2014/main" id="{90E38591-446D-4575-82B8-4C8D596CCF4A}"/>
              </a:ext>
            </a:extLst>
          </p:cNvPr>
          <p:cNvSpPr/>
          <p:nvPr/>
        </p:nvSpPr>
        <p:spPr>
          <a:xfrm>
            <a:off x="8503731" y="3238792"/>
            <a:ext cx="2788245" cy="13590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New versions </a:t>
            </a:r>
            <a:r>
              <a:rPr lang="fr-FR" dirty="0" err="1"/>
              <a:t>produced</a:t>
            </a:r>
            <a:r>
              <a:rPr lang="fr-FR" dirty="0"/>
              <a:t> by CT </a:t>
            </a:r>
            <a:r>
              <a:rPr lang="fr-FR" dirty="0" err="1"/>
              <a:t>WGs</a:t>
            </a:r>
            <a:r>
              <a:rPr lang="fr-FR" dirty="0"/>
              <a:t>/SA4</a:t>
            </a:r>
          </a:p>
        </p:txBody>
      </p:sp>
      <p:sp>
        <p:nvSpPr>
          <p:cNvPr id="30" name="Flèche : haut 29">
            <a:extLst>
              <a:ext uri="{FF2B5EF4-FFF2-40B4-BE49-F238E27FC236}">
                <a16:creationId xmlns:a16="http://schemas.microsoft.com/office/drawing/2014/main" id="{0E8D5DD7-DC87-4901-BAD4-1CD15B26ECD5}"/>
              </a:ext>
            </a:extLst>
          </p:cNvPr>
          <p:cNvSpPr/>
          <p:nvPr/>
        </p:nvSpPr>
        <p:spPr>
          <a:xfrm rot="17013532">
            <a:off x="7909821" y="3202099"/>
            <a:ext cx="164856" cy="510325"/>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Flèche : haut 30">
            <a:extLst>
              <a:ext uri="{FF2B5EF4-FFF2-40B4-BE49-F238E27FC236}">
                <a16:creationId xmlns:a16="http://schemas.microsoft.com/office/drawing/2014/main" id="{9F3EE5DC-A189-44F3-926F-D2E46BD47054}"/>
              </a:ext>
            </a:extLst>
          </p:cNvPr>
          <p:cNvSpPr/>
          <p:nvPr/>
        </p:nvSpPr>
        <p:spPr>
          <a:xfrm rot="16200000">
            <a:off x="7873974" y="3668801"/>
            <a:ext cx="167342" cy="465544"/>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Flèche : haut 31">
            <a:extLst>
              <a:ext uri="{FF2B5EF4-FFF2-40B4-BE49-F238E27FC236}">
                <a16:creationId xmlns:a16="http://schemas.microsoft.com/office/drawing/2014/main" id="{A7C2420E-BD22-42D1-9F44-0CD5F33E7B9F}"/>
              </a:ext>
            </a:extLst>
          </p:cNvPr>
          <p:cNvSpPr/>
          <p:nvPr/>
        </p:nvSpPr>
        <p:spPr>
          <a:xfrm rot="14793556">
            <a:off x="7938123" y="4092604"/>
            <a:ext cx="137232" cy="447915"/>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5285395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46DF35-DCC1-4F71-8C92-A9AB64250E2A}"/>
              </a:ext>
            </a:extLst>
          </p:cNvPr>
          <p:cNvSpPr>
            <a:spLocks noGrp="1"/>
          </p:cNvSpPr>
          <p:nvPr>
            <p:ph type="title"/>
          </p:nvPr>
        </p:nvSpPr>
        <p:spPr/>
        <p:txBody>
          <a:bodyPr/>
          <a:lstStyle/>
          <a:p>
            <a:r>
              <a:rPr lang="fr-FR" dirty="0"/>
              <a:t>In-</a:t>
            </a:r>
            <a:r>
              <a:rPr lang="fr-FR" dirty="0" err="1"/>
              <a:t>Plenary</a:t>
            </a:r>
            <a:r>
              <a:rPr lang="fr-FR" dirty="0"/>
              <a:t> Process</a:t>
            </a:r>
          </a:p>
        </p:txBody>
      </p:sp>
      <p:sp>
        <p:nvSpPr>
          <p:cNvPr id="7" name="Rectangle 6">
            <a:extLst>
              <a:ext uri="{FF2B5EF4-FFF2-40B4-BE49-F238E27FC236}">
                <a16:creationId xmlns:a16="http://schemas.microsoft.com/office/drawing/2014/main" id="{E037517F-8641-4F6B-A3B1-D2785640A409}"/>
              </a:ext>
            </a:extLst>
          </p:cNvPr>
          <p:cNvSpPr/>
          <p:nvPr/>
        </p:nvSpPr>
        <p:spPr>
          <a:xfrm>
            <a:off x="209739" y="1695012"/>
            <a:ext cx="2146742" cy="369332"/>
          </a:xfrm>
          <a:prstGeom prst="rect">
            <a:avLst/>
          </a:prstGeom>
        </p:spPr>
        <p:txBody>
          <a:bodyPr wrap="none">
            <a:spAutoFit/>
          </a:bodyPr>
          <a:lstStyle/>
          <a:p>
            <a:r>
              <a:rPr lang="fr-FR" dirty="0"/>
              <a:t>forge.3gpp.org/rep/</a:t>
            </a:r>
          </a:p>
        </p:txBody>
      </p:sp>
      <p:sp>
        <p:nvSpPr>
          <p:cNvPr id="8" name="Rectangle 7">
            <a:extLst>
              <a:ext uri="{FF2B5EF4-FFF2-40B4-BE49-F238E27FC236}">
                <a16:creationId xmlns:a16="http://schemas.microsoft.com/office/drawing/2014/main" id="{54A2CFAB-9DA4-47A8-A17A-D42F8734C4F6}"/>
              </a:ext>
            </a:extLst>
          </p:cNvPr>
          <p:cNvSpPr/>
          <p:nvPr/>
        </p:nvSpPr>
        <p:spPr>
          <a:xfrm>
            <a:off x="1515700" y="2042118"/>
            <a:ext cx="1402948" cy="369332"/>
          </a:xfrm>
          <a:prstGeom prst="rect">
            <a:avLst/>
          </a:prstGeom>
        </p:spPr>
        <p:txBody>
          <a:bodyPr wrap="none">
            <a:spAutoFit/>
          </a:bodyPr>
          <a:lstStyle/>
          <a:p>
            <a:r>
              <a:rPr lang="fr-FR" dirty="0"/>
              <a:t>all/5G_APIs</a:t>
            </a:r>
          </a:p>
        </p:txBody>
      </p:sp>
      <p:sp>
        <p:nvSpPr>
          <p:cNvPr id="10" name="Rectangle 9">
            <a:extLst>
              <a:ext uri="{FF2B5EF4-FFF2-40B4-BE49-F238E27FC236}">
                <a16:creationId xmlns:a16="http://schemas.microsoft.com/office/drawing/2014/main" id="{BC11EE5D-2007-4FDD-833B-2B8A30FAF6F1}"/>
              </a:ext>
            </a:extLst>
          </p:cNvPr>
          <p:cNvSpPr/>
          <p:nvPr/>
        </p:nvSpPr>
        <p:spPr>
          <a:xfrm>
            <a:off x="1515700" y="5013221"/>
            <a:ext cx="1159292" cy="369332"/>
          </a:xfrm>
          <a:prstGeom prst="rect">
            <a:avLst/>
          </a:prstGeom>
        </p:spPr>
        <p:txBody>
          <a:bodyPr wrap="none">
            <a:spAutoFit/>
          </a:bodyPr>
          <a:lstStyle/>
          <a:p>
            <a:r>
              <a:rPr lang="fr-FR" dirty="0"/>
              <a:t>sa5/</a:t>
            </a:r>
            <a:r>
              <a:rPr lang="fr-FR" dirty="0" err="1"/>
              <a:t>MnS</a:t>
            </a:r>
            <a:r>
              <a:rPr lang="fr-FR" dirty="0"/>
              <a:t>/</a:t>
            </a:r>
          </a:p>
        </p:txBody>
      </p:sp>
      <p:sp>
        <p:nvSpPr>
          <p:cNvPr id="11" name="Rectangle 10">
            <a:extLst>
              <a:ext uri="{FF2B5EF4-FFF2-40B4-BE49-F238E27FC236}">
                <a16:creationId xmlns:a16="http://schemas.microsoft.com/office/drawing/2014/main" id="{05CAF81C-8BA1-4395-97D2-908CA4D9A96B}"/>
              </a:ext>
            </a:extLst>
          </p:cNvPr>
          <p:cNvSpPr/>
          <p:nvPr/>
        </p:nvSpPr>
        <p:spPr>
          <a:xfrm>
            <a:off x="2217174" y="5410505"/>
            <a:ext cx="1120820" cy="369332"/>
          </a:xfrm>
          <a:prstGeom prst="rect">
            <a:avLst/>
          </a:prstGeom>
        </p:spPr>
        <p:txBody>
          <a:bodyPr wrap="none">
            <a:spAutoFit/>
          </a:bodyPr>
          <a:lstStyle/>
          <a:p>
            <a:r>
              <a:rPr lang="fr-FR" dirty="0" err="1"/>
              <a:t>OpenAPI</a:t>
            </a:r>
            <a:endParaRPr lang="fr-FR" dirty="0"/>
          </a:p>
        </p:txBody>
      </p:sp>
      <p:cxnSp>
        <p:nvCxnSpPr>
          <p:cNvPr id="18" name="Connecteur : en angle 17">
            <a:extLst>
              <a:ext uri="{FF2B5EF4-FFF2-40B4-BE49-F238E27FC236}">
                <a16:creationId xmlns:a16="http://schemas.microsoft.com/office/drawing/2014/main" id="{0F2D9BB4-D55A-4FD3-8B1C-D19101F633FC}"/>
              </a:ext>
            </a:extLst>
          </p:cNvPr>
          <p:cNvCxnSpPr>
            <a:cxnSpLocks/>
            <a:stCxn id="7" idx="2"/>
            <a:endCxn id="8" idx="1"/>
          </p:cNvCxnSpPr>
          <p:nvPr/>
        </p:nvCxnSpPr>
        <p:spPr>
          <a:xfrm rot="16200000" flipH="1">
            <a:off x="1318185" y="2029269"/>
            <a:ext cx="162440"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0" name="Connecteur : en angle 19">
            <a:extLst>
              <a:ext uri="{FF2B5EF4-FFF2-40B4-BE49-F238E27FC236}">
                <a16:creationId xmlns:a16="http://schemas.microsoft.com/office/drawing/2014/main" id="{6DBCD3CB-BFCB-4582-83A9-EF186B23C1DE}"/>
              </a:ext>
            </a:extLst>
          </p:cNvPr>
          <p:cNvCxnSpPr>
            <a:cxnSpLocks/>
            <a:stCxn id="7" idx="2"/>
            <a:endCxn id="10" idx="1"/>
          </p:cNvCxnSpPr>
          <p:nvPr/>
        </p:nvCxnSpPr>
        <p:spPr>
          <a:xfrm rot="16200000" flipH="1">
            <a:off x="-167366" y="3514820"/>
            <a:ext cx="3133543"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2" name="Connecteur : en angle 21">
            <a:extLst>
              <a:ext uri="{FF2B5EF4-FFF2-40B4-BE49-F238E27FC236}">
                <a16:creationId xmlns:a16="http://schemas.microsoft.com/office/drawing/2014/main" id="{D3D073A6-7A35-47FE-AAFF-C14706899FC8}"/>
              </a:ext>
            </a:extLst>
          </p:cNvPr>
          <p:cNvCxnSpPr>
            <a:cxnSpLocks/>
            <a:stCxn id="10" idx="2"/>
            <a:endCxn id="11" idx="1"/>
          </p:cNvCxnSpPr>
          <p:nvPr/>
        </p:nvCxnSpPr>
        <p:spPr>
          <a:xfrm rot="16200000" flipH="1">
            <a:off x="2049951" y="5427948"/>
            <a:ext cx="212618" cy="12182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D72DDCE-2414-4A93-B22E-893E6BE96696}"/>
              </a:ext>
            </a:extLst>
          </p:cNvPr>
          <p:cNvSpPr/>
          <p:nvPr/>
        </p:nvSpPr>
        <p:spPr>
          <a:xfrm>
            <a:off x="5836658" y="1885447"/>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/Rel-17</a:t>
            </a:r>
          </a:p>
        </p:txBody>
      </p:sp>
      <p:sp>
        <p:nvSpPr>
          <p:cNvPr id="15" name="Rectangle 14">
            <a:extLst>
              <a:ext uri="{FF2B5EF4-FFF2-40B4-BE49-F238E27FC236}">
                <a16:creationId xmlns:a16="http://schemas.microsoft.com/office/drawing/2014/main" id="{8727DBC4-EED6-4BC2-B53F-BB35D38428B4}"/>
              </a:ext>
            </a:extLst>
          </p:cNvPr>
          <p:cNvSpPr/>
          <p:nvPr/>
        </p:nvSpPr>
        <p:spPr>
          <a:xfrm>
            <a:off x="5836658" y="2315850"/>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/Rel-16</a:t>
            </a:r>
          </a:p>
        </p:txBody>
      </p:sp>
      <p:sp>
        <p:nvSpPr>
          <p:cNvPr id="16" name="Rectangle 15">
            <a:extLst>
              <a:ext uri="{FF2B5EF4-FFF2-40B4-BE49-F238E27FC236}">
                <a16:creationId xmlns:a16="http://schemas.microsoft.com/office/drawing/2014/main" id="{B56E0163-ABBB-49A2-B03C-C0375CEF7000}"/>
              </a:ext>
            </a:extLst>
          </p:cNvPr>
          <p:cNvSpPr/>
          <p:nvPr/>
        </p:nvSpPr>
        <p:spPr>
          <a:xfrm>
            <a:off x="5836659" y="2763765"/>
            <a:ext cx="1676400"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/Rel-15</a:t>
            </a:r>
          </a:p>
        </p:txBody>
      </p:sp>
      <p:sp>
        <p:nvSpPr>
          <p:cNvPr id="17" name="Rectangle 16">
            <a:extLst>
              <a:ext uri="{FF2B5EF4-FFF2-40B4-BE49-F238E27FC236}">
                <a16:creationId xmlns:a16="http://schemas.microsoft.com/office/drawing/2014/main" id="{30D4109F-C012-4097-89F7-B7B639FB9997}"/>
              </a:ext>
            </a:extLst>
          </p:cNvPr>
          <p:cNvSpPr/>
          <p:nvPr/>
        </p:nvSpPr>
        <p:spPr>
          <a:xfrm>
            <a:off x="5839966" y="4212070"/>
            <a:ext cx="1676401"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/Rel-15-drafts-TSG#</a:t>
            </a:r>
          </a:p>
        </p:txBody>
      </p:sp>
      <p:sp>
        <p:nvSpPr>
          <p:cNvPr id="19" name="Rectangle 18">
            <a:extLst>
              <a:ext uri="{FF2B5EF4-FFF2-40B4-BE49-F238E27FC236}">
                <a16:creationId xmlns:a16="http://schemas.microsoft.com/office/drawing/2014/main" id="{81C1ABBF-A93F-44E2-BECA-873BDADDCBBD}"/>
              </a:ext>
            </a:extLst>
          </p:cNvPr>
          <p:cNvSpPr/>
          <p:nvPr/>
        </p:nvSpPr>
        <p:spPr>
          <a:xfrm>
            <a:off x="5836659" y="3734232"/>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/Rel-16-drafts-TSG#</a:t>
            </a:r>
          </a:p>
        </p:txBody>
      </p:sp>
      <p:sp>
        <p:nvSpPr>
          <p:cNvPr id="21" name="Rectangle 20">
            <a:extLst>
              <a:ext uri="{FF2B5EF4-FFF2-40B4-BE49-F238E27FC236}">
                <a16:creationId xmlns:a16="http://schemas.microsoft.com/office/drawing/2014/main" id="{1BF36EFC-2565-4243-9350-C769173B3317}"/>
              </a:ext>
            </a:extLst>
          </p:cNvPr>
          <p:cNvSpPr/>
          <p:nvPr/>
        </p:nvSpPr>
        <p:spPr>
          <a:xfrm>
            <a:off x="5833349" y="3237445"/>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/Rel-17-drafts-TSG#</a:t>
            </a:r>
          </a:p>
        </p:txBody>
      </p:sp>
      <p:cxnSp>
        <p:nvCxnSpPr>
          <p:cNvPr id="42" name="Connecteur : en angle 41">
            <a:extLst>
              <a:ext uri="{FF2B5EF4-FFF2-40B4-BE49-F238E27FC236}">
                <a16:creationId xmlns:a16="http://schemas.microsoft.com/office/drawing/2014/main" id="{5E193653-D7AD-450D-929E-04B00CDAA6BA}"/>
              </a:ext>
            </a:extLst>
          </p:cNvPr>
          <p:cNvCxnSpPr>
            <a:cxnSpLocks/>
            <a:stCxn id="8" idx="3"/>
            <a:endCxn id="14" idx="1"/>
          </p:cNvCxnSpPr>
          <p:nvPr/>
        </p:nvCxnSpPr>
        <p:spPr>
          <a:xfrm flipV="1">
            <a:off x="2918648" y="2052790"/>
            <a:ext cx="2918010" cy="173994"/>
          </a:xfrm>
          <a:prstGeom prst="bentConnector3">
            <a:avLst>
              <a:gd name="adj1" fmla="val 91666"/>
            </a:avLst>
          </a:prstGeom>
        </p:spPr>
        <p:style>
          <a:lnRef idx="1">
            <a:schemeClr val="accent1"/>
          </a:lnRef>
          <a:fillRef idx="0">
            <a:schemeClr val="accent1"/>
          </a:fillRef>
          <a:effectRef idx="0">
            <a:schemeClr val="accent1"/>
          </a:effectRef>
          <a:fontRef idx="minor">
            <a:schemeClr val="tx1"/>
          </a:fontRef>
        </p:style>
      </p:cxnSp>
      <p:cxnSp>
        <p:nvCxnSpPr>
          <p:cNvPr id="45" name="Connecteur : en angle 44">
            <a:extLst>
              <a:ext uri="{FF2B5EF4-FFF2-40B4-BE49-F238E27FC236}">
                <a16:creationId xmlns:a16="http://schemas.microsoft.com/office/drawing/2014/main" id="{9FDCF6F6-38FF-4018-AFC3-D01921E36645}"/>
              </a:ext>
            </a:extLst>
          </p:cNvPr>
          <p:cNvCxnSpPr>
            <a:stCxn id="8" idx="3"/>
            <a:endCxn id="15" idx="1"/>
          </p:cNvCxnSpPr>
          <p:nvPr/>
        </p:nvCxnSpPr>
        <p:spPr>
          <a:xfrm>
            <a:off x="2918648" y="2226784"/>
            <a:ext cx="2918010" cy="256409"/>
          </a:xfrm>
          <a:prstGeom prst="bentConnector3">
            <a:avLst>
              <a:gd name="adj1" fmla="val 91961"/>
            </a:avLst>
          </a:prstGeom>
        </p:spPr>
        <p:style>
          <a:lnRef idx="1">
            <a:schemeClr val="accent1"/>
          </a:lnRef>
          <a:fillRef idx="0">
            <a:schemeClr val="accent1"/>
          </a:fillRef>
          <a:effectRef idx="0">
            <a:schemeClr val="accent1"/>
          </a:effectRef>
          <a:fontRef idx="minor">
            <a:schemeClr val="tx1"/>
          </a:fontRef>
        </p:style>
      </p:cxnSp>
      <p:cxnSp>
        <p:nvCxnSpPr>
          <p:cNvPr id="47" name="Connecteur : en angle 46">
            <a:extLst>
              <a:ext uri="{FF2B5EF4-FFF2-40B4-BE49-F238E27FC236}">
                <a16:creationId xmlns:a16="http://schemas.microsoft.com/office/drawing/2014/main" id="{FF5EAAE0-8008-4321-8DB0-16496E31BD13}"/>
              </a:ext>
            </a:extLst>
          </p:cNvPr>
          <p:cNvCxnSpPr>
            <a:stCxn id="8" idx="3"/>
            <a:endCxn id="16" idx="1"/>
          </p:cNvCxnSpPr>
          <p:nvPr/>
        </p:nvCxnSpPr>
        <p:spPr>
          <a:xfrm>
            <a:off x="2918648" y="2226784"/>
            <a:ext cx="2918011" cy="704324"/>
          </a:xfrm>
          <a:prstGeom prst="bentConnector3">
            <a:avLst>
              <a:gd name="adj1" fmla="val 91664"/>
            </a:avLst>
          </a:prstGeom>
        </p:spPr>
        <p:style>
          <a:lnRef idx="1">
            <a:schemeClr val="accent1"/>
          </a:lnRef>
          <a:fillRef idx="0">
            <a:schemeClr val="accent1"/>
          </a:fillRef>
          <a:effectRef idx="0">
            <a:schemeClr val="accent1"/>
          </a:effectRef>
          <a:fontRef idx="minor">
            <a:schemeClr val="tx1"/>
          </a:fontRef>
        </p:style>
      </p:cxnSp>
      <p:cxnSp>
        <p:nvCxnSpPr>
          <p:cNvPr id="49" name="Connecteur : en angle 48">
            <a:extLst>
              <a:ext uri="{FF2B5EF4-FFF2-40B4-BE49-F238E27FC236}">
                <a16:creationId xmlns:a16="http://schemas.microsoft.com/office/drawing/2014/main" id="{1F264F39-21DA-4BF5-B18B-A313ADDF677C}"/>
              </a:ext>
            </a:extLst>
          </p:cNvPr>
          <p:cNvCxnSpPr>
            <a:stCxn id="8" idx="3"/>
            <a:endCxn id="17" idx="1"/>
          </p:cNvCxnSpPr>
          <p:nvPr/>
        </p:nvCxnSpPr>
        <p:spPr>
          <a:xfrm>
            <a:off x="2918648" y="2226784"/>
            <a:ext cx="2921318" cy="2152629"/>
          </a:xfrm>
          <a:prstGeom prst="bentConnector3">
            <a:avLst>
              <a:gd name="adj1" fmla="val 91636"/>
            </a:avLst>
          </a:prstGeom>
        </p:spPr>
        <p:style>
          <a:lnRef idx="1">
            <a:schemeClr val="accent1"/>
          </a:lnRef>
          <a:fillRef idx="0">
            <a:schemeClr val="accent1"/>
          </a:fillRef>
          <a:effectRef idx="0">
            <a:schemeClr val="accent1"/>
          </a:effectRef>
          <a:fontRef idx="minor">
            <a:schemeClr val="tx1"/>
          </a:fontRef>
        </p:style>
      </p:cxnSp>
      <p:cxnSp>
        <p:nvCxnSpPr>
          <p:cNvPr id="51" name="Connecteur : en angle 50">
            <a:extLst>
              <a:ext uri="{FF2B5EF4-FFF2-40B4-BE49-F238E27FC236}">
                <a16:creationId xmlns:a16="http://schemas.microsoft.com/office/drawing/2014/main" id="{3459AE64-69A1-4F6A-AFF9-8C40C064938A}"/>
              </a:ext>
            </a:extLst>
          </p:cNvPr>
          <p:cNvCxnSpPr>
            <a:stCxn id="8" idx="3"/>
            <a:endCxn id="19" idx="1"/>
          </p:cNvCxnSpPr>
          <p:nvPr/>
        </p:nvCxnSpPr>
        <p:spPr>
          <a:xfrm>
            <a:off x="2918648" y="2226784"/>
            <a:ext cx="2918011" cy="1674791"/>
          </a:xfrm>
          <a:prstGeom prst="bentConnector3">
            <a:avLst>
              <a:gd name="adj1" fmla="val 91665"/>
            </a:avLst>
          </a:prstGeom>
        </p:spPr>
        <p:style>
          <a:lnRef idx="1">
            <a:schemeClr val="accent1"/>
          </a:lnRef>
          <a:fillRef idx="0">
            <a:schemeClr val="accent1"/>
          </a:fillRef>
          <a:effectRef idx="0">
            <a:schemeClr val="accent1"/>
          </a:effectRef>
          <a:fontRef idx="minor">
            <a:schemeClr val="tx1"/>
          </a:fontRef>
        </p:style>
      </p:cxnSp>
      <p:cxnSp>
        <p:nvCxnSpPr>
          <p:cNvPr id="53" name="Connecteur : en angle 52">
            <a:extLst>
              <a:ext uri="{FF2B5EF4-FFF2-40B4-BE49-F238E27FC236}">
                <a16:creationId xmlns:a16="http://schemas.microsoft.com/office/drawing/2014/main" id="{EDF0A3FA-0CFC-4DA6-AAF0-5BAA8D4B4E7B}"/>
              </a:ext>
            </a:extLst>
          </p:cNvPr>
          <p:cNvCxnSpPr>
            <a:stCxn id="8" idx="3"/>
            <a:endCxn id="21" idx="1"/>
          </p:cNvCxnSpPr>
          <p:nvPr/>
        </p:nvCxnSpPr>
        <p:spPr>
          <a:xfrm>
            <a:off x="2918648" y="2226784"/>
            <a:ext cx="2914701" cy="1178004"/>
          </a:xfrm>
          <a:prstGeom prst="bentConnector3">
            <a:avLst>
              <a:gd name="adj1" fmla="val 91596"/>
            </a:avLst>
          </a:prstGeom>
        </p:spPr>
        <p:style>
          <a:lnRef idx="1">
            <a:schemeClr val="accent1"/>
          </a:lnRef>
          <a:fillRef idx="0">
            <a:schemeClr val="accent1"/>
          </a:fillRef>
          <a:effectRef idx="0">
            <a:schemeClr val="accent1"/>
          </a:effectRef>
          <a:fontRef idx="minor">
            <a:schemeClr val="tx1"/>
          </a:fontRef>
        </p:style>
      </p:cxnSp>
      <p:cxnSp>
        <p:nvCxnSpPr>
          <p:cNvPr id="86" name="Connecteur : en angle 85">
            <a:extLst>
              <a:ext uri="{FF2B5EF4-FFF2-40B4-BE49-F238E27FC236}">
                <a16:creationId xmlns:a16="http://schemas.microsoft.com/office/drawing/2014/main" id="{433DE373-3491-4EBD-9632-A73E48C757A4}"/>
              </a:ext>
            </a:extLst>
          </p:cNvPr>
          <p:cNvCxnSpPr>
            <a:cxnSpLocks/>
            <a:stCxn id="11" idx="3"/>
            <a:endCxn id="38" idx="1"/>
          </p:cNvCxnSpPr>
          <p:nvPr/>
        </p:nvCxnSpPr>
        <p:spPr>
          <a:xfrm flipV="1">
            <a:off x="3337994" y="5594032"/>
            <a:ext cx="2736320" cy="1139"/>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5" name="Flèche : double flèche horizontale 4">
            <a:extLst>
              <a:ext uri="{FF2B5EF4-FFF2-40B4-BE49-F238E27FC236}">
                <a16:creationId xmlns:a16="http://schemas.microsoft.com/office/drawing/2014/main" id="{10E626CF-49B5-4D27-809B-6051E1C6B4BD}"/>
              </a:ext>
            </a:extLst>
          </p:cNvPr>
          <p:cNvSpPr/>
          <p:nvPr/>
        </p:nvSpPr>
        <p:spPr>
          <a:xfrm>
            <a:off x="7608498" y="3318527"/>
            <a:ext cx="802257" cy="16734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Flèche : double flèche horizontale 27">
            <a:extLst>
              <a:ext uri="{FF2B5EF4-FFF2-40B4-BE49-F238E27FC236}">
                <a16:creationId xmlns:a16="http://schemas.microsoft.com/office/drawing/2014/main" id="{E40C958C-594D-47BF-BCDD-950F24594514}"/>
              </a:ext>
            </a:extLst>
          </p:cNvPr>
          <p:cNvSpPr/>
          <p:nvPr/>
        </p:nvSpPr>
        <p:spPr>
          <a:xfrm>
            <a:off x="7590694" y="3812296"/>
            <a:ext cx="802257" cy="16734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Flèche : double flèche horizontale 28">
            <a:extLst>
              <a:ext uri="{FF2B5EF4-FFF2-40B4-BE49-F238E27FC236}">
                <a16:creationId xmlns:a16="http://schemas.microsoft.com/office/drawing/2014/main" id="{32C605C6-480B-4774-ADC9-63E4E3495FEC}"/>
              </a:ext>
            </a:extLst>
          </p:cNvPr>
          <p:cNvSpPr/>
          <p:nvPr/>
        </p:nvSpPr>
        <p:spPr>
          <a:xfrm>
            <a:off x="7608497" y="4287114"/>
            <a:ext cx="802257" cy="16734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a:extLst>
              <a:ext uri="{FF2B5EF4-FFF2-40B4-BE49-F238E27FC236}">
                <a16:creationId xmlns:a16="http://schemas.microsoft.com/office/drawing/2014/main" id="{0B4D5D6C-A9FB-410E-8163-3183D22BEDF4}"/>
              </a:ext>
            </a:extLst>
          </p:cNvPr>
          <p:cNvSpPr/>
          <p:nvPr/>
        </p:nvSpPr>
        <p:spPr>
          <a:xfrm>
            <a:off x="8669503" y="4042823"/>
            <a:ext cx="1302632" cy="79977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Validity</a:t>
            </a:r>
            <a:endParaRPr lang="fr-FR" dirty="0"/>
          </a:p>
          <a:p>
            <a:pPr algn="ctr"/>
            <a:r>
              <a:rPr lang="fr-FR" dirty="0"/>
              <a:t>Check</a:t>
            </a:r>
          </a:p>
        </p:txBody>
      </p:sp>
      <p:sp>
        <p:nvSpPr>
          <p:cNvPr id="38" name="Rectangle 37">
            <a:extLst>
              <a:ext uri="{FF2B5EF4-FFF2-40B4-BE49-F238E27FC236}">
                <a16:creationId xmlns:a16="http://schemas.microsoft.com/office/drawing/2014/main" id="{9743247F-3F65-4CE1-967A-51418F15595E}"/>
              </a:ext>
            </a:extLst>
          </p:cNvPr>
          <p:cNvSpPr/>
          <p:nvPr/>
        </p:nvSpPr>
        <p:spPr>
          <a:xfrm>
            <a:off x="6074314" y="5202672"/>
            <a:ext cx="1404778" cy="782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Internal</a:t>
            </a:r>
            <a:r>
              <a:rPr lang="fr-FR" dirty="0"/>
              <a:t> structure</a:t>
            </a:r>
          </a:p>
        </p:txBody>
      </p:sp>
      <p:sp>
        <p:nvSpPr>
          <p:cNvPr id="40" name="Rectangle 39">
            <a:extLst>
              <a:ext uri="{FF2B5EF4-FFF2-40B4-BE49-F238E27FC236}">
                <a16:creationId xmlns:a16="http://schemas.microsoft.com/office/drawing/2014/main" id="{3D2F0966-CB8B-4C62-AE7E-7680D1F8A5BA}"/>
              </a:ext>
            </a:extLst>
          </p:cNvPr>
          <p:cNvSpPr/>
          <p:nvPr/>
        </p:nvSpPr>
        <p:spPr>
          <a:xfrm>
            <a:off x="8622035" y="2981773"/>
            <a:ext cx="1302633" cy="799772"/>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Company</a:t>
            </a:r>
            <a:r>
              <a:rPr lang="fr-FR" dirty="0"/>
              <a:t> </a:t>
            </a:r>
            <a:r>
              <a:rPr lang="fr-FR" dirty="0" err="1"/>
              <a:t>CRs</a:t>
            </a:r>
            <a:endParaRPr lang="fr-FR" dirty="0"/>
          </a:p>
        </p:txBody>
      </p:sp>
      <p:sp>
        <p:nvSpPr>
          <p:cNvPr id="30" name="Flèche : en arc 29">
            <a:extLst>
              <a:ext uri="{FF2B5EF4-FFF2-40B4-BE49-F238E27FC236}">
                <a16:creationId xmlns:a16="http://schemas.microsoft.com/office/drawing/2014/main" id="{E88CC852-2A41-4983-94A7-111E7F473880}"/>
              </a:ext>
            </a:extLst>
          </p:cNvPr>
          <p:cNvSpPr/>
          <p:nvPr/>
        </p:nvSpPr>
        <p:spPr>
          <a:xfrm rot="10800000" flipH="1">
            <a:off x="8207419" y="4180069"/>
            <a:ext cx="2282681" cy="1413963"/>
          </a:xfrm>
          <a:prstGeom prst="circularArrow">
            <a:avLst>
              <a:gd name="adj1" fmla="val 7725"/>
              <a:gd name="adj2" fmla="val 1142319"/>
              <a:gd name="adj3" fmla="val 20493472"/>
              <a:gd name="adj4" fmla="val 10800000"/>
              <a:gd name="adj5" fmla="val 171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3" name="Flèche : en arc 42">
            <a:extLst>
              <a:ext uri="{FF2B5EF4-FFF2-40B4-BE49-F238E27FC236}">
                <a16:creationId xmlns:a16="http://schemas.microsoft.com/office/drawing/2014/main" id="{F456B7F8-E006-44AE-8C87-2FC38AD86774}"/>
              </a:ext>
            </a:extLst>
          </p:cNvPr>
          <p:cNvSpPr/>
          <p:nvPr/>
        </p:nvSpPr>
        <p:spPr>
          <a:xfrm flipH="1">
            <a:off x="8099138" y="2042118"/>
            <a:ext cx="2282681" cy="1413963"/>
          </a:xfrm>
          <a:prstGeom prst="circularArrow">
            <a:avLst>
              <a:gd name="adj1" fmla="val 7725"/>
              <a:gd name="adj2" fmla="val 1142319"/>
              <a:gd name="adj3" fmla="val 20493472"/>
              <a:gd name="adj4" fmla="val 10800000"/>
              <a:gd name="adj5" fmla="val 171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1" name="Flèche : double flèche horizontale 30">
            <a:extLst>
              <a:ext uri="{FF2B5EF4-FFF2-40B4-BE49-F238E27FC236}">
                <a16:creationId xmlns:a16="http://schemas.microsoft.com/office/drawing/2014/main" id="{03EB9D77-2404-4181-ADCA-3ED1114F16B3}"/>
              </a:ext>
            </a:extLst>
          </p:cNvPr>
          <p:cNvSpPr/>
          <p:nvPr/>
        </p:nvSpPr>
        <p:spPr>
          <a:xfrm rot="16200000">
            <a:off x="9145642" y="3749552"/>
            <a:ext cx="406236" cy="30633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0502442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46DF35-DCC1-4F71-8C92-A9AB64250E2A}"/>
              </a:ext>
            </a:extLst>
          </p:cNvPr>
          <p:cNvSpPr>
            <a:spLocks noGrp="1"/>
          </p:cNvSpPr>
          <p:nvPr>
            <p:ph type="title"/>
          </p:nvPr>
        </p:nvSpPr>
        <p:spPr/>
        <p:txBody>
          <a:bodyPr/>
          <a:lstStyle/>
          <a:p>
            <a:r>
              <a:rPr lang="fr-FR" dirty="0"/>
              <a:t>Post-</a:t>
            </a:r>
            <a:r>
              <a:rPr lang="fr-FR" dirty="0" err="1"/>
              <a:t>Plenary</a:t>
            </a:r>
            <a:r>
              <a:rPr lang="fr-FR" dirty="0"/>
              <a:t> Process</a:t>
            </a:r>
          </a:p>
        </p:txBody>
      </p:sp>
      <p:sp>
        <p:nvSpPr>
          <p:cNvPr id="7" name="Rectangle 6">
            <a:extLst>
              <a:ext uri="{FF2B5EF4-FFF2-40B4-BE49-F238E27FC236}">
                <a16:creationId xmlns:a16="http://schemas.microsoft.com/office/drawing/2014/main" id="{E037517F-8641-4F6B-A3B1-D2785640A409}"/>
              </a:ext>
            </a:extLst>
          </p:cNvPr>
          <p:cNvSpPr/>
          <p:nvPr/>
        </p:nvSpPr>
        <p:spPr>
          <a:xfrm>
            <a:off x="209739" y="1695012"/>
            <a:ext cx="2146742" cy="369332"/>
          </a:xfrm>
          <a:prstGeom prst="rect">
            <a:avLst/>
          </a:prstGeom>
        </p:spPr>
        <p:txBody>
          <a:bodyPr wrap="none">
            <a:spAutoFit/>
          </a:bodyPr>
          <a:lstStyle/>
          <a:p>
            <a:r>
              <a:rPr lang="fr-FR" dirty="0"/>
              <a:t>forge.3gpp.org/rep/</a:t>
            </a:r>
          </a:p>
        </p:txBody>
      </p:sp>
      <p:sp>
        <p:nvSpPr>
          <p:cNvPr id="8" name="Rectangle 7">
            <a:extLst>
              <a:ext uri="{FF2B5EF4-FFF2-40B4-BE49-F238E27FC236}">
                <a16:creationId xmlns:a16="http://schemas.microsoft.com/office/drawing/2014/main" id="{54A2CFAB-9DA4-47A8-A17A-D42F8734C4F6}"/>
              </a:ext>
            </a:extLst>
          </p:cNvPr>
          <p:cNvSpPr/>
          <p:nvPr/>
        </p:nvSpPr>
        <p:spPr>
          <a:xfrm>
            <a:off x="1515700" y="2042118"/>
            <a:ext cx="1402948" cy="369332"/>
          </a:xfrm>
          <a:prstGeom prst="rect">
            <a:avLst/>
          </a:prstGeom>
        </p:spPr>
        <p:txBody>
          <a:bodyPr wrap="none">
            <a:spAutoFit/>
          </a:bodyPr>
          <a:lstStyle/>
          <a:p>
            <a:r>
              <a:rPr lang="fr-FR" dirty="0"/>
              <a:t>all/5G_APIs</a:t>
            </a:r>
          </a:p>
        </p:txBody>
      </p:sp>
      <p:sp>
        <p:nvSpPr>
          <p:cNvPr id="10" name="Rectangle 9">
            <a:extLst>
              <a:ext uri="{FF2B5EF4-FFF2-40B4-BE49-F238E27FC236}">
                <a16:creationId xmlns:a16="http://schemas.microsoft.com/office/drawing/2014/main" id="{BC11EE5D-2007-4FDD-833B-2B8A30FAF6F1}"/>
              </a:ext>
            </a:extLst>
          </p:cNvPr>
          <p:cNvSpPr/>
          <p:nvPr/>
        </p:nvSpPr>
        <p:spPr>
          <a:xfrm>
            <a:off x="1515700" y="5013221"/>
            <a:ext cx="1159292" cy="369332"/>
          </a:xfrm>
          <a:prstGeom prst="rect">
            <a:avLst/>
          </a:prstGeom>
        </p:spPr>
        <p:txBody>
          <a:bodyPr wrap="none">
            <a:spAutoFit/>
          </a:bodyPr>
          <a:lstStyle/>
          <a:p>
            <a:r>
              <a:rPr lang="fr-FR" dirty="0"/>
              <a:t>sa5/</a:t>
            </a:r>
            <a:r>
              <a:rPr lang="fr-FR" dirty="0" err="1"/>
              <a:t>MnS</a:t>
            </a:r>
            <a:r>
              <a:rPr lang="fr-FR" dirty="0"/>
              <a:t>/</a:t>
            </a:r>
          </a:p>
        </p:txBody>
      </p:sp>
      <p:sp>
        <p:nvSpPr>
          <p:cNvPr id="11" name="Rectangle 10">
            <a:extLst>
              <a:ext uri="{FF2B5EF4-FFF2-40B4-BE49-F238E27FC236}">
                <a16:creationId xmlns:a16="http://schemas.microsoft.com/office/drawing/2014/main" id="{05CAF81C-8BA1-4395-97D2-908CA4D9A96B}"/>
              </a:ext>
            </a:extLst>
          </p:cNvPr>
          <p:cNvSpPr/>
          <p:nvPr/>
        </p:nvSpPr>
        <p:spPr>
          <a:xfrm>
            <a:off x="2217174" y="5410505"/>
            <a:ext cx="1120820" cy="369332"/>
          </a:xfrm>
          <a:prstGeom prst="rect">
            <a:avLst/>
          </a:prstGeom>
        </p:spPr>
        <p:txBody>
          <a:bodyPr wrap="none">
            <a:spAutoFit/>
          </a:bodyPr>
          <a:lstStyle/>
          <a:p>
            <a:r>
              <a:rPr lang="fr-FR" dirty="0" err="1"/>
              <a:t>OpenAPI</a:t>
            </a:r>
            <a:endParaRPr lang="fr-FR" dirty="0"/>
          </a:p>
        </p:txBody>
      </p:sp>
      <p:cxnSp>
        <p:nvCxnSpPr>
          <p:cNvPr id="18" name="Connecteur : en angle 17">
            <a:extLst>
              <a:ext uri="{FF2B5EF4-FFF2-40B4-BE49-F238E27FC236}">
                <a16:creationId xmlns:a16="http://schemas.microsoft.com/office/drawing/2014/main" id="{0F2D9BB4-D55A-4FD3-8B1C-D19101F633FC}"/>
              </a:ext>
            </a:extLst>
          </p:cNvPr>
          <p:cNvCxnSpPr>
            <a:cxnSpLocks/>
            <a:stCxn id="7" idx="2"/>
            <a:endCxn id="8" idx="1"/>
          </p:cNvCxnSpPr>
          <p:nvPr/>
        </p:nvCxnSpPr>
        <p:spPr>
          <a:xfrm rot="16200000" flipH="1">
            <a:off x="1318185" y="2029269"/>
            <a:ext cx="162440"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0" name="Connecteur : en angle 19">
            <a:extLst>
              <a:ext uri="{FF2B5EF4-FFF2-40B4-BE49-F238E27FC236}">
                <a16:creationId xmlns:a16="http://schemas.microsoft.com/office/drawing/2014/main" id="{6DBCD3CB-BFCB-4582-83A9-EF186B23C1DE}"/>
              </a:ext>
            </a:extLst>
          </p:cNvPr>
          <p:cNvCxnSpPr>
            <a:cxnSpLocks/>
            <a:stCxn id="7" idx="2"/>
            <a:endCxn id="10" idx="1"/>
          </p:cNvCxnSpPr>
          <p:nvPr/>
        </p:nvCxnSpPr>
        <p:spPr>
          <a:xfrm rot="16200000" flipH="1">
            <a:off x="-167366" y="3514820"/>
            <a:ext cx="3133543"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2" name="Connecteur : en angle 21">
            <a:extLst>
              <a:ext uri="{FF2B5EF4-FFF2-40B4-BE49-F238E27FC236}">
                <a16:creationId xmlns:a16="http://schemas.microsoft.com/office/drawing/2014/main" id="{D3D073A6-7A35-47FE-AAFF-C14706899FC8}"/>
              </a:ext>
            </a:extLst>
          </p:cNvPr>
          <p:cNvCxnSpPr>
            <a:cxnSpLocks/>
            <a:stCxn id="10" idx="2"/>
            <a:endCxn id="11" idx="1"/>
          </p:cNvCxnSpPr>
          <p:nvPr/>
        </p:nvCxnSpPr>
        <p:spPr>
          <a:xfrm rot="16200000" flipH="1">
            <a:off x="2049951" y="5427948"/>
            <a:ext cx="212618" cy="12182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D72DDCE-2414-4A93-B22E-893E6BE96696}"/>
              </a:ext>
            </a:extLst>
          </p:cNvPr>
          <p:cNvSpPr/>
          <p:nvPr/>
        </p:nvSpPr>
        <p:spPr>
          <a:xfrm>
            <a:off x="5836658" y="1885447"/>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/Rel-17</a:t>
            </a:r>
          </a:p>
        </p:txBody>
      </p:sp>
      <p:sp>
        <p:nvSpPr>
          <p:cNvPr id="15" name="Rectangle 14">
            <a:extLst>
              <a:ext uri="{FF2B5EF4-FFF2-40B4-BE49-F238E27FC236}">
                <a16:creationId xmlns:a16="http://schemas.microsoft.com/office/drawing/2014/main" id="{8727DBC4-EED6-4BC2-B53F-BB35D38428B4}"/>
              </a:ext>
            </a:extLst>
          </p:cNvPr>
          <p:cNvSpPr/>
          <p:nvPr/>
        </p:nvSpPr>
        <p:spPr>
          <a:xfrm>
            <a:off x="5836658" y="2315850"/>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/Rel-16</a:t>
            </a:r>
          </a:p>
        </p:txBody>
      </p:sp>
      <p:sp>
        <p:nvSpPr>
          <p:cNvPr id="16" name="Rectangle 15">
            <a:extLst>
              <a:ext uri="{FF2B5EF4-FFF2-40B4-BE49-F238E27FC236}">
                <a16:creationId xmlns:a16="http://schemas.microsoft.com/office/drawing/2014/main" id="{B56E0163-ABBB-49A2-B03C-C0375CEF7000}"/>
              </a:ext>
            </a:extLst>
          </p:cNvPr>
          <p:cNvSpPr/>
          <p:nvPr/>
        </p:nvSpPr>
        <p:spPr>
          <a:xfrm>
            <a:off x="5836659" y="2763765"/>
            <a:ext cx="1676400"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/Rel-15</a:t>
            </a:r>
          </a:p>
        </p:txBody>
      </p:sp>
      <p:sp>
        <p:nvSpPr>
          <p:cNvPr id="17" name="Rectangle 16">
            <a:extLst>
              <a:ext uri="{FF2B5EF4-FFF2-40B4-BE49-F238E27FC236}">
                <a16:creationId xmlns:a16="http://schemas.microsoft.com/office/drawing/2014/main" id="{30D4109F-C012-4097-89F7-B7B639FB9997}"/>
              </a:ext>
            </a:extLst>
          </p:cNvPr>
          <p:cNvSpPr/>
          <p:nvPr/>
        </p:nvSpPr>
        <p:spPr>
          <a:xfrm>
            <a:off x="5839966" y="4246574"/>
            <a:ext cx="1676401"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/Rel-15-drafts-TSG#</a:t>
            </a:r>
          </a:p>
        </p:txBody>
      </p:sp>
      <p:sp>
        <p:nvSpPr>
          <p:cNvPr id="19" name="Rectangle 18">
            <a:extLst>
              <a:ext uri="{FF2B5EF4-FFF2-40B4-BE49-F238E27FC236}">
                <a16:creationId xmlns:a16="http://schemas.microsoft.com/office/drawing/2014/main" id="{81C1ABBF-A93F-44E2-BECA-873BDADDCBBD}"/>
              </a:ext>
            </a:extLst>
          </p:cNvPr>
          <p:cNvSpPr/>
          <p:nvPr/>
        </p:nvSpPr>
        <p:spPr>
          <a:xfrm>
            <a:off x="5836659" y="3734232"/>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/Rel-16-drafts-TSG#</a:t>
            </a:r>
          </a:p>
        </p:txBody>
      </p:sp>
      <p:sp>
        <p:nvSpPr>
          <p:cNvPr id="21" name="Rectangle 20">
            <a:extLst>
              <a:ext uri="{FF2B5EF4-FFF2-40B4-BE49-F238E27FC236}">
                <a16:creationId xmlns:a16="http://schemas.microsoft.com/office/drawing/2014/main" id="{1BF36EFC-2565-4243-9350-C769173B3317}"/>
              </a:ext>
            </a:extLst>
          </p:cNvPr>
          <p:cNvSpPr/>
          <p:nvPr/>
        </p:nvSpPr>
        <p:spPr>
          <a:xfrm>
            <a:off x="5833349" y="3237445"/>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/Rel-17-drafts-TSG#</a:t>
            </a:r>
          </a:p>
        </p:txBody>
      </p:sp>
      <p:cxnSp>
        <p:nvCxnSpPr>
          <p:cNvPr id="42" name="Connecteur : en angle 41">
            <a:extLst>
              <a:ext uri="{FF2B5EF4-FFF2-40B4-BE49-F238E27FC236}">
                <a16:creationId xmlns:a16="http://schemas.microsoft.com/office/drawing/2014/main" id="{5E193653-D7AD-450D-929E-04B00CDAA6BA}"/>
              </a:ext>
            </a:extLst>
          </p:cNvPr>
          <p:cNvCxnSpPr>
            <a:cxnSpLocks/>
            <a:stCxn id="8" idx="3"/>
            <a:endCxn id="14" idx="1"/>
          </p:cNvCxnSpPr>
          <p:nvPr/>
        </p:nvCxnSpPr>
        <p:spPr>
          <a:xfrm flipV="1">
            <a:off x="2918648" y="2052790"/>
            <a:ext cx="2918010" cy="173994"/>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5" name="Connecteur : en angle 44">
            <a:extLst>
              <a:ext uri="{FF2B5EF4-FFF2-40B4-BE49-F238E27FC236}">
                <a16:creationId xmlns:a16="http://schemas.microsoft.com/office/drawing/2014/main" id="{9FDCF6F6-38FF-4018-AFC3-D01921E36645}"/>
              </a:ext>
            </a:extLst>
          </p:cNvPr>
          <p:cNvCxnSpPr>
            <a:stCxn id="8" idx="3"/>
            <a:endCxn id="15" idx="1"/>
          </p:cNvCxnSpPr>
          <p:nvPr/>
        </p:nvCxnSpPr>
        <p:spPr>
          <a:xfrm>
            <a:off x="2918648" y="2226784"/>
            <a:ext cx="2918010" cy="256409"/>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7" name="Connecteur : en angle 46">
            <a:extLst>
              <a:ext uri="{FF2B5EF4-FFF2-40B4-BE49-F238E27FC236}">
                <a16:creationId xmlns:a16="http://schemas.microsoft.com/office/drawing/2014/main" id="{FF5EAAE0-8008-4321-8DB0-16496E31BD13}"/>
              </a:ext>
            </a:extLst>
          </p:cNvPr>
          <p:cNvCxnSpPr>
            <a:stCxn id="8" idx="3"/>
            <a:endCxn id="16" idx="1"/>
          </p:cNvCxnSpPr>
          <p:nvPr/>
        </p:nvCxnSpPr>
        <p:spPr>
          <a:xfrm>
            <a:off x="2918648" y="2226784"/>
            <a:ext cx="2918011" cy="704324"/>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49" name="Connecteur : en angle 48">
            <a:extLst>
              <a:ext uri="{FF2B5EF4-FFF2-40B4-BE49-F238E27FC236}">
                <a16:creationId xmlns:a16="http://schemas.microsoft.com/office/drawing/2014/main" id="{1F264F39-21DA-4BF5-B18B-A313ADDF677C}"/>
              </a:ext>
            </a:extLst>
          </p:cNvPr>
          <p:cNvCxnSpPr>
            <a:stCxn id="8" idx="3"/>
            <a:endCxn id="17" idx="1"/>
          </p:cNvCxnSpPr>
          <p:nvPr/>
        </p:nvCxnSpPr>
        <p:spPr>
          <a:xfrm>
            <a:off x="2918648" y="2226784"/>
            <a:ext cx="2921318" cy="2187133"/>
          </a:xfrm>
          <a:prstGeom prst="bentConnector3">
            <a:avLst>
              <a:gd name="adj1" fmla="val 92209"/>
            </a:avLst>
          </a:prstGeom>
        </p:spPr>
        <p:style>
          <a:lnRef idx="1">
            <a:schemeClr val="accent1"/>
          </a:lnRef>
          <a:fillRef idx="0">
            <a:schemeClr val="accent1"/>
          </a:fillRef>
          <a:effectRef idx="0">
            <a:schemeClr val="accent1"/>
          </a:effectRef>
          <a:fontRef idx="minor">
            <a:schemeClr val="tx1"/>
          </a:fontRef>
        </p:style>
      </p:cxnSp>
      <p:cxnSp>
        <p:nvCxnSpPr>
          <p:cNvPr id="51" name="Connecteur : en angle 50">
            <a:extLst>
              <a:ext uri="{FF2B5EF4-FFF2-40B4-BE49-F238E27FC236}">
                <a16:creationId xmlns:a16="http://schemas.microsoft.com/office/drawing/2014/main" id="{3459AE64-69A1-4F6A-AFF9-8C40C064938A}"/>
              </a:ext>
            </a:extLst>
          </p:cNvPr>
          <p:cNvCxnSpPr>
            <a:stCxn id="8" idx="3"/>
            <a:endCxn id="19" idx="1"/>
          </p:cNvCxnSpPr>
          <p:nvPr/>
        </p:nvCxnSpPr>
        <p:spPr>
          <a:xfrm>
            <a:off x="2918648" y="2226784"/>
            <a:ext cx="2918011" cy="1674791"/>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53" name="Connecteur : en angle 52">
            <a:extLst>
              <a:ext uri="{FF2B5EF4-FFF2-40B4-BE49-F238E27FC236}">
                <a16:creationId xmlns:a16="http://schemas.microsoft.com/office/drawing/2014/main" id="{EDF0A3FA-0CFC-4DA6-AAF0-5BAA8D4B4E7B}"/>
              </a:ext>
            </a:extLst>
          </p:cNvPr>
          <p:cNvCxnSpPr>
            <a:stCxn id="8" idx="3"/>
            <a:endCxn id="21" idx="1"/>
          </p:cNvCxnSpPr>
          <p:nvPr/>
        </p:nvCxnSpPr>
        <p:spPr>
          <a:xfrm>
            <a:off x="2918648" y="2226784"/>
            <a:ext cx="2914701" cy="1178004"/>
          </a:xfrm>
          <a:prstGeom prst="bentConnector3">
            <a:avLst>
              <a:gd name="adj1" fmla="val 92780"/>
            </a:avLst>
          </a:prstGeom>
        </p:spPr>
        <p:style>
          <a:lnRef idx="1">
            <a:schemeClr val="accent1"/>
          </a:lnRef>
          <a:fillRef idx="0">
            <a:schemeClr val="accent1"/>
          </a:fillRef>
          <a:effectRef idx="0">
            <a:schemeClr val="accent1"/>
          </a:effectRef>
          <a:fontRef idx="minor">
            <a:schemeClr val="tx1"/>
          </a:fontRef>
        </p:style>
      </p:cxnSp>
      <p:cxnSp>
        <p:nvCxnSpPr>
          <p:cNvPr id="86" name="Connecteur : en angle 85">
            <a:extLst>
              <a:ext uri="{FF2B5EF4-FFF2-40B4-BE49-F238E27FC236}">
                <a16:creationId xmlns:a16="http://schemas.microsoft.com/office/drawing/2014/main" id="{433DE373-3491-4EBD-9632-A73E48C757A4}"/>
              </a:ext>
            </a:extLst>
          </p:cNvPr>
          <p:cNvCxnSpPr>
            <a:cxnSpLocks/>
            <a:stCxn id="11" idx="3"/>
            <a:endCxn id="36" idx="1"/>
          </p:cNvCxnSpPr>
          <p:nvPr/>
        </p:nvCxnSpPr>
        <p:spPr>
          <a:xfrm flipV="1">
            <a:off x="3337994" y="5594032"/>
            <a:ext cx="2736320" cy="1139"/>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3" name="Flèche : en arc 2">
            <a:extLst>
              <a:ext uri="{FF2B5EF4-FFF2-40B4-BE49-F238E27FC236}">
                <a16:creationId xmlns:a16="http://schemas.microsoft.com/office/drawing/2014/main" id="{15C081F2-EA9F-4328-A0E2-774BE8012342}"/>
              </a:ext>
            </a:extLst>
          </p:cNvPr>
          <p:cNvSpPr/>
          <p:nvPr/>
        </p:nvSpPr>
        <p:spPr>
          <a:xfrm rot="16200000">
            <a:off x="4694417" y="2361735"/>
            <a:ext cx="1492370" cy="1520974"/>
          </a:xfrm>
          <a:prstGeom prst="circular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6" name="Rectangle 35">
            <a:extLst>
              <a:ext uri="{FF2B5EF4-FFF2-40B4-BE49-F238E27FC236}">
                <a16:creationId xmlns:a16="http://schemas.microsoft.com/office/drawing/2014/main" id="{F8FA377A-0B24-433B-9832-36D4125D2B19}"/>
              </a:ext>
            </a:extLst>
          </p:cNvPr>
          <p:cNvSpPr/>
          <p:nvPr/>
        </p:nvSpPr>
        <p:spPr>
          <a:xfrm>
            <a:off x="6074314" y="5202672"/>
            <a:ext cx="1404778" cy="782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Internal</a:t>
            </a:r>
            <a:r>
              <a:rPr lang="fr-FR" dirty="0"/>
              <a:t> structure</a:t>
            </a:r>
          </a:p>
        </p:txBody>
      </p:sp>
      <p:sp>
        <p:nvSpPr>
          <p:cNvPr id="37" name="Flèche : en arc 36">
            <a:extLst>
              <a:ext uri="{FF2B5EF4-FFF2-40B4-BE49-F238E27FC236}">
                <a16:creationId xmlns:a16="http://schemas.microsoft.com/office/drawing/2014/main" id="{53677CF5-C350-41C4-9000-A5C7205D27CE}"/>
              </a:ext>
            </a:extLst>
          </p:cNvPr>
          <p:cNvSpPr/>
          <p:nvPr/>
        </p:nvSpPr>
        <p:spPr>
          <a:xfrm rot="5400000">
            <a:off x="5922368" y="3270393"/>
            <a:ext cx="3507212" cy="1676401"/>
          </a:xfrm>
          <a:prstGeom prst="circularArrow">
            <a:avLst>
              <a:gd name="adj1" fmla="val 8941"/>
              <a:gd name="adj2" fmla="val 598329"/>
              <a:gd name="adj3" fmla="val 20657537"/>
              <a:gd name="adj4" fmla="val 10746373"/>
              <a:gd name="adj5" fmla="val 15933"/>
            </a:avLst>
          </a:prstGeom>
          <a:solidFill>
            <a:srgbClr val="92D05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ZoneTexte 8">
            <a:extLst>
              <a:ext uri="{FF2B5EF4-FFF2-40B4-BE49-F238E27FC236}">
                <a16:creationId xmlns:a16="http://schemas.microsoft.com/office/drawing/2014/main" id="{B1256AEB-177E-4BB9-B35C-060BC7FA0E3C}"/>
              </a:ext>
            </a:extLst>
          </p:cNvPr>
          <p:cNvSpPr txBox="1"/>
          <p:nvPr/>
        </p:nvSpPr>
        <p:spPr>
          <a:xfrm>
            <a:off x="3519698" y="2815069"/>
            <a:ext cx="1281120" cy="523220"/>
          </a:xfrm>
          <a:prstGeom prst="rect">
            <a:avLst/>
          </a:prstGeom>
          <a:noFill/>
        </p:spPr>
        <p:txBody>
          <a:bodyPr wrap="none" rtlCol="0">
            <a:spAutoFit/>
          </a:bodyPr>
          <a:lstStyle/>
          <a:p>
            <a:pPr algn="ctr"/>
            <a:r>
              <a:rPr lang="fr-FR" sz="1400" dirty="0" err="1"/>
              <a:t>Approved</a:t>
            </a:r>
            <a:endParaRPr lang="fr-FR" sz="1400" dirty="0"/>
          </a:p>
          <a:p>
            <a:pPr algn="ctr"/>
            <a:r>
              <a:rPr lang="fr-FR" sz="1400" dirty="0" err="1"/>
              <a:t>OpenAPI</a:t>
            </a:r>
            <a:r>
              <a:rPr lang="fr-FR" sz="1400" dirty="0"/>
              <a:t> files</a:t>
            </a:r>
          </a:p>
        </p:txBody>
      </p:sp>
      <p:sp>
        <p:nvSpPr>
          <p:cNvPr id="39" name="ZoneTexte 38">
            <a:extLst>
              <a:ext uri="{FF2B5EF4-FFF2-40B4-BE49-F238E27FC236}">
                <a16:creationId xmlns:a16="http://schemas.microsoft.com/office/drawing/2014/main" id="{4A52E12C-DE55-4A46-8B4F-45C671BEC2E4}"/>
              </a:ext>
            </a:extLst>
          </p:cNvPr>
          <p:cNvSpPr txBox="1"/>
          <p:nvPr/>
        </p:nvSpPr>
        <p:spPr>
          <a:xfrm>
            <a:off x="8465802" y="3532242"/>
            <a:ext cx="1808507" cy="738664"/>
          </a:xfrm>
          <a:prstGeom prst="rect">
            <a:avLst/>
          </a:prstGeom>
          <a:noFill/>
        </p:spPr>
        <p:txBody>
          <a:bodyPr wrap="none" rtlCol="0">
            <a:spAutoFit/>
          </a:bodyPr>
          <a:lstStyle/>
          <a:p>
            <a:pPr algn="ctr"/>
            <a:r>
              <a:rPr lang="fr-FR" sz="1400" dirty="0"/>
              <a:t>Download of</a:t>
            </a:r>
          </a:p>
          <a:p>
            <a:pPr algn="ctr"/>
            <a:r>
              <a:rPr lang="fr-FR" sz="1400" dirty="0" err="1"/>
              <a:t>Approved</a:t>
            </a:r>
            <a:r>
              <a:rPr lang="fr-FR" sz="1400" dirty="0"/>
              <a:t> SA5-OAM</a:t>
            </a:r>
          </a:p>
          <a:p>
            <a:pPr algn="ctr"/>
            <a:r>
              <a:rPr lang="fr-FR" sz="1400" dirty="0" err="1"/>
              <a:t>OpenAPI</a:t>
            </a:r>
            <a:r>
              <a:rPr lang="fr-FR" sz="1400" dirty="0"/>
              <a:t> files</a:t>
            </a:r>
          </a:p>
        </p:txBody>
      </p:sp>
      <p:sp>
        <p:nvSpPr>
          <p:cNvPr id="13" name="Croix 12">
            <a:extLst>
              <a:ext uri="{FF2B5EF4-FFF2-40B4-BE49-F238E27FC236}">
                <a16:creationId xmlns:a16="http://schemas.microsoft.com/office/drawing/2014/main" id="{7E5F0908-55CB-44C3-A3BA-5B39D74B705F}"/>
              </a:ext>
            </a:extLst>
          </p:cNvPr>
          <p:cNvSpPr/>
          <p:nvPr/>
        </p:nvSpPr>
        <p:spPr>
          <a:xfrm rot="19289950">
            <a:off x="5848510" y="3097593"/>
            <a:ext cx="1611410" cy="1596039"/>
          </a:xfrm>
          <a:prstGeom prst="plus">
            <a:avLst>
              <a:gd name="adj" fmla="val 4386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Flèche : haut 42">
            <a:extLst>
              <a:ext uri="{FF2B5EF4-FFF2-40B4-BE49-F238E27FC236}">
                <a16:creationId xmlns:a16="http://schemas.microsoft.com/office/drawing/2014/main" id="{D898245F-E31D-47D6-9248-01BACA9A485B}"/>
              </a:ext>
            </a:extLst>
          </p:cNvPr>
          <p:cNvSpPr/>
          <p:nvPr/>
        </p:nvSpPr>
        <p:spPr>
          <a:xfrm rot="2717513">
            <a:off x="5518024" y="2000197"/>
            <a:ext cx="125592" cy="533559"/>
          </a:xfrm>
          <a:prstGeom prst="up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Flèche : haut 43">
            <a:extLst>
              <a:ext uri="{FF2B5EF4-FFF2-40B4-BE49-F238E27FC236}">
                <a16:creationId xmlns:a16="http://schemas.microsoft.com/office/drawing/2014/main" id="{D10E1F7C-01D5-4E55-AC4F-A572DDEAA10E}"/>
              </a:ext>
            </a:extLst>
          </p:cNvPr>
          <p:cNvSpPr/>
          <p:nvPr/>
        </p:nvSpPr>
        <p:spPr>
          <a:xfrm rot="4490144">
            <a:off x="5577249" y="2347593"/>
            <a:ext cx="134584" cy="354768"/>
          </a:xfrm>
          <a:prstGeom prst="up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Flèche : haut 45">
            <a:extLst>
              <a:ext uri="{FF2B5EF4-FFF2-40B4-BE49-F238E27FC236}">
                <a16:creationId xmlns:a16="http://schemas.microsoft.com/office/drawing/2014/main" id="{B33EE015-0AEA-46EB-8F76-5D869CAFB41A}"/>
              </a:ext>
            </a:extLst>
          </p:cNvPr>
          <p:cNvSpPr/>
          <p:nvPr/>
        </p:nvSpPr>
        <p:spPr>
          <a:xfrm rot="8095468">
            <a:off x="5564324" y="2609929"/>
            <a:ext cx="137232" cy="447915"/>
          </a:xfrm>
          <a:prstGeom prst="up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 coins arrondis 22">
            <a:extLst>
              <a:ext uri="{FF2B5EF4-FFF2-40B4-BE49-F238E27FC236}">
                <a16:creationId xmlns:a16="http://schemas.microsoft.com/office/drawing/2014/main" id="{00E86EC3-8946-48A8-82EC-138C302BDFB3}"/>
              </a:ext>
            </a:extLst>
          </p:cNvPr>
          <p:cNvSpPr/>
          <p:nvPr/>
        </p:nvSpPr>
        <p:spPr>
          <a:xfrm>
            <a:off x="10213675" y="5594032"/>
            <a:ext cx="1404778" cy="39136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050" dirty="0">
                <a:latin typeface="Arial Black" panose="020B0A04020102020204" pitchFamily="34" charset="0"/>
              </a:rPr>
              <a:t>Click </a:t>
            </a:r>
            <a:r>
              <a:rPr lang="fr-FR" sz="1050" dirty="0" err="1">
                <a:latin typeface="Arial Black" panose="020B0A04020102020204" pitchFamily="34" charset="0"/>
              </a:rPr>
              <a:t>here</a:t>
            </a:r>
            <a:r>
              <a:rPr lang="fr-FR" sz="1050" dirty="0">
                <a:latin typeface="Arial Black" panose="020B0A04020102020204" pitchFamily="34" charset="0"/>
              </a:rPr>
              <a:t> to return to slide 7</a:t>
            </a:r>
          </a:p>
        </p:txBody>
      </p:sp>
    </p:spTree>
    <p:extLst>
      <p:ext uri="{BB962C8B-B14F-4D97-AF65-F5344CB8AC3E}">
        <p14:creationId xmlns:p14="http://schemas.microsoft.com/office/powerpoint/2010/main" val="208974907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A7AA418-A398-447B-8AAC-93CBC6A385E3}"/>
              </a:ext>
            </a:extLst>
          </p:cNvPr>
          <p:cNvSpPr>
            <a:spLocks noGrp="1"/>
          </p:cNvSpPr>
          <p:nvPr>
            <p:ph type="title"/>
          </p:nvPr>
        </p:nvSpPr>
        <p:spPr/>
        <p:txBody>
          <a:bodyPr/>
          <a:lstStyle/>
          <a:p>
            <a:r>
              <a:rPr lang="fr-FR" dirty="0"/>
              <a:t>List of Key Issues as </a:t>
            </a:r>
            <a:r>
              <a:rPr lang="fr-FR" dirty="0" err="1"/>
              <a:t>identified</a:t>
            </a:r>
            <a:r>
              <a:rPr lang="fr-FR" dirty="0"/>
              <a:t> by the </a:t>
            </a:r>
            <a:r>
              <a:rPr lang="fr-FR" dirty="0" err="1"/>
              <a:t>OpenAPI</a:t>
            </a:r>
            <a:r>
              <a:rPr lang="fr-FR" dirty="0"/>
              <a:t> </a:t>
            </a:r>
            <a:r>
              <a:rPr lang="fr-FR" dirty="0" err="1"/>
              <a:t>Task</a:t>
            </a:r>
            <a:r>
              <a:rPr lang="fr-FR" dirty="0"/>
              <a:t> Force</a:t>
            </a:r>
          </a:p>
        </p:txBody>
      </p:sp>
    </p:spTree>
    <p:extLst>
      <p:ext uri="{BB962C8B-B14F-4D97-AF65-F5344CB8AC3E}">
        <p14:creationId xmlns:p14="http://schemas.microsoft.com/office/powerpoint/2010/main" val="303018513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B57726E-4CAF-4570-95A9-AAF1BED5053F}"/>
              </a:ext>
            </a:extLst>
          </p:cNvPr>
          <p:cNvSpPr>
            <a:spLocks noGrp="1"/>
          </p:cNvSpPr>
          <p:nvPr>
            <p:ph type="title"/>
          </p:nvPr>
        </p:nvSpPr>
        <p:spPr/>
        <p:txBody>
          <a:bodyPr/>
          <a:lstStyle/>
          <a:p>
            <a:r>
              <a:rPr lang="en-US" dirty="0"/>
              <a:t>KI#1: Storage of 3GPP </a:t>
            </a:r>
            <a:r>
              <a:rPr lang="en-US" dirty="0" err="1"/>
              <a:t>OpenAPI</a:t>
            </a:r>
            <a:r>
              <a:rPr lang="en-US" dirty="0"/>
              <a:t> </a:t>
            </a:r>
            <a:br>
              <a:rPr lang="en-US" dirty="0"/>
            </a:br>
            <a:r>
              <a:rPr lang="en-US" dirty="0"/>
              <a:t>specification files in 3GPP Forge </a:t>
            </a:r>
            <a:endParaRPr lang="fr-FR" dirty="0"/>
          </a:p>
        </p:txBody>
      </p:sp>
      <p:sp>
        <p:nvSpPr>
          <p:cNvPr id="3" name="Espace réservé du contenu 2">
            <a:extLst>
              <a:ext uri="{FF2B5EF4-FFF2-40B4-BE49-F238E27FC236}">
                <a16:creationId xmlns:a16="http://schemas.microsoft.com/office/drawing/2014/main" id="{CCFE7D00-C8D7-4076-820F-856E9F3021EA}"/>
              </a:ext>
            </a:extLst>
          </p:cNvPr>
          <p:cNvSpPr>
            <a:spLocks noGrp="1"/>
          </p:cNvSpPr>
          <p:nvPr>
            <p:ph idx="1"/>
          </p:nvPr>
        </p:nvSpPr>
        <p:spPr/>
        <p:txBody>
          <a:bodyPr/>
          <a:lstStyle/>
          <a:p>
            <a:r>
              <a:rPr lang="en-US" i="1" dirty="0">
                <a:solidFill>
                  <a:schemeClr val="tx2">
                    <a:lumMod val="40000"/>
                    <a:lumOff val="60000"/>
                  </a:schemeClr>
                </a:solidFill>
              </a:rPr>
              <a:t>How to manage the </a:t>
            </a:r>
            <a:r>
              <a:rPr lang="en-US" i="1" dirty="0" err="1">
                <a:solidFill>
                  <a:schemeClr val="tx2">
                    <a:lumMod val="40000"/>
                    <a:lumOff val="60000"/>
                  </a:schemeClr>
                </a:solidFill>
              </a:rPr>
              <a:t>OpenAPI</a:t>
            </a:r>
            <a:r>
              <a:rPr lang="en-US" i="1" dirty="0">
                <a:solidFill>
                  <a:schemeClr val="tx2">
                    <a:lumMod val="40000"/>
                    <a:lumOff val="60000"/>
                  </a:schemeClr>
                </a:solidFill>
              </a:rPr>
              <a:t> specification files from CT and SA WGs using 3GPP Forge (repositories, branching, tagging, merging, permissions, etc.)?</a:t>
            </a:r>
          </a:p>
          <a:p>
            <a:r>
              <a:rPr lang="en-US" i="1" dirty="0">
                <a:solidFill>
                  <a:schemeClr val="tx2">
                    <a:lumMod val="40000"/>
                    <a:lumOff val="60000"/>
                  </a:schemeClr>
                </a:solidFill>
              </a:rPr>
              <a:t>The main idea should be to have a consistent handling of the </a:t>
            </a:r>
            <a:r>
              <a:rPr lang="en-US" i="1" dirty="0" err="1">
                <a:solidFill>
                  <a:schemeClr val="tx2">
                    <a:lumMod val="40000"/>
                    <a:lumOff val="60000"/>
                  </a:schemeClr>
                </a:solidFill>
              </a:rPr>
              <a:t>OpenAPI</a:t>
            </a:r>
            <a:r>
              <a:rPr lang="en-US" i="1" dirty="0">
                <a:solidFill>
                  <a:schemeClr val="tx2">
                    <a:lumMod val="40000"/>
                    <a:lumOff val="60000"/>
                  </a:schemeClr>
                </a:solidFill>
              </a:rPr>
              <a:t> specification files across 3GPP WGs</a:t>
            </a:r>
          </a:p>
          <a:p>
            <a:r>
              <a:rPr lang="en-US" dirty="0"/>
              <a:t>This can also be valid for the handling of file formats other than YAML files (json, asn.1, </a:t>
            </a:r>
            <a:r>
              <a:rPr lang="en-US" dirty="0" err="1"/>
              <a:t>xsd</a:t>
            </a:r>
            <a:r>
              <a:rPr lang="en-US" dirty="0"/>
              <a:t>, etc.)</a:t>
            </a:r>
          </a:p>
          <a:p>
            <a:pPr marL="0" indent="0">
              <a:buNone/>
            </a:pPr>
            <a:endParaRPr lang="fr-FR" dirty="0"/>
          </a:p>
        </p:txBody>
      </p:sp>
    </p:spTree>
    <p:extLst>
      <p:ext uri="{BB962C8B-B14F-4D97-AF65-F5344CB8AC3E}">
        <p14:creationId xmlns:p14="http://schemas.microsoft.com/office/powerpoint/2010/main" val="131605594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17E133-B934-48B3-9832-9D17EF2B53F6}"/>
              </a:ext>
            </a:extLst>
          </p:cNvPr>
          <p:cNvSpPr>
            <a:spLocks noGrp="1"/>
          </p:cNvSpPr>
          <p:nvPr>
            <p:ph type="title"/>
          </p:nvPr>
        </p:nvSpPr>
        <p:spPr/>
        <p:txBody>
          <a:bodyPr/>
          <a:lstStyle/>
          <a:p>
            <a:r>
              <a:rPr lang="en-US" dirty="0"/>
              <a:t>KI#2: Expand application of the</a:t>
            </a:r>
            <a:br>
              <a:rPr lang="en-US" dirty="0"/>
            </a:br>
            <a:r>
              <a:rPr lang="en-US" dirty="0"/>
              <a:t>3GPP Forge in the handling of CR </a:t>
            </a:r>
            <a:endParaRPr lang="fr-FR" dirty="0"/>
          </a:p>
        </p:txBody>
      </p:sp>
      <p:sp>
        <p:nvSpPr>
          <p:cNvPr id="3" name="Espace réservé du contenu 2">
            <a:extLst>
              <a:ext uri="{FF2B5EF4-FFF2-40B4-BE49-F238E27FC236}">
                <a16:creationId xmlns:a16="http://schemas.microsoft.com/office/drawing/2014/main" id="{B981E560-C3A7-4FBA-BA84-FA474968DD78}"/>
              </a:ext>
            </a:extLst>
          </p:cNvPr>
          <p:cNvSpPr>
            <a:spLocks noGrp="1"/>
          </p:cNvSpPr>
          <p:nvPr>
            <p:ph idx="1"/>
          </p:nvPr>
        </p:nvSpPr>
        <p:spPr/>
        <p:txBody>
          <a:bodyPr/>
          <a:lstStyle/>
          <a:p>
            <a:r>
              <a:rPr lang="en-US" dirty="0"/>
              <a:t>Evaluate the use of 3GPP Forge when drafting/submitting to WG a CR correcting a file stored in 3GPP Forge.</a:t>
            </a:r>
          </a:p>
          <a:p>
            <a:r>
              <a:rPr lang="en-US" dirty="0"/>
              <a:t>A CR process is proposed by SA3-LI in S3i210016.</a:t>
            </a:r>
          </a:p>
          <a:p>
            <a:r>
              <a:rPr lang="en-US" dirty="0"/>
              <a:t>Evaluation of the move of the source code to FORGE (CRs with links, merging done in FORGE not in Word, etc.)</a:t>
            </a:r>
          </a:p>
          <a:p>
            <a:endParaRPr lang="fr-FR" dirty="0"/>
          </a:p>
        </p:txBody>
      </p:sp>
    </p:spTree>
    <p:extLst>
      <p:ext uri="{BB962C8B-B14F-4D97-AF65-F5344CB8AC3E}">
        <p14:creationId xmlns:p14="http://schemas.microsoft.com/office/powerpoint/2010/main" val="270300106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1C3699-ECE0-4DFC-8E97-194CEE80A398}"/>
              </a:ext>
            </a:extLst>
          </p:cNvPr>
          <p:cNvSpPr>
            <a:spLocks noGrp="1"/>
          </p:cNvSpPr>
          <p:nvPr>
            <p:ph type="title"/>
          </p:nvPr>
        </p:nvSpPr>
        <p:spPr/>
        <p:txBody>
          <a:bodyPr/>
          <a:lstStyle/>
          <a:p>
            <a:r>
              <a:rPr lang="en-US" dirty="0"/>
              <a:t>KI#3: Reference to other </a:t>
            </a:r>
            <a:r>
              <a:rPr lang="en-US" dirty="0" err="1"/>
              <a:t>OpenAPI</a:t>
            </a:r>
            <a:r>
              <a:rPr lang="en-US" dirty="0"/>
              <a:t> specifications</a:t>
            </a:r>
            <a:endParaRPr lang="fr-FR" dirty="0"/>
          </a:p>
        </p:txBody>
      </p:sp>
      <p:sp>
        <p:nvSpPr>
          <p:cNvPr id="3" name="Espace réservé du contenu 2">
            <a:extLst>
              <a:ext uri="{FF2B5EF4-FFF2-40B4-BE49-F238E27FC236}">
                <a16:creationId xmlns:a16="http://schemas.microsoft.com/office/drawing/2014/main" id="{3FABFD76-F3D4-4BBA-A4B5-A430C74B6007}"/>
              </a:ext>
            </a:extLst>
          </p:cNvPr>
          <p:cNvSpPr>
            <a:spLocks noGrp="1"/>
          </p:cNvSpPr>
          <p:nvPr>
            <p:ph idx="1"/>
          </p:nvPr>
        </p:nvSpPr>
        <p:spPr/>
        <p:txBody>
          <a:bodyPr/>
          <a:lstStyle/>
          <a:p>
            <a:r>
              <a:rPr lang="en-US" i="1" dirty="0">
                <a:solidFill>
                  <a:schemeClr val="tx2">
                    <a:lumMod val="40000"/>
                    <a:lumOff val="60000"/>
                  </a:schemeClr>
                </a:solidFill>
              </a:rPr>
              <a:t>How to reference other </a:t>
            </a:r>
            <a:r>
              <a:rPr lang="en-US" i="1" dirty="0" err="1">
                <a:solidFill>
                  <a:schemeClr val="tx2">
                    <a:lumMod val="40000"/>
                    <a:lumOff val="60000"/>
                  </a:schemeClr>
                </a:solidFill>
              </a:rPr>
              <a:t>OpenAPI</a:t>
            </a:r>
            <a:r>
              <a:rPr lang="en-US" i="1" dirty="0">
                <a:solidFill>
                  <a:schemeClr val="tx2">
                    <a:lumMod val="40000"/>
                    <a:lumOff val="60000"/>
                  </a:schemeClr>
                </a:solidFill>
              </a:rPr>
              <a:t> specifications defined by 3GPP and external organizations?</a:t>
            </a:r>
          </a:p>
          <a:p>
            <a:r>
              <a:rPr lang="en-US" dirty="0">
                <a:solidFill>
                  <a:schemeClr val="tx2">
                    <a:lumMod val="40000"/>
                    <a:lumOff val="60000"/>
                  </a:schemeClr>
                </a:solidFill>
              </a:rPr>
              <a:t>The proposed solution should ensure that a move of the </a:t>
            </a:r>
            <a:r>
              <a:rPr lang="en-US" dirty="0" err="1">
                <a:solidFill>
                  <a:schemeClr val="tx2">
                    <a:lumMod val="40000"/>
                    <a:lumOff val="60000"/>
                  </a:schemeClr>
                </a:solidFill>
              </a:rPr>
              <a:t>OpenAPI</a:t>
            </a:r>
            <a:r>
              <a:rPr lang="en-US" dirty="0">
                <a:solidFill>
                  <a:schemeClr val="tx2">
                    <a:lumMod val="40000"/>
                    <a:lumOff val="60000"/>
                  </a:schemeClr>
                </a:solidFill>
              </a:rPr>
              <a:t> specification files from one repository to another does not impact specifications referring these files</a:t>
            </a:r>
          </a:p>
          <a:p>
            <a:endParaRPr lang="fr-FR" dirty="0"/>
          </a:p>
        </p:txBody>
      </p:sp>
    </p:spTree>
    <p:extLst>
      <p:ext uri="{BB962C8B-B14F-4D97-AF65-F5344CB8AC3E}">
        <p14:creationId xmlns:p14="http://schemas.microsoft.com/office/powerpoint/2010/main" val="140528051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D62B86-2C94-4978-B935-B27344F7F314}"/>
              </a:ext>
            </a:extLst>
          </p:cNvPr>
          <p:cNvSpPr>
            <a:spLocks noGrp="1"/>
          </p:cNvSpPr>
          <p:nvPr>
            <p:ph type="title"/>
          </p:nvPr>
        </p:nvSpPr>
        <p:spPr/>
        <p:txBody>
          <a:bodyPr/>
          <a:lstStyle/>
          <a:p>
            <a:r>
              <a:rPr lang="en-US" dirty="0"/>
              <a:t>KI#4: </a:t>
            </a:r>
            <a:r>
              <a:rPr lang="en-US" dirty="0" err="1"/>
              <a:t>OpenAPI</a:t>
            </a:r>
            <a:r>
              <a:rPr lang="en-US" dirty="0"/>
              <a:t> specification validation</a:t>
            </a:r>
            <a:endParaRPr lang="fr-FR" dirty="0"/>
          </a:p>
        </p:txBody>
      </p:sp>
      <p:sp>
        <p:nvSpPr>
          <p:cNvPr id="3" name="Espace réservé du contenu 2">
            <a:extLst>
              <a:ext uri="{FF2B5EF4-FFF2-40B4-BE49-F238E27FC236}">
                <a16:creationId xmlns:a16="http://schemas.microsoft.com/office/drawing/2014/main" id="{3D0553C9-77F5-43AB-B84D-54E5287D1EDE}"/>
              </a:ext>
            </a:extLst>
          </p:cNvPr>
          <p:cNvSpPr>
            <a:spLocks noGrp="1"/>
          </p:cNvSpPr>
          <p:nvPr>
            <p:ph idx="1"/>
          </p:nvPr>
        </p:nvSpPr>
        <p:spPr/>
        <p:txBody>
          <a:bodyPr/>
          <a:lstStyle/>
          <a:p>
            <a:r>
              <a:rPr lang="en-US" i="1" dirty="0">
                <a:solidFill>
                  <a:schemeClr val="tx2">
                    <a:lumMod val="40000"/>
                    <a:lumOff val="60000"/>
                  </a:schemeClr>
                </a:solidFill>
              </a:rPr>
              <a:t>Tools for automated syntax and drafting rule checks</a:t>
            </a:r>
          </a:p>
          <a:p>
            <a:r>
              <a:rPr lang="en-US" i="1" dirty="0">
                <a:solidFill>
                  <a:schemeClr val="tx2">
                    <a:lumMod val="40000"/>
                    <a:lumOff val="60000"/>
                  </a:schemeClr>
                </a:solidFill>
              </a:rPr>
              <a:t>Which tools to use to ensure that the </a:t>
            </a:r>
            <a:r>
              <a:rPr lang="en-US" i="1" dirty="0" err="1">
                <a:solidFill>
                  <a:schemeClr val="tx2">
                    <a:lumMod val="40000"/>
                    <a:lumOff val="60000"/>
                  </a:schemeClr>
                </a:solidFill>
              </a:rPr>
              <a:t>OpenAPI</a:t>
            </a:r>
            <a:r>
              <a:rPr lang="en-US" i="1" dirty="0">
                <a:solidFill>
                  <a:schemeClr val="tx2">
                    <a:lumMod val="40000"/>
                    <a:lumOff val="60000"/>
                  </a:schemeClr>
                </a:solidFill>
              </a:rPr>
              <a:t> specifications contained in our TS and stored in Forge are correct</a:t>
            </a:r>
            <a:r>
              <a:rPr lang="en-US" dirty="0"/>
              <a:t>	</a:t>
            </a:r>
            <a:endParaRPr lang="fr-FR" dirty="0"/>
          </a:p>
        </p:txBody>
      </p:sp>
    </p:spTree>
    <p:extLst>
      <p:ext uri="{BB962C8B-B14F-4D97-AF65-F5344CB8AC3E}">
        <p14:creationId xmlns:p14="http://schemas.microsoft.com/office/powerpoint/2010/main" val="24737538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D62B86-2C94-4978-B935-B27344F7F314}"/>
              </a:ext>
            </a:extLst>
          </p:cNvPr>
          <p:cNvSpPr>
            <a:spLocks noGrp="1"/>
          </p:cNvSpPr>
          <p:nvPr>
            <p:ph type="title"/>
          </p:nvPr>
        </p:nvSpPr>
        <p:spPr/>
        <p:txBody>
          <a:bodyPr/>
          <a:lstStyle/>
          <a:p>
            <a:r>
              <a:rPr lang="en-US" dirty="0"/>
              <a:t>KI#5: 3GPP Common API Versioning Mechanism </a:t>
            </a:r>
            <a:endParaRPr lang="fr-FR" dirty="0"/>
          </a:p>
        </p:txBody>
      </p:sp>
      <p:sp>
        <p:nvSpPr>
          <p:cNvPr id="3" name="Espace réservé du contenu 2">
            <a:extLst>
              <a:ext uri="{FF2B5EF4-FFF2-40B4-BE49-F238E27FC236}">
                <a16:creationId xmlns:a16="http://schemas.microsoft.com/office/drawing/2014/main" id="{3D0553C9-77F5-43AB-B84D-54E5287D1EDE}"/>
              </a:ext>
            </a:extLst>
          </p:cNvPr>
          <p:cNvSpPr>
            <a:spLocks noGrp="1"/>
          </p:cNvSpPr>
          <p:nvPr>
            <p:ph idx="1"/>
          </p:nvPr>
        </p:nvSpPr>
        <p:spPr/>
        <p:txBody>
          <a:bodyPr/>
          <a:lstStyle/>
          <a:p>
            <a:r>
              <a:rPr lang="en-US" dirty="0"/>
              <a:t>Could we adopt the version control mechanism based on </a:t>
            </a:r>
            <a:r>
              <a:rPr lang="en-US" dirty="0" err="1"/>
              <a:t>SemVer</a:t>
            </a:r>
            <a:r>
              <a:rPr lang="en-US" dirty="0"/>
              <a:t> defined in TS 29.501 for all the </a:t>
            </a:r>
            <a:r>
              <a:rPr lang="en-US" dirty="0" err="1"/>
              <a:t>OpenAPI</a:t>
            </a:r>
            <a:r>
              <a:rPr lang="en-US" dirty="0"/>
              <a:t> specifications defined by 3GPP?</a:t>
            </a:r>
          </a:p>
          <a:p>
            <a:r>
              <a:rPr lang="en-US" dirty="0"/>
              <a:t>Useful to handle Backwards-Compatible vs Non Backwards-Compatible changes and indicate if the specification is still under development or stable. </a:t>
            </a:r>
          </a:p>
          <a:p>
            <a:pPr marL="0" indent="0">
              <a:buNone/>
            </a:pPr>
            <a:endParaRPr lang="en-US" dirty="0"/>
          </a:p>
          <a:p>
            <a:endParaRPr lang="fr-FR" dirty="0"/>
          </a:p>
        </p:txBody>
      </p:sp>
    </p:spTree>
    <p:extLst>
      <p:ext uri="{BB962C8B-B14F-4D97-AF65-F5344CB8AC3E}">
        <p14:creationId xmlns:p14="http://schemas.microsoft.com/office/powerpoint/2010/main" val="255664894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3C9A8C-D3D5-445F-8864-243DEBF58DF0}"/>
              </a:ext>
            </a:extLst>
          </p:cNvPr>
          <p:cNvSpPr>
            <a:spLocks noGrp="1"/>
          </p:cNvSpPr>
          <p:nvPr>
            <p:ph type="title"/>
          </p:nvPr>
        </p:nvSpPr>
        <p:spPr/>
        <p:txBody>
          <a:bodyPr/>
          <a:lstStyle/>
          <a:p>
            <a:r>
              <a:rPr lang="fr-FR" dirty="0" err="1"/>
              <a:t>Approved</a:t>
            </a:r>
            <a:r>
              <a:rPr lang="fr-FR" dirty="0"/>
              <a:t> process at TSG#95</a:t>
            </a:r>
          </a:p>
        </p:txBody>
      </p:sp>
      <p:sp>
        <p:nvSpPr>
          <p:cNvPr id="3" name="Espace réservé du contenu 2">
            <a:extLst>
              <a:ext uri="{FF2B5EF4-FFF2-40B4-BE49-F238E27FC236}">
                <a16:creationId xmlns:a16="http://schemas.microsoft.com/office/drawing/2014/main" id="{AB315959-95C0-4385-B5A3-48CACB6EABF7}"/>
              </a:ext>
            </a:extLst>
          </p:cNvPr>
          <p:cNvSpPr>
            <a:spLocks noGrp="1"/>
          </p:cNvSpPr>
          <p:nvPr>
            <p:ph idx="1"/>
          </p:nvPr>
        </p:nvSpPr>
        <p:spPr/>
        <p:txBody>
          <a:bodyPr/>
          <a:lstStyle/>
          <a:p>
            <a:r>
              <a:rPr lang="fr-FR" dirty="0"/>
              <a:t>All </a:t>
            </a:r>
            <a:r>
              <a:rPr lang="en-US" dirty="0"/>
              <a:t>TSG approved versions of </a:t>
            </a:r>
            <a:r>
              <a:rPr lang="en-US" dirty="0" err="1"/>
              <a:t>OpenAPI</a:t>
            </a:r>
            <a:r>
              <a:rPr lang="en-US" dirty="0"/>
              <a:t> files in the stable branches (one per release) of the "5G_APIs" repository</a:t>
            </a:r>
            <a:endParaRPr lang="fr-FR" dirty="0"/>
          </a:p>
          <a:p>
            <a:pPr lvl="1"/>
            <a:r>
              <a:rPr lang="en-US" dirty="0"/>
              <a:t>CT WGs/SA4 will keep using the temporary branches of "5G-APIs" to store the drafted versions of </a:t>
            </a:r>
            <a:r>
              <a:rPr lang="en-US" dirty="0" err="1"/>
              <a:t>OpenAPI</a:t>
            </a:r>
            <a:r>
              <a:rPr lang="en-US" dirty="0"/>
              <a:t> files after WG meetings</a:t>
            </a:r>
          </a:p>
          <a:p>
            <a:pPr lvl="1"/>
            <a:r>
              <a:rPr lang="en-US" dirty="0"/>
              <a:t>SA5 can keep its own repository for its daily work but will have to copied all the drafted versions at each plenary</a:t>
            </a:r>
          </a:p>
          <a:p>
            <a:r>
              <a:rPr lang="en-US" dirty="0"/>
              <a:t>SA5 specifications need to be updated for TSG#96</a:t>
            </a:r>
          </a:p>
          <a:p>
            <a:pPr lvl="1"/>
            <a:r>
              <a:rPr lang="en-US" dirty="0"/>
              <a:t>Absolute-URI references to be replaced by relative-path URI references</a:t>
            </a:r>
          </a:p>
          <a:p>
            <a:pPr lvl="1"/>
            <a:r>
              <a:rPr lang="en-US" dirty="0" err="1"/>
              <a:t>OpenAPI</a:t>
            </a:r>
            <a:r>
              <a:rPr lang="en-US" dirty="0"/>
              <a:t> YAML file names to be prefixed with the TS number</a:t>
            </a:r>
          </a:p>
          <a:p>
            <a:pPr lvl="1"/>
            <a:endParaRPr lang="fr-FR" dirty="0"/>
          </a:p>
        </p:txBody>
      </p:sp>
    </p:spTree>
    <p:extLst>
      <p:ext uri="{BB962C8B-B14F-4D97-AF65-F5344CB8AC3E}">
        <p14:creationId xmlns:p14="http://schemas.microsoft.com/office/powerpoint/2010/main" val="58903197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D62B86-2C94-4978-B935-B27344F7F314}"/>
              </a:ext>
            </a:extLst>
          </p:cNvPr>
          <p:cNvSpPr>
            <a:spLocks noGrp="1"/>
          </p:cNvSpPr>
          <p:nvPr>
            <p:ph type="title"/>
          </p:nvPr>
        </p:nvSpPr>
        <p:spPr/>
        <p:txBody>
          <a:bodyPr/>
          <a:lstStyle/>
          <a:p>
            <a:r>
              <a:rPr lang="en-US" dirty="0"/>
              <a:t>KI#6: Common principles and conventions </a:t>
            </a:r>
            <a:endParaRPr lang="fr-FR" dirty="0"/>
          </a:p>
        </p:txBody>
      </p:sp>
      <p:sp>
        <p:nvSpPr>
          <p:cNvPr id="3" name="Espace réservé du contenu 2">
            <a:extLst>
              <a:ext uri="{FF2B5EF4-FFF2-40B4-BE49-F238E27FC236}">
                <a16:creationId xmlns:a16="http://schemas.microsoft.com/office/drawing/2014/main" id="{3D0553C9-77F5-43AB-B84D-54E5287D1EDE}"/>
              </a:ext>
            </a:extLst>
          </p:cNvPr>
          <p:cNvSpPr>
            <a:spLocks noGrp="1"/>
          </p:cNvSpPr>
          <p:nvPr>
            <p:ph idx="1"/>
          </p:nvPr>
        </p:nvSpPr>
        <p:spPr/>
        <p:txBody>
          <a:bodyPr/>
          <a:lstStyle/>
          <a:p>
            <a:r>
              <a:rPr lang="en-US" dirty="0"/>
              <a:t>Identify the set of common guidelines that should be followed by all the WG defining </a:t>
            </a:r>
            <a:r>
              <a:rPr lang="en-US" dirty="0" err="1"/>
              <a:t>OpenAPI</a:t>
            </a:r>
            <a:r>
              <a:rPr lang="en-US" dirty="0"/>
              <a:t> specifications</a:t>
            </a:r>
          </a:p>
          <a:p>
            <a:r>
              <a:rPr lang="en-US" dirty="0"/>
              <a:t>This can cover convention for file naming, IE naming, use of HTTP PATCH requests or HATEOAS, etc.</a:t>
            </a:r>
          </a:p>
          <a:p>
            <a:endParaRPr lang="fr-FR" dirty="0"/>
          </a:p>
        </p:txBody>
      </p:sp>
    </p:spTree>
    <p:extLst>
      <p:ext uri="{BB962C8B-B14F-4D97-AF65-F5344CB8AC3E}">
        <p14:creationId xmlns:p14="http://schemas.microsoft.com/office/powerpoint/2010/main" val="254859591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297C1C-6A36-4526-9289-4B62B32D60E1}"/>
              </a:ext>
            </a:extLst>
          </p:cNvPr>
          <p:cNvSpPr>
            <a:spLocks noGrp="1"/>
          </p:cNvSpPr>
          <p:nvPr>
            <p:ph type="title"/>
          </p:nvPr>
        </p:nvSpPr>
        <p:spPr/>
        <p:txBody>
          <a:bodyPr/>
          <a:lstStyle/>
          <a:p>
            <a:r>
              <a:rPr lang="fr-FR" dirty="0" err="1"/>
              <a:t>Since</a:t>
            </a:r>
            <a:r>
              <a:rPr lang="fr-FR" dirty="0"/>
              <a:t> TSG#95</a:t>
            </a:r>
          </a:p>
        </p:txBody>
      </p:sp>
      <p:sp>
        <p:nvSpPr>
          <p:cNvPr id="3" name="Espace réservé du contenu 2">
            <a:extLst>
              <a:ext uri="{FF2B5EF4-FFF2-40B4-BE49-F238E27FC236}">
                <a16:creationId xmlns:a16="http://schemas.microsoft.com/office/drawing/2014/main" id="{395E0CF3-AF00-4E5F-B926-226FF6629269}"/>
              </a:ext>
            </a:extLst>
          </p:cNvPr>
          <p:cNvSpPr>
            <a:spLocks noGrp="1"/>
          </p:cNvSpPr>
          <p:nvPr>
            <p:ph idx="1"/>
          </p:nvPr>
        </p:nvSpPr>
        <p:spPr/>
        <p:txBody>
          <a:bodyPr/>
          <a:lstStyle/>
          <a:p>
            <a:r>
              <a:rPr lang="en-US" dirty="0"/>
              <a:t>All SA5-OAM APIs have been updated </a:t>
            </a:r>
          </a:p>
          <a:p>
            <a:pPr lvl="1"/>
            <a:r>
              <a:rPr lang="en-US" dirty="0"/>
              <a:t>Absolute-URI references in TS changed to use relative-path URI references </a:t>
            </a:r>
          </a:p>
          <a:p>
            <a:pPr lvl="1"/>
            <a:r>
              <a:rPr lang="en-US" dirty="0"/>
              <a:t>YAML file names updated to follow the naming defined in TS 29.501</a:t>
            </a:r>
          </a:p>
          <a:p>
            <a:r>
              <a:rPr lang="en-US" dirty="0"/>
              <a:t>All SA5 APIs added to the 5G_APIs GitLab repository </a:t>
            </a:r>
          </a:p>
          <a:p>
            <a:pPr lvl="1"/>
            <a:r>
              <a:rPr lang="en-US" dirty="0"/>
              <a:t>Now in official draft branches only, included in the stable ones after TSG#96</a:t>
            </a:r>
          </a:p>
          <a:p>
            <a:r>
              <a:rPr lang="en-US" dirty="0"/>
              <a:t>All new APIs in the README.md files, integrated with all other tools (API parser/linter, data type finder, </a:t>
            </a:r>
            <a:r>
              <a:rPr lang="en-US" dirty="0" err="1"/>
              <a:t>etc</a:t>
            </a:r>
            <a:r>
              <a:rPr lang="en-US" dirty="0"/>
              <a:t>…)</a:t>
            </a:r>
          </a:p>
          <a:p>
            <a:r>
              <a:rPr lang="en-US" dirty="0"/>
              <a:t> Total of </a:t>
            </a:r>
            <a:r>
              <a:rPr lang="en-US" b="1" u="sng" dirty="0"/>
              <a:t>235 APIs</a:t>
            </a:r>
            <a:r>
              <a:rPr lang="en-US" dirty="0"/>
              <a:t> in the repository for the Release 17!</a:t>
            </a:r>
          </a:p>
          <a:p>
            <a:pPr lvl="1"/>
            <a:r>
              <a:rPr lang="en-US" dirty="0"/>
              <a:t>From CT1, CT3, CT4, SA4, SA5</a:t>
            </a:r>
          </a:p>
          <a:p>
            <a:r>
              <a:rPr lang="en-US" dirty="0"/>
              <a:t>Special thanks to </a:t>
            </a:r>
            <a:r>
              <a:rPr lang="en-US" b="1" dirty="0"/>
              <a:t>Jesus, Sean, Zoulan, Richard</a:t>
            </a:r>
            <a:r>
              <a:rPr lang="en-US" dirty="0"/>
              <a:t>.</a:t>
            </a:r>
          </a:p>
          <a:p>
            <a:endParaRPr lang="fr-FR" dirty="0"/>
          </a:p>
        </p:txBody>
      </p:sp>
    </p:spTree>
    <p:extLst>
      <p:ext uri="{BB962C8B-B14F-4D97-AF65-F5344CB8AC3E}">
        <p14:creationId xmlns:p14="http://schemas.microsoft.com/office/powerpoint/2010/main" val="28246781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421D80-9977-4280-B465-DBF774B4730B}"/>
              </a:ext>
            </a:extLst>
          </p:cNvPr>
          <p:cNvSpPr>
            <a:spLocks noGrp="1"/>
          </p:cNvSpPr>
          <p:nvPr>
            <p:ph type="title"/>
          </p:nvPr>
        </p:nvSpPr>
        <p:spPr/>
        <p:txBody>
          <a:bodyPr/>
          <a:lstStyle/>
          <a:p>
            <a:r>
              <a:rPr lang="fr-FR" dirty="0"/>
              <a:t>Next </a:t>
            </a:r>
            <a:r>
              <a:rPr lang="fr-FR" dirty="0" err="1"/>
              <a:t>steps</a:t>
            </a:r>
            <a:endParaRPr lang="fr-FR" dirty="0"/>
          </a:p>
        </p:txBody>
      </p:sp>
      <p:sp>
        <p:nvSpPr>
          <p:cNvPr id="3" name="Espace réservé du contenu 2">
            <a:extLst>
              <a:ext uri="{FF2B5EF4-FFF2-40B4-BE49-F238E27FC236}">
                <a16:creationId xmlns:a16="http://schemas.microsoft.com/office/drawing/2014/main" id="{BF11F0B3-042C-4587-94FF-9316F89C4EAE}"/>
              </a:ext>
            </a:extLst>
          </p:cNvPr>
          <p:cNvSpPr>
            <a:spLocks noGrp="1"/>
          </p:cNvSpPr>
          <p:nvPr>
            <p:ph idx="1"/>
          </p:nvPr>
        </p:nvSpPr>
        <p:spPr/>
        <p:txBody>
          <a:bodyPr/>
          <a:lstStyle/>
          <a:p>
            <a:r>
              <a:rPr lang="fr-FR" dirty="0"/>
              <a:t>Document the management of </a:t>
            </a:r>
            <a:r>
              <a:rPr lang="fr-FR" dirty="0" err="1"/>
              <a:t>OpenAPI</a:t>
            </a:r>
            <a:r>
              <a:rPr lang="fr-FR" dirty="0"/>
              <a:t> files in 3GPP Forge</a:t>
            </a:r>
          </a:p>
          <a:p>
            <a:pPr lvl="1"/>
            <a:r>
              <a:rPr lang="fr-FR" dirty="0"/>
              <a:t>User guide, update of TS 21.900, etc.</a:t>
            </a:r>
          </a:p>
          <a:p>
            <a:r>
              <a:rPr lang="fr-FR" dirty="0" err="1"/>
              <a:t>Clarify</a:t>
            </a:r>
            <a:r>
              <a:rPr lang="fr-FR" dirty="0"/>
              <a:t> </a:t>
            </a:r>
            <a:r>
              <a:rPr lang="fr-FR" dirty="0" err="1"/>
              <a:t>that</a:t>
            </a:r>
            <a:r>
              <a:rPr lang="fr-FR" dirty="0"/>
              <a:t> </a:t>
            </a:r>
            <a:r>
              <a:rPr lang="en-US" dirty="0"/>
              <a:t>all non-official branches and tags are deleted after each plenary and who should be responsible</a:t>
            </a:r>
          </a:p>
          <a:p>
            <a:r>
              <a:rPr lang="en-US" dirty="0"/>
              <a:t>Rename the "Master" branch into "Rel-18" (current release) and then create a "Rel-17" branch </a:t>
            </a:r>
            <a:endParaRPr lang="fr-FR" dirty="0"/>
          </a:p>
          <a:p>
            <a:r>
              <a:rPr lang="fr-FR" dirty="0"/>
              <a:t>Progress on the </a:t>
            </a:r>
            <a:r>
              <a:rPr lang="fr-FR" dirty="0" err="1"/>
              <a:t>other</a:t>
            </a:r>
            <a:r>
              <a:rPr lang="fr-FR" dirty="0"/>
              <a:t> key issues (</a:t>
            </a:r>
            <a:r>
              <a:rPr lang="fr-FR" dirty="0" err="1"/>
              <a:t>see</a:t>
            </a:r>
            <a:r>
              <a:rPr lang="fr-FR" dirty="0"/>
              <a:t> Annex)</a:t>
            </a:r>
          </a:p>
          <a:p>
            <a:pPr lvl="1"/>
            <a:r>
              <a:rPr lang="en-US" dirty="0"/>
              <a:t>KI#6: Common principles and conventions </a:t>
            </a:r>
          </a:p>
          <a:p>
            <a:pPr lvl="1"/>
            <a:r>
              <a:rPr lang="en-US" dirty="0"/>
              <a:t>KI#5: 3GPP Common API Versioning Mechanism </a:t>
            </a:r>
          </a:p>
          <a:p>
            <a:pPr lvl="1"/>
            <a:r>
              <a:rPr lang="en-US" dirty="0"/>
              <a:t>KI#2: Expand application of the 3GPP Forge in the handling of CR, as for SA3-LI </a:t>
            </a:r>
          </a:p>
          <a:p>
            <a:pPr lvl="1"/>
            <a:endParaRPr lang="fr-FR" dirty="0"/>
          </a:p>
        </p:txBody>
      </p:sp>
    </p:spTree>
    <p:extLst>
      <p:ext uri="{BB962C8B-B14F-4D97-AF65-F5344CB8AC3E}">
        <p14:creationId xmlns:p14="http://schemas.microsoft.com/office/powerpoint/2010/main" val="306699692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5DAAB2-10E7-4A74-94B6-5F85C00B628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30620161-2DA2-4939-8C49-3119483931D6}"/>
              </a:ext>
            </a:extLst>
          </p:cNvPr>
          <p:cNvSpPr>
            <a:spLocks noGrp="1"/>
          </p:cNvSpPr>
          <p:nvPr>
            <p:ph idx="1"/>
          </p:nvPr>
        </p:nvSpPr>
        <p:spPr/>
        <p:txBody>
          <a:bodyPr/>
          <a:lstStyle/>
          <a:p>
            <a:r>
              <a:rPr lang="en-US" dirty="0"/>
              <a:t>The "serious" part is that, when WG meeting and plenary deadline are very close, there is almost no time to do any check on the stable TS's. For example, in this plenary, the deadline for submission of CRs to plenary is tomorrow Friday, and the deadline for providing stable TS versions is also tomorrow.</a:t>
            </a:r>
          </a:p>
          <a:p>
            <a:endParaRPr lang="en-US" dirty="0"/>
          </a:p>
          <a:p>
            <a:r>
              <a:rPr lang="en-US" dirty="0"/>
              <a:t>So, in practice, my report of issues on the stable TS versions will arrive by Monday or Tuesday next week. Hopefully on time to send _late_ CRs to plenary, if needed, but you get the point…. There is always 1 week (absolute minimum) to do the checking of TS's and ensure quality output.</a:t>
            </a:r>
          </a:p>
          <a:p>
            <a:endParaRPr lang="fr-FR" dirty="0"/>
          </a:p>
        </p:txBody>
      </p:sp>
    </p:spTree>
    <p:extLst>
      <p:ext uri="{BB962C8B-B14F-4D97-AF65-F5344CB8AC3E}">
        <p14:creationId xmlns:p14="http://schemas.microsoft.com/office/powerpoint/2010/main" val="38102975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F4AD6A-3CE6-4016-9B80-0C42A9A14071}"/>
              </a:ext>
            </a:extLst>
          </p:cNvPr>
          <p:cNvSpPr>
            <a:spLocks noGrp="1"/>
          </p:cNvSpPr>
          <p:nvPr>
            <p:ph type="title"/>
          </p:nvPr>
        </p:nvSpPr>
        <p:spPr/>
        <p:txBody>
          <a:bodyPr/>
          <a:lstStyle/>
          <a:p>
            <a:r>
              <a:rPr lang="fr-FR" dirty="0"/>
              <a:t>To </a:t>
            </a:r>
            <a:r>
              <a:rPr lang="fr-FR" dirty="0" err="1"/>
              <a:t>consider</a:t>
            </a:r>
            <a:r>
              <a:rPr lang="fr-FR" dirty="0"/>
              <a:t> </a:t>
            </a:r>
            <a:r>
              <a:rPr lang="fr-FR" dirty="0" err="1"/>
              <a:t>when</a:t>
            </a:r>
            <a:r>
              <a:rPr lang="fr-FR" dirty="0"/>
              <a:t> </a:t>
            </a:r>
            <a:r>
              <a:rPr lang="fr-FR" dirty="0" err="1"/>
              <a:t>preparing</a:t>
            </a:r>
            <a:r>
              <a:rPr lang="fr-FR" dirty="0"/>
              <a:t> the TSG</a:t>
            </a:r>
          </a:p>
        </p:txBody>
      </p:sp>
      <p:sp>
        <p:nvSpPr>
          <p:cNvPr id="3" name="Espace réservé du contenu 2">
            <a:extLst>
              <a:ext uri="{FF2B5EF4-FFF2-40B4-BE49-F238E27FC236}">
                <a16:creationId xmlns:a16="http://schemas.microsoft.com/office/drawing/2014/main" id="{E08C2FFB-D8D0-4515-8F20-D1112B7C2284}"/>
              </a:ext>
            </a:extLst>
          </p:cNvPr>
          <p:cNvSpPr>
            <a:spLocks noGrp="1"/>
          </p:cNvSpPr>
          <p:nvPr>
            <p:ph idx="1"/>
          </p:nvPr>
        </p:nvSpPr>
        <p:spPr/>
        <p:txBody>
          <a:bodyPr/>
          <a:lstStyle/>
          <a:p>
            <a:pPr lvl="1"/>
            <a:r>
              <a:rPr lang="en-US" dirty="0"/>
              <a:t>draft TS implementation and upload of </a:t>
            </a:r>
            <a:r>
              <a:rPr lang="en-US" dirty="0" err="1"/>
              <a:t>OpenAPI</a:t>
            </a:r>
            <a:r>
              <a:rPr lang="en-US" dirty="0"/>
              <a:t> to Gitlab</a:t>
            </a:r>
          </a:p>
          <a:p>
            <a:pPr lvl="1"/>
            <a:r>
              <a:rPr lang="en-US" dirty="0"/>
              <a:t>Initial check of the </a:t>
            </a:r>
            <a:r>
              <a:rPr lang="en-US" dirty="0" err="1"/>
              <a:t>OpenAPI</a:t>
            </a:r>
            <a:r>
              <a:rPr lang="en-US" dirty="0"/>
              <a:t> and error detection</a:t>
            </a:r>
          </a:p>
          <a:p>
            <a:pPr lvl="1"/>
            <a:r>
              <a:rPr lang="en-US" dirty="0"/>
              <a:t>Correction of the TS and </a:t>
            </a:r>
            <a:r>
              <a:rPr lang="en-US" dirty="0" err="1"/>
              <a:t>OpenAPI</a:t>
            </a:r>
            <a:endParaRPr lang="en-US" dirty="0"/>
          </a:p>
          <a:p>
            <a:pPr lvl="1"/>
            <a:r>
              <a:rPr lang="en-US" dirty="0"/>
              <a:t>Stable TS implementation and new upload of </a:t>
            </a:r>
            <a:r>
              <a:rPr lang="en-US" dirty="0" err="1"/>
              <a:t>OpenAPI</a:t>
            </a:r>
            <a:r>
              <a:rPr lang="en-US" dirty="0"/>
              <a:t> to Gitlab</a:t>
            </a:r>
          </a:p>
          <a:p>
            <a:pPr lvl="1"/>
            <a:endParaRPr lang="en-US" dirty="0"/>
          </a:p>
          <a:p>
            <a:r>
              <a:rPr lang="en-US" sz="2400" dirty="0"/>
              <a:t>When the TSG is 2 weeks after the WG meeting:</a:t>
            </a:r>
          </a:p>
          <a:p>
            <a:pPr lvl="1"/>
            <a:r>
              <a:rPr lang="en-US" sz="2000" dirty="0"/>
              <a:t>One week is the (max) minimum for implementing stable TS/</a:t>
            </a:r>
            <a:r>
              <a:rPr lang="en-US" sz="2000" dirty="0" err="1"/>
              <a:t>OpenAPI</a:t>
            </a:r>
            <a:endParaRPr lang="en-US" sz="2000" dirty="0"/>
          </a:p>
          <a:p>
            <a:pPr lvl="1"/>
            <a:r>
              <a:rPr lang="en-US" sz="2000" dirty="0"/>
              <a:t>Available at the TSG </a:t>
            </a:r>
            <a:r>
              <a:rPr lang="en-US" sz="2000" dirty="0" err="1"/>
              <a:t>tdocs</a:t>
            </a:r>
            <a:r>
              <a:rPr lang="en-US" sz="2000" dirty="0"/>
              <a:t> submission deadline</a:t>
            </a:r>
          </a:p>
          <a:p>
            <a:pPr lvl="1"/>
            <a:r>
              <a:rPr lang="en-US" sz="2000" dirty="0"/>
              <a:t>Final </a:t>
            </a:r>
            <a:r>
              <a:rPr lang="en-US" sz="2000" dirty="0" err="1"/>
              <a:t>OpenAPI</a:t>
            </a:r>
            <a:r>
              <a:rPr lang="en-US" sz="2000" dirty="0"/>
              <a:t> check done the week before the TSG</a:t>
            </a:r>
          </a:p>
          <a:p>
            <a:pPr lvl="1"/>
            <a:r>
              <a:rPr lang="en-US" sz="2000" dirty="0"/>
              <a:t>If needed, late CRs submitted just before the meeting:</a:t>
            </a:r>
          </a:p>
          <a:p>
            <a:pPr lvl="2"/>
            <a:r>
              <a:rPr lang="en-US" sz="1800" dirty="0"/>
              <a:t>to correct the </a:t>
            </a:r>
            <a:r>
              <a:rPr lang="en-US" sz="1800" dirty="0" err="1"/>
              <a:t>OpenAPI</a:t>
            </a:r>
            <a:endParaRPr lang="en-US" sz="1800" dirty="0"/>
          </a:p>
          <a:p>
            <a:pPr lvl="2"/>
            <a:r>
              <a:rPr lang="en-US" sz="1800" dirty="0"/>
              <a:t>To update the API version</a:t>
            </a:r>
          </a:p>
          <a:p>
            <a:pPr lvl="1"/>
            <a:endParaRPr lang="en-US" dirty="0"/>
          </a:p>
          <a:p>
            <a:endParaRPr lang="fr-FR" dirty="0"/>
          </a:p>
        </p:txBody>
      </p:sp>
      <p:sp>
        <p:nvSpPr>
          <p:cNvPr id="5" name="Flèche : droite 4">
            <a:extLst>
              <a:ext uri="{FF2B5EF4-FFF2-40B4-BE49-F238E27FC236}">
                <a16:creationId xmlns:a16="http://schemas.microsoft.com/office/drawing/2014/main" id="{7090AF55-AE58-4702-BFC0-C0BF91D39A10}"/>
              </a:ext>
            </a:extLst>
          </p:cNvPr>
          <p:cNvSpPr/>
          <p:nvPr/>
        </p:nvSpPr>
        <p:spPr>
          <a:xfrm rot="5400000">
            <a:off x="197568" y="2341563"/>
            <a:ext cx="1776557" cy="744681"/>
          </a:xfrm>
          <a:prstGeom prst="rightArrow">
            <a:avLst>
              <a:gd name="adj1" fmla="val 50000"/>
              <a:gd name="adj2" fmla="val 48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At least One Week</a:t>
            </a:r>
          </a:p>
        </p:txBody>
      </p:sp>
    </p:spTree>
    <p:extLst>
      <p:ext uri="{BB962C8B-B14F-4D97-AF65-F5344CB8AC3E}">
        <p14:creationId xmlns:p14="http://schemas.microsoft.com/office/powerpoint/2010/main" val="266657996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A7AA418-A398-447B-8AAC-93CBC6A385E3}"/>
              </a:ext>
            </a:extLst>
          </p:cNvPr>
          <p:cNvSpPr>
            <a:spLocks noGrp="1"/>
          </p:cNvSpPr>
          <p:nvPr>
            <p:ph type="title"/>
          </p:nvPr>
        </p:nvSpPr>
        <p:spPr/>
        <p:txBody>
          <a:bodyPr/>
          <a:lstStyle/>
          <a:p>
            <a:r>
              <a:rPr lang="fr-FR" dirty="0"/>
              <a:t>ANNEX</a:t>
            </a:r>
          </a:p>
        </p:txBody>
      </p:sp>
    </p:spTree>
    <p:extLst>
      <p:ext uri="{BB962C8B-B14F-4D97-AF65-F5344CB8AC3E}">
        <p14:creationId xmlns:p14="http://schemas.microsoft.com/office/powerpoint/2010/main" val="51569652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2F548B4-E61E-4216-B8E4-F7AEFCE7D1E4}"/>
              </a:ext>
            </a:extLst>
          </p:cNvPr>
          <p:cNvSpPr>
            <a:spLocks noGrp="1"/>
          </p:cNvSpPr>
          <p:nvPr>
            <p:ph type="title"/>
          </p:nvPr>
        </p:nvSpPr>
        <p:spPr/>
        <p:txBody>
          <a:bodyPr/>
          <a:lstStyle/>
          <a:p>
            <a:r>
              <a:rPr lang="fr-FR" dirty="0" err="1"/>
              <a:t>Detailed</a:t>
            </a:r>
            <a:r>
              <a:rPr lang="fr-FR" dirty="0"/>
              <a:t> process</a:t>
            </a:r>
          </a:p>
        </p:txBody>
      </p:sp>
    </p:spTree>
    <p:extLst>
      <p:ext uri="{BB962C8B-B14F-4D97-AF65-F5344CB8AC3E}">
        <p14:creationId xmlns:p14="http://schemas.microsoft.com/office/powerpoint/2010/main" val="129270282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46DF35-DCC1-4F71-8C92-A9AB64250E2A}"/>
              </a:ext>
            </a:extLst>
          </p:cNvPr>
          <p:cNvSpPr>
            <a:spLocks noGrp="1"/>
          </p:cNvSpPr>
          <p:nvPr>
            <p:ph type="title"/>
          </p:nvPr>
        </p:nvSpPr>
        <p:spPr/>
        <p:txBody>
          <a:bodyPr/>
          <a:lstStyle/>
          <a:p>
            <a:r>
              <a:rPr lang="fr-FR" dirty="0" err="1"/>
              <a:t>Current</a:t>
            </a:r>
            <a:r>
              <a:rPr lang="fr-FR" dirty="0"/>
              <a:t> </a:t>
            </a:r>
            <a:r>
              <a:rPr lang="fr-FR" dirty="0" err="1"/>
              <a:t>OpenAPI</a:t>
            </a:r>
            <a:r>
              <a:rPr lang="fr-FR" dirty="0"/>
              <a:t> Repositories</a:t>
            </a:r>
          </a:p>
        </p:txBody>
      </p:sp>
      <p:sp>
        <p:nvSpPr>
          <p:cNvPr id="7" name="Rectangle 6">
            <a:extLst>
              <a:ext uri="{FF2B5EF4-FFF2-40B4-BE49-F238E27FC236}">
                <a16:creationId xmlns:a16="http://schemas.microsoft.com/office/drawing/2014/main" id="{E037517F-8641-4F6B-A3B1-D2785640A409}"/>
              </a:ext>
            </a:extLst>
          </p:cNvPr>
          <p:cNvSpPr/>
          <p:nvPr/>
        </p:nvSpPr>
        <p:spPr>
          <a:xfrm>
            <a:off x="209739" y="1695012"/>
            <a:ext cx="2146742" cy="369332"/>
          </a:xfrm>
          <a:prstGeom prst="rect">
            <a:avLst/>
          </a:prstGeom>
        </p:spPr>
        <p:txBody>
          <a:bodyPr wrap="none">
            <a:spAutoFit/>
          </a:bodyPr>
          <a:lstStyle/>
          <a:p>
            <a:r>
              <a:rPr lang="fr-FR" dirty="0"/>
              <a:t>forge.3gpp.org/rep/</a:t>
            </a:r>
          </a:p>
        </p:txBody>
      </p:sp>
      <p:sp>
        <p:nvSpPr>
          <p:cNvPr id="8" name="Rectangle 7">
            <a:extLst>
              <a:ext uri="{FF2B5EF4-FFF2-40B4-BE49-F238E27FC236}">
                <a16:creationId xmlns:a16="http://schemas.microsoft.com/office/drawing/2014/main" id="{54A2CFAB-9DA4-47A8-A17A-D42F8734C4F6}"/>
              </a:ext>
            </a:extLst>
          </p:cNvPr>
          <p:cNvSpPr/>
          <p:nvPr/>
        </p:nvSpPr>
        <p:spPr>
          <a:xfrm>
            <a:off x="1515700" y="2042118"/>
            <a:ext cx="1402948" cy="369332"/>
          </a:xfrm>
          <a:prstGeom prst="rect">
            <a:avLst/>
          </a:prstGeom>
        </p:spPr>
        <p:txBody>
          <a:bodyPr wrap="none">
            <a:spAutoFit/>
          </a:bodyPr>
          <a:lstStyle/>
          <a:p>
            <a:r>
              <a:rPr lang="fr-FR" dirty="0"/>
              <a:t>all/5G_APIs</a:t>
            </a:r>
          </a:p>
        </p:txBody>
      </p:sp>
      <p:sp>
        <p:nvSpPr>
          <p:cNvPr id="10" name="Rectangle 9">
            <a:extLst>
              <a:ext uri="{FF2B5EF4-FFF2-40B4-BE49-F238E27FC236}">
                <a16:creationId xmlns:a16="http://schemas.microsoft.com/office/drawing/2014/main" id="{BC11EE5D-2007-4FDD-833B-2B8A30FAF6F1}"/>
              </a:ext>
            </a:extLst>
          </p:cNvPr>
          <p:cNvSpPr/>
          <p:nvPr/>
        </p:nvSpPr>
        <p:spPr>
          <a:xfrm>
            <a:off x="1515700" y="5013221"/>
            <a:ext cx="1159292" cy="369332"/>
          </a:xfrm>
          <a:prstGeom prst="rect">
            <a:avLst/>
          </a:prstGeom>
        </p:spPr>
        <p:txBody>
          <a:bodyPr wrap="none">
            <a:spAutoFit/>
          </a:bodyPr>
          <a:lstStyle/>
          <a:p>
            <a:r>
              <a:rPr lang="fr-FR" dirty="0"/>
              <a:t>sa5/</a:t>
            </a:r>
            <a:r>
              <a:rPr lang="fr-FR" dirty="0" err="1"/>
              <a:t>MnS</a:t>
            </a:r>
            <a:r>
              <a:rPr lang="fr-FR" dirty="0"/>
              <a:t>/</a:t>
            </a:r>
          </a:p>
        </p:txBody>
      </p:sp>
      <p:sp>
        <p:nvSpPr>
          <p:cNvPr id="11" name="Rectangle 10">
            <a:extLst>
              <a:ext uri="{FF2B5EF4-FFF2-40B4-BE49-F238E27FC236}">
                <a16:creationId xmlns:a16="http://schemas.microsoft.com/office/drawing/2014/main" id="{05CAF81C-8BA1-4395-97D2-908CA4D9A96B}"/>
              </a:ext>
            </a:extLst>
          </p:cNvPr>
          <p:cNvSpPr/>
          <p:nvPr/>
        </p:nvSpPr>
        <p:spPr>
          <a:xfrm>
            <a:off x="2217174" y="5410505"/>
            <a:ext cx="1120820" cy="369332"/>
          </a:xfrm>
          <a:prstGeom prst="rect">
            <a:avLst/>
          </a:prstGeom>
        </p:spPr>
        <p:txBody>
          <a:bodyPr wrap="none">
            <a:spAutoFit/>
          </a:bodyPr>
          <a:lstStyle/>
          <a:p>
            <a:r>
              <a:rPr lang="fr-FR" dirty="0" err="1"/>
              <a:t>OpenAPI</a:t>
            </a:r>
            <a:endParaRPr lang="fr-FR" dirty="0"/>
          </a:p>
        </p:txBody>
      </p:sp>
      <p:cxnSp>
        <p:nvCxnSpPr>
          <p:cNvPr id="18" name="Connecteur : en angle 17">
            <a:extLst>
              <a:ext uri="{FF2B5EF4-FFF2-40B4-BE49-F238E27FC236}">
                <a16:creationId xmlns:a16="http://schemas.microsoft.com/office/drawing/2014/main" id="{0F2D9BB4-D55A-4FD3-8B1C-D19101F633FC}"/>
              </a:ext>
            </a:extLst>
          </p:cNvPr>
          <p:cNvCxnSpPr>
            <a:cxnSpLocks/>
            <a:stCxn id="7" idx="2"/>
            <a:endCxn id="8" idx="1"/>
          </p:cNvCxnSpPr>
          <p:nvPr/>
        </p:nvCxnSpPr>
        <p:spPr>
          <a:xfrm rot="16200000" flipH="1">
            <a:off x="1318185" y="2029269"/>
            <a:ext cx="162440"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0" name="Connecteur : en angle 19">
            <a:extLst>
              <a:ext uri="{FF2B5EF4-FFF2-40B4-BE49-F238E27FC236}">
                <a16:creationId xmlns:a16="http://schemas.microsoft.com/office/drawing/2014/main" id="{6DBCD3CB-BFCB-4582-83A9-EF186B23C1DE}"/>
              </a:ext>
            </a:extLst>
          </p:cNvPr>
          <p:cNvCxnSpPr>
            <a:cxnSpLocks/>
            <a:stCxn id="7" idx="2"/>
            <a:endCxn id="10" idx="1"/>
          </p:cNvCxnSpPr>
          <p:nvPr/>
        </p:nvCxnSpPr>
        <p:spPr>
          <a:xfrm rot="16200000" flipH="1">
            <a:off x="-167366" y="3514820"/>
            <a:ext cx="3133543" cy="23259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22" name="Connecteur : en angle 21">
            <a:extLst>
              <a:ext uri="{FF2B5EF4-FFF2-40B4-BE49-F238E27FC236}">
                <a16:creationId xmlns:a16="http://schemas.microsoft.com/office/drawing/2014/main" id="{D3D073A6-7A35-47FE-AAFF-C14706899FC8}"/>
              </a:ext>
            </a:extLst>
          </p:cNvPr>
          <p:cNvCxnSpPr>
            <a:cxnSpLocks/>
            <a:stCxn id="10" idx="2"/>
            <a:endCxn id="11" idx="1"/>
          </p:cNvCxnSpPr>
          <p:nvPr/>
        </p:nvCxnSpPr>
        <p:spPr>
          <a:xfrm rot="16200000" flipH="1">
            <a:off x="2049951" y="5427948"/>
            <a:ext cx="212618" cy="12182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D72DDCE-2414-4A93-B22E-893E6BE96696}"/>
              </a:ext>
            </a:extLst>
          </p:cNvPr>
          <p:cNvSpPr/>
          <p:nvPr/>
        </p:nvSpPr>
        <p:spPr>
          <a:xfrm>
            <a:off x="5836658" y="1885447"/>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/Rel-17</a:t>
            </a:r>
          </a:p>
        </p:txBody>
      </p:sp>
      <p:sp>
        <p:nvSpPr>
          <p:cNvPr id="15" name="Rectangle 14">
            <a:extLst>
              <a:ext uri="{FF2B5EF4-FFF2-40B4-BE49-F238E27FC236}">
                <a16:creationId xmlns:a16="http://schemas.microsoft.com/office/drawing/2014/main" id="{8727DBC4-EED6-4BC2-B53F-BB35D38428B4}"/>
              </a:ext>
            </a:extLst>
          </p:cNvPr>
          <p:cNvSpPr/>
          <p:nvPr/>
        </p:nvSpPr>
        <p:spPr>
          <a:xfrm>
            <a:off x="5836658" y="2315850"/>
            <a:ext cx="1676399"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/Rel-16</a:t>
            </a:r>
          </a:p>
        </p:txBody>
      </p:sp>
      <p:sp>
        <p:nvSpPr>
          <p:cNvPr id="16" name="Rectangle 15">
            <a:extLst>
              <a:ext uri="{FF2B5EF4-FFF2-40B4-BE49-F238E27FC236}">
                <a16:creationId xmlns:a16="http://schemas.microsoft.com/office/drawing/2014/main" id="{B56E0163-ABBB-49A2-B03C-C0375CEF7000}"/>
              </a:ext>
            </a:extLst>
          </p:cNvPr>
          <p:cNvSpPr/>
          <p:nvPr/>
        </p:nvSpPr>
        <p:spPr>
          <a:xfrm>
            <a:off x="5836659" y="2763765"/>
            <a:ext cx="1676400"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/Rel-15</a:t>
            </a:r>
          </a:p>
        </p:txBody>
      </p:sp>
      <p:sp>
        <p:nvSpPr>
          <p:cNvPr id="17" name="Rectangle 16">
            <a:extLst>
              <a:ext uri="{FF2B5EF4-FFF2-40B4-BE49-F238E27FC236}">
                <a16:creationId xmlns:a16="http://schemas.microsoft.com/office/drawing/2014/main" id="{30D4109F-C012-4097-89F7-B7B639FB9997}"/>
              </a:ext>
            </a:extLst>
          </p:cNvPr>
          <p:cNvSpPr/>
          <p:nvPr/>
        </p:nvSpPr>
        <p:spPr>
          <a:xfrm>
            <a:off x="5839966" y="4246574"/>
            <a:ext cx="1676401"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/Rel-15-drafts-TSG#</a:t>
            </a:r>
          </a:p>
        </p:txBody>
      </p:sp>
      <p:sp>
        <p:nvSpPr>
          <p:cNvPr id="19" name="Rectangle 18">
            <a:extLst>
              <a:ext uri="{FF2B5EF4-FFF2-40B4-BE49-F238E27FC236}">
                <a16:creationId xmlns:a16="http://schemas.microsoft.com/office/drawing/2014/main" id="{81C1ABBF-A93F-44E2-BECA-873BDADDCBBD}"/>
              </a:ext>
            </a:extLst>
          </p:cNvPr>
          <p:cNvSpPr/>
          <p:nvPr/>
        </p:nvSpPr>
        <p:spPr>
          <a:xfrm>
            <a:off x="5836659" y="3734232"/>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/Rel-16-drafts-TSG#</a:t>
            </a:r>
          </a:p>
        </p:txBody>
      </p:sp>
      <p:sp>
        <p:nvSpPr>
          <p:cNvPr id="21" name="Rectangle 20">
            <a:extLst>
              <a:ext uri="{FF2B5EF4-FFF2-40B4-BE49-F238E27FC236}">
                <a16:creationId xmlns:a16="http://schemas.microsoft.com/office/drawing/2014/main" id="{1BF36EFC-2565-4243-9350-C769173B3317}"/>
              </a:ext>
            </a:extLst>
          </p:cNvPr>
          <p:cNvSpPr/>
          <p:nvPr/>
        </p:nvSpPr>
        <p:spPr>
          <a:xfrm>
            <a:off x="5833349" y="3237445"/>
            <a:ext cx="1676398" cy="3346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fr-FR" sz="1400" dirty="0"/>
              <a:t>/Rel-17-drafts-TSG#</a:t>
            </a:r>
          </a:p>
        </p:txBody>
      </p:sp>
      <p:cxnSp>
        <p:nvCxnSpPr>
          <p:cNvPr id="29" name="Connecteur droit 28">
            <a:extLst>
              <a:ext uri="{FF2B5EF4-FFF2-40B4-BE49-F238E27FC236}">
                <a16:creationId xmlns:a16="http://schemas.microsoft.com/office/drawing/2014/main" id="{8A5C7C63-FD57-45F0-8012-E6C6BB0C5375}"/>
              </a:ext>
            </a:extLst>
          </p:cNvPr>
          <p:cNvCxnSpPr>
            <a:cxnSpLocks/>
          </p:cNvCxnSpPr>
          <p:nvPr/>
        </p:nvCxnSpPr>
        <p:spPr>
          <a:xfrm>
            <a:off x="8556666" y="2315850"/>
            <a:ext cx="0" cy="111315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30" name="Rectangle 29">
            <a:extLst>
              <a:ext uri="{FF2B5EF4-FFF2-40B4-BE49-F238E27FC236}">
                <a16:creationId xmlns:a16="http://schemas.microsoft.com/office/drawing/2014/main" id="{FD0DF2A1-D069-4795-8846-D10DA0E001F3}"/>
              </a:ext>
            </a:extLst>
          </p:cNvPr>
          <p:cNvSpPr/>
          <p:nvPr/>
        </p:nvSpPr>
        <p:spPr>
          <a:xfrm>
            <a:off x="7831110" y="2713515"/>
            <a:ext cx="4084915"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/TS29.510_Nnrf_AccessToken.yaml</a:t>
            </a:r>
          </a:p>
        </p:txBody>
      </p:sp>
      <p:sp>
        <p:nvSpPr>
          <p:cNvPr id="31" name="Rectangle 30">
            <a:extLst>
              <a:ext uri="{FF2B5EF4-FFF2-40B4-BE49-F238E27FC236}">
                <a16:creationId xmlns:a16="http://schemas.microsoft.com/office/drawing/2014/main" id="{99F28E4C-3B0A-4E0A-BA77-87556FB9280C}"/>
              </a:ext>
            </a:extLst>
          </p:cNvPr>
          <p:cNvSpPr/>
          <p:nvPr/>
        </p:nvSpPr>
        <p:spPr>
          <a:xfrm>
            <a:off x="7834420" y="3528534"/>
            <a:ext cx="4084908"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/TS32291_Nchf_OfflineOnlyCharging.yaml</a:t>
            </a:r>
          </a:p>
        </p:txBody>
      </p:sp>
      <p:cxnSp>
        <p:nvCxnSpPr>
          <p:cNvPr id="32" name="Connecteur : en angle 31">
            <a:extLst>
              <a:ext uri="{FF2B5EF4-FFF2-40B4-BE49-F238E27FC236}">
                <a16:creationId xmlns:a16="http://schemas.microsoft.com/office/drawing/2014/main" id="{E065016C-89A5-4023-8019-CBACC4B4AB72}"/>
              </a:ext>
            </a:extLst>
          </p:cNvPr>
          <p:cNvCxnSpPr>
            <a:cxnSpLocks/>
            <a:stCxn id="14" idx="3"/>
            <a:endCxn id="30" idx="1"/>
          </p:cNvCxnSpPr>
          <p:nvPr/>
        </p:nvCxnSpPr>
        <p:spPr>
          <a:xfrm>
            <a:off x="7513057" y="2052790"/>
            <a:ext cx="318053" cy="82806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3" name="Connecteur : en angle 32">
            <a:extLst>
              <a:ext uri="{FF2B5EF4-FFF2-40B4-BE49-F238E27FC236}">
                <a16:creationId xmlns:a16="http://schemas.microsoft.com/office/drawing/2014/main" id="{C46335DB-76C8-400A-A388-DB562EB90EC7}"/>
              </a:ext>
            </a:extLst>
          </p:cNvPr>
          <p:cNvCxnSpPr>
            <a:cxnSpLocks/>
            <a:stCxn id="14" idx="3"/>
            <a:endCxn id="31" idx="1"/>
          </p:cNvCxnSpPr>
          <p:nvPr/>
        </p:nvCxnSpPr>
        <p:spPr>
          <a:xfrm>
            <a:off x="7513057" y="2052790"/>
            <a:ext cx="321363" cy="1643087"/>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A3CA4A1-DA71-4E61-91B5-79A5E0C9FEF8}"/>
              </a:ext>
            </a:extLst>
          </p:cNvPr>
          <p:cNvSpPr/>
          <p:nvPr/>
        </p:nvSpPr>
        <p:spPr>
          <a:xfrm>
            <a:off x="7831110" y="1890111"/>
            <a:ext cx="4084915" cy="334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a:t>/TS24558_Eecs_ServiceProvisioning.yaml</a:t>
            </a:r>
          </a:p>
        </p:txBody>
      </p:sp>
      <p:cxnSp>
        <p:nvCxnSpPr>
          <p:cNvPr id="35" name="Connecteur : en angle 34">
            <a:extLst>
              <a:ext uri="{FF2B5EF4-FFF2-40B4-BE49-F238E27FC236}">
                <a16:creationId xmlns:a16="http://schemas.microsoft.com/office/drawing/2014/main" id="{5F23DE62-3BCC-4889-B254-9FCE91EF1414}"/>
              </a:ext>
            </a:extLst>
          </p:cNvPr>
          <p:cNvCxnSpPr>
            <a:cxnSpLocks/>
            <a:stCxn id="14" idx="3"/>
            <a:endCxn id="34" idx="1"/>
          </p:cNvCxnSpPr>
          <p:nvPr/>
        </p:nvCxnSpPr>
        <p:spPr>
          <a:xfrm>
            <a:off x="7513057" y="2052790"/>
            <a:ext cx="318053" cy="466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2" name="Connecteur : en angle 41">
            <a:extLst>
              <a:ext uri="{FF2B5EF4-FFF2-40B4-BE49-F238E27FC236}">
                <a16:creationId xmlns:a16="http://schemas.microsoft.com/office/drawing/2014/main" id="{5E193653-D7AD-450D-929E-04B00CDAA6BA}"/>
              </a:ext>
            </a:extLst>
          </p:cNvPr>
          <p:cNvCxnSpPr>
            <a:cxnSpLocks/>
            <a:stCxn id="8" idx="3"/>
            <a:endCxn id="14" idx="1"/>
          </p:cNvCxnSpPr>
          <p:nvPr/>
        </p:nvCxnSpPr>
        <p:spPr>
          <a:xfrm flipV="1">
            <a:off x="2918648" y="2052790"/>
            <a:ext cx="2918010" cy="173994"/>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5" name="Connecteur : en angle 44">
            <a:extLst>
              <a:ext uri="{FF2B5EF4-FFF2-40B4-BE49-F238E27FC236}">
                <a16:creationId xmlns:a16="http://schemas.microsoft.com/office/drawing/2014/main" id="{9FDCF6F6-38FF-4018-AFC3-D01921E36645}"/>
              </a:ext>
            </a:extLst>
          </p:cNvPr>
          <p:cNvCxnSpPr>
            <a:stCxn id="8" idx="3"/>
            <a:endCxn id="15" idx="1"/>
          </p:cNvCxnSpPr>
          <p:nvPr/>
        </p:nvCxnSpPr>
        <p:spPr>
          <a:xfrm>
            <a:off x="2918648" y="2226784"/>
            <a:ext cx="2918010" cy="256409"/>
          </a:xfrm>
          <a:prstGeom prst="bentConnector3">
            <a:avLst>
              <a:gd name="adj1" fmla="val 92257"/>
            </a:avLst>
          </a:prstGeom>
        </p:spPr>
        <p:style>
          <a:lnRef idx="1">
            <a:schemeClr val="accent1"/>
          </a:lnRef>
          <a:fillRef idx="0">
            <a:schemeClr val="accent1"/>
          </a:fillRef>
          <a:effectRef idx="0">
            <a:schemeClr val="accent1"/>
          </a:effectRef>
          <a:fontRef idx="minor">
            <a:schemeClr val="tx1"/>
          </a:fontRef>
        </p:style>
      </p:cxnSp>
      <p:cxnSp>
        <p:nvCxnSpPr>
          <p:cNvPr id="47" name="Connecteur : en angle 46">
            <a:extLst>
              <a:ext uri="{FF2B5EF4-FFF2-40B4-BE49-F238E27FC236}">
                <a16:creationId xmlns:a16="http://schemas.microsoft.com/office/drawing/2014/main" id="{FF5EAAE0-8008-4321-8DB0-16496E31BD13}"/>
              </a:ext>
            </a:extLst>
          </p:cNvPr>
          <p:cNvCxnSpPr>
            <a:stCxn id="8" idx="3"/>
            <a:endCxn id="16" idx="1"/>
          </p:cNvCxnSpPr>
          <p:nvPr/>
        </p:nvCxnSpPr>
        <p:spPr>
          <a:xfrm>
            <a:off x="2918648" y="2226784"/>
            <a:ext cx="2918011" cy="704324"/>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49" name="Connecteur : en angle 48">
            <a:extLst>
              <a:ext uri="{FF2B5EF4-FFF2-40B4-BE49-F238E27FC236}">
                <a16:creationId xmlns:a16="http://schemas.microsoft.com/office/drawing/2014/main" id="{1F264F39-21DA-4BF5-B18B-A313ADDF677C}"/>
              </a:ext>
            </a:extLst>
          </p:cNvPr>
          <p:cNvCxnSpPr>
            <a:stCxn id="8" idx="3"/>
            <a:endCxn id="17" idx="1"/>
          </p:cNvCxnSpPr>
          <p:nvPr/>
        </p:nvCxnSpPr>
        <p:spPr>
          <a:xfrm>
            <a:off x="2918648" y="2226784"/>
            <a:ext cx="2921318" cy="2187133"/>
          </a:xfrm>
          <a:prstGeom prst="bentConnector3">
            <a:avLst>
              <a:gd name="adj1" fmla="val 92209"/>
            </a:avLst>
          </a:prstGeom>
        </p:spPr>
        <p:style>
          <a:lnRef idx="1">
            <a:schemeClr val="accent1"/>
          </a:lnRef>
          <a:fillRef idx="0">
            <a:schemeClr val="accent1"/>
          </a:fillRef>
          <a:effectRef idx="0">
            <a:schemeClr val="accent1"/>
          </a:effectRef>
          <a:fontRef idx="minor">
            <a:schemeClr val="tx1"/>
          </a:fontRef>
        </p:style>
      </p:cxnSp>
      <p:cxnSp>
        <p:nvCxnSpPr>
          <p:cNvPr id="51" name="Connecteur : en angle 50">
            <a:extLst>
              <a:ext uri="{FF2B5EF4-FFF2-40B4-BE49-F238E27FC236}">
                <a16:creationId xmlns:a16="http://schemas.microsoft.com/office/drawing/2014/main" id="{3459AE64-69A1-4F6A-AFF9-8C40C064938A}"/>
              </a:ext>
            </a:extLst>
          </p:cNvPr>
          <p:cNvCxnSpPr>
            <a:stCxn id="8" idx="3"/>
            <a:endCxn id="19" idx="1"/>
          </p:cNvCxnSpPr>
          <p:nvPr/>
        </p:nvCxnSpPr>
        <p:spPr>
          <a:xfrm>
            <a:off x="2918648" y="2226784"/>
            <a:ext cx="2918011" cy="1674791"/>
          </a:xfrm>
          <a:prstGeom prst="bentConnector3">
            <a:avLst>
              <a:gd name="adj1" fmla="val 92256"/>
            </a:avLst>
          </a:prstGeom>
        </p:spPr>
        <p:style>
          <a:lnRef idx="1">
            <a:schemeClr val="accent1"/>
          </a:lnRef>
          <a:fillRef idx="0">
            <a:schemeClr val="accent1"/>
          </a:fillRef>
          <a:effectRef idx="0">
            <a:schemeClr val="accent1"/>
          </a:effectRef>
          <a:fontRef idx="minor">
            <a:schemeClr val="tx1"/>
          </a:fontRef>
        </p:style>
      </p:cxnSp>
      <p:cxnSp>
        <p:nvCxnSpPr>
          <p:cNvPr id="53" name="Connecteur : en angle 52">
            <a:extLst>
              <a:ext uri="{FF2B5EF4-FFF2-40B4-BE49-F238E27FC236}">
                <a16:creationId xmlns:a16="http://schemas.microsoft.com/office/drawing/2014/main" id="{EDF0A3FA-0CFC-4DA6-AAF0-5BAA8D4B4E7B}"/>
              </a:ext>
            </a:extLst>
          </p:cNvPr>
          <p:cNvCxnSpPr>
            <a:stCxn id="8" idx="3"/>
            <a:endCxn id="21" idx="1"/>
          </p:cNvCxnSpPr>
          <p:nvPr/>
        </p:nvCxnSpPr>
        <p:spPr>
          <a:xfrm>
            <a:off x="2918648" y="2226784"/>
            <a:ext cx="2914701" cy="1178004"/>
          </a:xfrm>
          <a:prstGeom prst="bentConnector3">
            <a:avLst>
              <a:gd name="adj1" fmla="val 92780"/>
            </a:avLst>
          </a:prstGeom>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8E194A41-75DA-492B-8422-43D5EDAC14B1}"/>
              </a:ext>
            </a:extLst>
          </p:cNvPr>
          <p:cNvSpPr/>
          <p:nvPr/>
        </p:nvSpPr>
        <p:spPr>
          <a:xfrm>
            <a:off x="6074314" y="5202672"/>
            <a:ext cx="1404778" cy="782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Internal</a:t>
            </a:r>
            <a:r>
              <a:rPr lang="fr-FR" dirty="0"/>
              <a:t> structure</a:t>
            </a:r>
          </a:p>
        </p:txBody>
      </p:sp>
      <p:cxnSp>
        <p:nvCxnSpPr>
          <p:cNvPr id="86" name="Connecteur : en angle 85">
            <a:extLst>
              <a:ext uri="{FF2B5EF4-FFF2-40B4-BE49-F238E27FC236}">
                <a16:creationId xmlns:a16="http://schemas.microsoft.com/office/drawing/2014/main" id="{433DE373-3491-4EBD-9632-A73E48C757A4}"/>
              </a:ext>
            </a:extLst>
          </p:cNvPr>
          <p:cNvCxnSpPr>
            <a:cxnSpLocks/>
            <a:stCxn id="11" idx="3"/>
            <a:endCxn id="59" idx="1"/>
          </p:cNvCxnSpPr>
          <p:nvPr/>
        </p:nvCxnSpPr>
        <p:spPr>
          <a:xfrm flipV="1">
            <a:off x="3337994" y="5594032"/>
            <a:ext cx="2736320" cy="1139"/>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94" name="ZoneTexte 93">
            <a:extLst>
              <a:ext uri="{FF2B5EF4-FFF2-40B4-BE49-F238E27FC236}">
                <a16:creationId xmlns:a16="http://schemas.microsoft.com/office/drawing/2014/main" id="{4949D3E1-5F76-40A9-A222-E960835BB440}"/>
              </a:ext>
            </a:extLst>
          </p:cNvPr>
          <p:cNvSpPr txBox="1"/>
          <p:nvPr/>
        </p:nvSpPr>
        <p:spPr>
          <a:xfrm>
            <a:off x="7831110" y="4061417"/>
            <a:ext cx="3845925" cy="615553"/>
          </a:xfrm>
          <a:prstGeom prst="rect">
            <a:avLst/>
          </a:prstGeom>
          <a:noFill/>
        </p:spPr>
        <p:txBody>
          <a:bodyPr wrap="none" rtlCol="0">
            <a:spAutoFit/>
          </a:bodyPr>
          <a:lstStyle/>
          <a:p>
            <a:r>
              <a:rPr lang="fr-FR" dirty="0"/>
              <a:t>174 </a:t>
            </a:r>
            <a:r>
              <a:rPr lang="fr-FR" dirty="0" err="1"/>
              <a:t>OpenAPI</a:t>
            </a:r>
            <a:r>
              <a:rPr lang="fr-FR" dirty="0"/>
              <a:t> files</a:t>
            </a:r>
          </a:p>
          <a:p>
            <a:r>
              <a:rPr lang="fr-FR" sz="1600" i="1" dirty="0"/>
              <a:t>CT1/3/4: 158, SA4: 14, SA5-Charging: 2</a:t>
            </a:r>
          </a:p>
        </p:txBody>
      </p:sp>
      <p:sp>
        <p:nvSpPr>
          <p:cNvPr id="95" name="Accolade fermante 94">
            <a:extLst>
              <a:ext uri="{FF2B5EF4-FFF2-40B4-BE49-F238E27FC236}">
                <a16:creationId xmlns:a16="http://schemas.microsoft.com/office/drawing/2014/main" id="{F61C7E25-82D8-4EB2-A4B5-CD23D1C6FF7B}"/>
              </a:ext>
            </a:extLst>
          </p:cNvPr>
          <p:cNvSpPr/>
          <p:nvPr/>
        </p:nvSpPr>
        <p:spPr>
          <a:xfrm rot="5400000">
            <a:off x="9765738" y="2010333"/>
            <a:ext cx="215660" cy="408491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6" name="ZoneTexte 95">
            <a:extLst>
              <a:ext uri="{FF2B5EF4-FFF2-40B4-BE49-F238E27FC236}">
                <a16:creationId xmlns:a16="http://schemas.microsoft.com/office/drawing/2014/main" id="{8ABE8B7F-3C74-4353-B8CD-4B6DDC301DA5}"/>
              </a:ext>
            </a:extLst>
          </p:cNvPr>
          <p:cNvSpPr txBox="1"/>
          <p:nvPr/>
        </p:nvSpPr>
        <p:spPr>
          <a:xfrm>
            <a:off x="7817278" y="5270866"/>
            <a:ext cx="1980029" cy="615553"/>
          </a:xfrm>
          <a:prstGeom prst="rect">
            <a:avLst/>
          </a:prstGeom>
          <a:noFill/>
        </p:spPr>
        <p:txBody>
          <a:bodyPr wrap="none" rtlCol="0">
            <a:spAutoFit/>
          </a:bodyPr>
          <a:lstStyle/>
          <a:p>
            <a:r>
              <a:rPr lang="fr-FR" dirty="0"/>
              <a:t>14 </a:t>
            </a:r>
            <a:r>
              <a:rPr lang="fr-FR" dirty="0" err="1"/>
              <a:t>OpenAPI</a:t>
            </a:r>
            <a:r>
              <a:rPr lang="fr-FR" dirty="0"/>
              <a:t> files </a:t>
            </a:r>
          </a:p>
          <a:p>
            <a:r>
              <a:rPr lang="fr-FR" sz="1600" i="1" dirty="0"/>
              <a:t>SA5-OAM: 14</a:t>
            </a:r>
          </a:p>
        </p:txBody>
      </p:sp>
      <p:sp>
        <p:nvSpPr>
          <p:cNvPr id="97" name="Accolade fermante 96">
            <a:extLst>
              <a:ext uri="{FF2B5EF4-FFF2-40B4-BE49-F238E27FC236}">
                <a16:creationId xmlns:a16="http://schemas.microsoft.com/office/drawing/2014/main" id="{D56B5E8E-50E7-41B7-BF71-CF63DC0D1986}"/>
              </a:ext>
            </a:extLst>
          </p:cNvPr>
          <p:cNvSpPr/>
          <p:nvPr/>
        </p:nvSpPr>
        <p:spPr>
          <a:xfrm>
            <a:off x="7533320" y="5197887"/>
            <a:ext cx="161433" cy="7827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292859896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34056</TotalTime>
  <Words>1241</Words>
  <Application>Microsoft Office PowerPoint</Application>
  <PresentationFormat>Grand écran</PresentationFormat>
  <Paragraphs>158</Paragraphs>
  <Slides>21</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21</vt:i4>
      </vt:variant>
    </vt:vector>
  </HeadingPairs>
  <TitlesOfParts>
    <vt:vector size="29" baseType="lpstr">
      <vt:lpstr>Arial</vt:lpstr>
      <vt:lpstr>Arial </vt:lpstr>
      <vt:lpstr>Arial Black</vt:lpstr>
      <vt:lpstr>Calibri</vt:lpstr>
      <vt:lpstr>Calibri Light</vt:lpstr>
      <vt:lpstr>Helvetica 75 Bold</vt:lpstr>
      <vt:lpstr>Times New Roman</vt:lpstr>
      <vt:lpstr>Office Theme</vt:lpstr>
      <vt:lpstr>OpenAPI specs management: Current status </vt:lpstr>
      <vt:lpstr>Approved process at TSG#95</vt:lpstr>
      <vt:lpstr>Since TSG#95</vt:lpstr>
      <vt:lpstr>Next steps</vt:lpstr>
      <vt:lpstr>Présentation PowerPoint</vt:lpstr>
      <vt:lpstr>To consider when preparing the TSG</vt:lpstr>
      <vt:lpstr>ANNEX</vt:lpstr>
      <vt:lpstr>Detailed process</vt:lpstr>
      <vt:lpstr>Current OpenAPI Repositories</vt:lpstr>
      <vt:lpstr>Existing In-between Plenary Process</vt:lpstr>
      <vt:lpstr>New Pre-Plenary Process  after TSG Tdocs sumission deadline</vt:lpstr>
      <vt:lpstr>In-Plenary Process</vt:lpstr>
      <vt:lpstr>Post-Plenary Process</vt:lpstr>
      <vt:lpstr>List of Key Issues as identified by the OpenAPI Task Force</vt:lpstr>
      <vt:lpstr>KI#1: Storage of 3GPP OpenAPI  specification files in 3GPP Forge </vt:lpstr>
      <vt:lpstr>KI#2: Expand application of the 3GPP Forge in the handling of CR </vt:lpstr>
      <vt:lpstr>KI#3: Reference to other OpenAPI specifications</vt:lpstr>
      <vt:lpstr>KI#4: OpenAPI specification validation</vt:lpstr>
      <vt:lpstr>KI#5: 3GPP Common API Versioning Mechanism </vt:lpstr>
      <vt:lpstr>KI#6: Common principles and conventions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936</cp:revision>
  <dcterms:created xsi:type="dcterms:W3CDTF">2010-02-05T13:52:04Z</dcterms:created>
  <dcterms:modified xsi:type="dcterms:W3CDTF">2022-06-07T09:01:01Z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6c818a6-e1a0-4a6e-a969-20d857c5dc62_Enabled">
    <vt:lpwstr>true</vt:lpwstr>
  </property>
  <property fmtid="{D5CDD505-2E9C-101B-9397-08002B2CF9AE}" pid="3" name="MSIP_Label_e6c818a6-e1a0-4a6e-a969-20d857c5dc62_SetDate">
    <vt:lpwstr>2022-06-07T09:01:01Z</vt:lpwstr>
  </property>
  <property fmtid="{D5CDD505-2E9C-101B-9397-08002B2CF9AE}" pid="4" name="MSIP_Label_e6c818a6-e1a0-4a6e-a969-20d857c5dc62_Method">
    <vt:lpwstr>Standard</vt:lpwstr>
  </property>
  <property fmtid="{D5CDD505-2E9C-101B-9397-08002B2CF9AE}" pid="5" name="MSIP_Label_e6c818a6-e1a0-4a6e-a969-20d857c5dc62_Name">
    <vt:lpwstr>Orange_restricted_internal.2</vt:lpwstr>
  </property>
  <property fmtid="{D5CDD505-2E9C-101B-9397-08002B2CF9AE}" pid="6" name="MSIP_Label_e6c818a6-e1a0-4a6e-a969-20d857c5dc62_SiteId">
    <vt:lpwstr>90c7a20a-f34b-40bf-bc48-b9253b6f5d20</vt:lpwstr>
  </property>
  <property fmtid="{D5CDD505-2E9C-101B-9397-08002B2CF9AE}" pid="7" name="MSIP_Label_e6c818a6-e1a0-4a6e-a969-20d857c5dc62_ActionId">
    <vt:lpwstr>8dcb9783-49c3-4b0e-aac8-eb036cf2c4e3</vt:lpwstr>
  </property>
  <property fmtid="{D5CDD505-2E9C-101B-9397-08002B2CF9AE}" pid="8" name="MSIP_Label_e6c818a6-e1a0-4a6e-a969-20d857c5dc62_ContentBits">
    <vt:lpwstr>2</vt:lpwstr>
  </property>
</Properties>
</file>