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8"/>
  </p:notesMasterIdLst>
  <p:handoutMasterIdLst>
    <p:handoutMasterId r:id="rId29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370" r:id="rId11"/>
    <p:sldId id="407" r:id="rId12"/>
    <p:sldId id="372" r:id="rId13"/>
    <p:sldId id="383" r:id="rId14"/>
    <p:sldId id="371" r:id="rId15"/>
    <p:sldId id="410" r:id="rId16"/>
    <p:sldId id="399" r:id="rId17"/>
    <p:sldId id="412" r:id="rId18"/>
    <p:sldId id="375" r:id="rId19"/>
    <p:sldId id="400" r:id="rId20"/>
    <p:sldId id="403" r:id="rId21"/>
    <p:sldId id="405" r:id="rId22"/>
    <p:sldId id="365" r:id="rId23"/>
    <p:sldId id="376" r:id="rId24"/>
    <p:sldId id="385" r:id="rId25"/>
    <p:sldId id="413" r:id="rId26"/>
    <p:sldId id="398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55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noTDOC!$B$4:$B$25</c:f>
              <c:strCache>
                <c:ptCount val="21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</c:strCache>
            </c:strRef>
          </c:cat>
          <c:val>
            <c:numRef>
              <c:f>noTDOC!$C$4:$C$25</c:f>
              <c:numCache>
                <c:formatCode>General</c:formatCode>
                <c:ptCount val="21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20D-41F5-9AF4-584291DEC070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noTDOC!$B$4:$B$25</c:f>
              <c:strCache>
                <c:ptCount val="21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</c:strCache>
            </c:strRef>
          </c:cat>
          <c:val>
            <c:numRef>
              <c:f>noTDOC!$D$4:$D$25</c:f>
              <c:numCache>
                <c:formatCode>General</c:formatCode>
                <c:ptCount val="21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933</c:v>
                </c:pt>
                <c:pt idx="20">
                  <c:v>760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20D-41F5-9AF4-584291DEC0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CRs!$E$3:$L$3</c:f>
              <c:strCache>
                <c:ptCount val="8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August-e_2020</c:v>
                </c:pt>
                <c:pt idx="6">
                  <c:v>October-e_2020</c:v>
                </c:pt>
                <c:pt idx="7">
                  <c:v>November-e_2020</c:v>
                </c:pt>
              </c:strCache>
            </c:strRef>
          </c:cat>
          <c:val>
            <c:numRef>
              <c:f>CRs!$E$4:$L$4</c:f>
              <c:numCache>
                <c:formatCode>General</c:formatCode>
                <c:ptCount val="8"/>
                <c:pt idx="0">
                  <c:v>207</c:v>
                </c:pt>
                <c:pt idx="1">
                  <c:v>213</c:v>
                </c:pt>
                <c:pt idx="2">
                  <c:v>194</c:v>
                </c:pt>
                <c:pt idx="3">
                  <c:v>304</c:v>
                </c:pt>
                <c:pt idx="4">
                  <c:v>394</c:v>
                </c:pt>
                <c:pt idx="5">
                  <c:v>325</c:v>
                </c:pt>
                <c:pt idx="6">
                  <c:v>259</c:v>
                </c:pt>
                <c:pt idx="7">
                  <c:v>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FA-4BC2-814B-051152843961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CRs!$E$3:$L$3</c:f>
              <c:strCache>
                <c:ptCount val="8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August-e_2020</c:v>
                </c:pt>
                <c:pt idx="6">
                  <c:v>October-e_2020</c:v>
                </c:pt>
                <c:pt idx="7">
                  <c:v>November-e_2020</c:v>
                </c:pt>
              </c:strCache>
            </c:strRef>
          </c:cat>
          <c:val>
            <c:numRef>
              <c:f>CRs!$E$5:$L$5</c:f>
              <c:numCache>
                <c:formatCode>General</c:formatCode>
                <c:ptCount val="8"/>
                <c:pt idx="0">
                  <c:v>95</c:v>
                </c:pt>
                <c:pt idx="1">
                  <c:v>59</c:v>
                </c:pt>
                <c:pt idx="2">
                  <c:v>107</c:v>
                </c:pt>
                <c:pt idx="3">
                  <c:v>42</c:v>
                </c:pt>
                <c:pt idx="4">
                  <c:v>36</c:v>
                </c:pt>
                <c:pt idx="5">
                  <c:v>1</c:v>
                </c:pt>
                <c:pt idx="6">
                  <c:v>14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FA-4BC2-814B-0511528439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CT#90-e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07–09 December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CP-203161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Rel-9: 1 CAT F CR on IMS work items was agreed (IANA registration complete) </a:t>
            </a:r>
          </a:p>
          <a:p>
            <a:r>
              <a:rPr lang="en-US" sz="2400" dirty="0"/>
              <a:t> Rel-12: 1 CAT F CR on IMS work items was agreed (IETF reference update) </a:t>
            </a:r>
          </a:p>
          <a:p>
            <a:r>
              <a:rPr lang="en-US" sz="2400" dirty="0"/>
              <a:t>Rel-13: 3 CAT F CRs on IMS work items were agreed (IETF reference updates, IANA registration completed)</a:t>
            </a:r>
          </a:p>
          <a:p>
            <a:r>
              <a:rPr lang="en-US" sz="2400" dirty="0"/>
              <a:t> Rel-14: 3 CAT F CRs on IMS work items were agreed (IETF reference updates, IANA registration complete)</a:t>
            </a:r>
          </a:p>
          <a:p>
            <a:r>
              <a:rPr lang="en-US" sz="2400" dirty="0"/>
              <a:t>Rel-14: 1 CAT F CR for Mission Critical work items was agreed</a:t>
            </a:r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3 CRs on Mission Critical work items were agreed</a:t>
            </a:r>
          </a:p>
          <a:p>
            <a:r>
              <a:rPr lang="en-US" sz="2400" dirty="0"/>
              <a:t> 2 CRs on IMS work items were agreed (IANA registration related)</a:t>
            </a:r>
          </a:p>
          <a:p>
            <a:r>
              <a:rPr lang="en-US" sz="2400" dirty="0"/>
              <a:t> 4 CRs on 5G_Ph1 were agreed, all are backward compatible</a:t>
            </a:r>
          </a:p>
          <a:p>
            <a:r>
              <a:rPr lang="en-US" sz="2400" dirty="0"/>
              <a:t> Overall Rel-15 is stable</a:t>
            </a:r>
          </a:p>
        </p:txBody>
      </p:sp>
    </p:spTree>
    <p:extLst>
      <p:ext uri="{BB962C8B-B14F-4D97-AF65-F5344CB8AC3E}">
        <p14:creationId xmlns:p14="http://schemas.microsoft.com/office/powerpoint/2010/main" val="360478863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1567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189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246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161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pPr lvl="1"/>
            <a:r>
              <a:rPr lang="es-ES" sz="2000" dirty="0" err="1"/>
              <a:t>Significant</a:t>
            </a:r>
            <a:r>
              <a:rPr lang="es-ES" sz="2000" dirty="0"/>
              <a:t> </a:t>
            </a:r>
            <a:r>
              <a:rPr lang="es-ES" sz="2000" dirty="0" err="1"/>
              <a:t>amount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CRs</a:t>
            </a:r>
            <a:r>
              <a:rPr lang="es-ES" sz="2000" dirty="0"/>
              <a:t> </a:t>
            </a:r>
            <a:r>
              <a:rPr lang="es-ES" sz="2000" dirty="0" err="1"/>
              <a:t>were</a:t>
            </a:r>
            <a:r>
              <a:rPr lang="es-ES" sz="2000" dirty="0"/>
              <a:t> </a:t>
            </a:r>
            <a:r>
              <a:rPr lang="es-ES" sz="2000" dirty="0" err="1"/>
              <a:t>related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protocol</a:t>
            </a:r>
            <a:r>
              <a:rPr lang="es-ES" sz="2000" dirty="0"/>
              <a:t> </a:t>
            </a:r>
            <a:r>
              <a:rPr lang="es-ES" sz="2000" dirty="0" err="1"/>
              <a:t>enhancements</a:t>
            </a:r>
            <a:endParaRPr lang="es-ES" sz="2000" dirty="0"/>
          </a:p>
          <a:p>
            <a:r>
              <a:rPr lang="en-US" sz="2400" dirty="0"/>
              <a:t> 27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lvl="1"/>
            <a:r>
              <a:rPr lang="de-DE" sz="2000" dirty="0"/>
              <a:t>5GSAT_ARCH-CT  and FS_eIMS5G2 </a:t>
            </a:r>
          </a:p>
          <a:p>
            <a:r>
              <a:rPr lang="de-DE" sz="2400" dirty="0"/>
              <a:t> 10 </a:t>
            </a:r>
            <a:r>
              <a:rPr lang="de-DE" sz="2400" dirty="0" err="1"/>
              <a:t>tdocs</a:t>
            </a:r>
            <a:r>
              <a:rPr lang="de-DE" sz="2400" dirty="0"/>
              <a:t> </a:t>
            </a:r>
            <a:r>
              <a:rPr lang="de-DE" sz="2400" dirty="0" err="1"/>
              <a:t>were</a:t>
            </a:r>
            <a:r>
              <a:rPr lang="de-DE" sz="2400" dirty="0"/>
              <a:t> </a:t>
            </a:r>
            <a:r>
              <a:rPr lang="de-DE" sz="2400" dirty="0" err="1"/>
              <a:t>agreed</a:t>
            </a:r>
            <a:r>
              <a:rPr lang="de-DE" sz="2400" dirty="0"/>
              <a:t> for </a:t>
            </a:r>
            <a:r>
              <a:rPr lang="de-DE" sz="2400" dirty="0" err="1"/>
              <a:t>agreed</a:t>
            </a:r>
            <a:r>
              <a:rPr lang="de-DE" sz="2400" dirty="0"/>
              <a:t> </a:t>
            </a:r>
            <a:r>
              <a:rPr lang="de-DE" sz="2400" dirty="0" err="1"/>
              <a:t>Rel</a:t>
            </a:r>
            <a:r>
              <a:rPr lang="de-DE" sz="2400" dirty="0"/>
              <a:t> 17 </a:t>
            </a:r>
            <a:r>
              <a:rPr lang="de-DE" sz="2400" dirty="0" err="1"/>
              <a:t>study</a:t>
            </a:r>
            <a:r>
              <a:rPr lang="de-DE" sz="2400" dirty="0"/>
              <a:t> item </a:t>
            </a:r>
            <a:r>
              <a:rPr lang="en-US" sz="2400" dirty="0"/>
              <a:t>on FS_MINT-CT </a:t>
            </a:r>
          </a:p>
          <a:p>
            <a:r>
              <a:rPr lang="en-US" sz="2400" dirty="0"/>
              <a:t>One new work item and one new study item were agreed</a:t>
            </a:r>
          </a:p>
          <a:p>
            <a:r>
              <a:rPr lang="en-US" sz="2400" dirty="0"/>
              <a:t>Work item proposals with dependency on work items in SA2 and where the SA2 work is still not approved were postponed</a:t>
            </a:r>
            <a:endParaRPr lang="en-US" sz="2000" dirty="0"/>
          </a:p>
          <a:p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has scheduled two electronic meetings in Q1 2021 </a:t>
            </a:r>
          </a:p>
          <a:p>
            <a:pPr lvl="1"/>
            <a:r>
              <a:rPr lang="en-US" sz="2000" dirty="0"/>
              <a:t>CT1#127-bis-e</a:t>
            </a:r>
          </a:p>
          <a:p>
            <a:pPr lvl="2"/>
            <a:r>
              <a:rPr lang="en-US" sz="1600" dirty="0"/>
              <a:t>Limited scope</a:t>
            </a:r>
          </a:p>
          <a:p>
            <a:pPr lvl="2"/>
            <a:r>
              <a:rPr lang="en-US" sz="1600" dirty="0"/>
              <a:t>Rel-17 only, excluding Protoc17/SAES17/TEI17</a:t>
            </a:r>
          </a:p>
          <a:p>
            <a:pPr lvl="1"/>
            <a:r>
              <a:rPr lang="en-US" sz="2000" dirty="0"/>
              <a:t>CT1#128-e </a:t>
            </a:r>
          </a:p>
          <a:p>
            <a:pPr lvl="2"/>
            <a:r>
              <a:rPr lang="en-US" sz="1600" dirty="0"/>
              <a:t>All releases in scope</a:t>
            </a:r>
          </a:p>
          <a:p>
            <a:r>
              <a:rPr lang="de-DE" sz="2400" dirty="0"/>
              <a:t>CT1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agreed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updated</a:t>
            </a:r>
            <a:r>
              <a:rPr lang="de-DE" sz="2400" dirty="0"/>
              <a:t> Terms </a:t>
            </a:r>
            <a:r>
              <a:rPr lang="de-DE" sz="2400" dirty="0" err="1"/>
              <a:t>of</a:t>
            </a:r>
            <a:r>
              <a:rPr lang="de-DE" sz="2400" dirty="0"/>
              <a:t> Reference, </a:t>
            </a:r>
            <a:r>
              <a:rPr lang="de-DE" sz="2400" dirty="0" err="1"/>
              <a:t>coming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plenary</a:t>
            </a:r>
            <a:r>
              <a:rPr lang="de-DE" sz="2400" dirty="0"/>
              <a:t> for </a:t>
            </a:r>
            <a:r>
              <a:rPr lang="de-DE" sz="2400" dirty="0" err="1"/>
              <a:t>approval</a:t>
            </a:r>
            <a:endParaRPr lang="de-DE" sz="2400" dirty="0"/>
          </a:p>
          <a:p>
            <a:r>
              <a:rPr lang="de-DE" sz="2400" dirty="0"/>
              <a:t>CT1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updated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list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rapporteurs</a:t>
            </a:r>
            <a:r>
              <a:rPr lang="de-DE" sz="2400" dirty="0"/>
              <a:t> for </a:t>
            </a:r>
            <a:r>
              <a:rPr lang="de-DE" sz="2400" dirty="0" err="1"/>
              <a:t>its</a:t>
            </a:r>
            <a:r>
              <a:rPr lang="de-DE" sz="2400" dirty="0"/>
              <a:t> </a:t>
            </a:r>
            <a:r>
              <a:rPr lang="de-DE" sz="2400" dirty="0" err="1"/>
              <a:t>specifications</a:t>
            </a:r>
            <a:endParaRPr lang="de-DE" sz="2400" dirty="0"/>
          </a:p>
          <a:p>
            <a:r>
              <a:rPr lang="de-DE" sz="2400" dirty="0"/>
              <a:t> New Rel-17 </a:t>
            </a:r>
            <a:r>
              <a:rPr lang="de-DE" sz="2400" dirty="0" err="1"/>
              <a:t>work</a:t>
            </a:r>
            <a:r>
              <a:rPr lang="de-DE" sz="2400" dirty="0"/>
              <a:t> item </a:t>
            </a:r>
            <a:r>
              <a:rPr lang="de-DE" sz="2400" dirty="0" err="1"/>
              <a:t>proposals</a:t>
            </a:r>
            <a:r>
              <a:rPr lang="de-DE" sz="2400" dirty="0"/>
              <a:t> </a:t>
            </a:r>
            <a:r>
              <a:rPr lang="de-DE" sz="2400" dirty="0" err="1"/>
              <a:t>expected</a:t>
            </a:r>
            <a:r>
              <a:rPr lang="de-DE" sz="2400" dirty="0"/>
              <a:t> in Q1 2021, </a:t>
            </a:r>
            <a:r>
              <a:rPr lang="de-DE" sz="2400" dirty="0" err="1"/>
              <a:t>depending</a:t>
            </a:r>
            <a:r>
              <a:rPr lang="de-DE" sz="2400" dirty="0"/>
              <a:t> on </a:t>
            </a:r>
            <a:r>
              <a:rPr lang="de-DE" sz="2400" dirty="0" err="1"/>
              <a:t>progress</a:t>
            </a:r>
            <a:r>
              <a:rPr lang="de-DE" sz="2400" dirty="0"/>
              <a:t> in SA</a:t>
            </a:r>
          </a:p>
          <a:p>
            <a:pPr marL="0" indent="0">
              <a:buNone/>
            </a:pPr>
            <a:r>
              <a:rPr lang="de-DE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 Hao Jing </a:t>
            </a:r>
            <a:r>
              <a:rPr lang="de-DE" sz="2400" dirty="0" err="1"/>
              <a:t>acted</a:t>
            </a:r>
            <a:r>
              <a:rPr lang="de-DE" sz="2400" dirty="0"/>
              <a:t> </a:t>
            </a:r>
            <a:r>
              <a:rPr lang="de-DE" sz="2400" dirty="0" err="1"/>
              <a:t>as</a:t>
            </a:r>
            <a:r>
              <a:rPr lang="de-DE" sz="2400" dirty="0"/>
              <a:t> MCC </a:t>
            </a:r>
            <a:r>
              <a:rPr lang="de-DE" sz="2400" dirty="0" err="1"/>
              <a:t>support</a:t>
            </a:r>
            <a:r>
              <a:rPr lang="de-DE" sz="2400" dirty="0"/>
              <a:t> for CT1#126-e</a:t>
            </a:r>
          </a:p>
          <a:p>
            <a:r>
              <a:rPr lang="de-DE" sz="2400" dirty="0"/>
              <a:t> Joern Krause </a:t>
            </a:r>
            <a:r>
              <a:rPr lang="de-DE" sz="2400" dirty="0" err="1"/>
              <a:t>acted</a:t>
            </a:r>
            <a:r>
              <a:rPr lang="de-DE" sz="2400" dirty="0"/>
              <a:t> </a:t>
            </a:r>
            <a:r>
              <a:rPr lang="de-DE" sz="2400" dirty="0" err="1"/>
              <a:t>as</a:t>
            </a:r>
            <a:r>
              <a:rPr lang="de-DE" sz="2400" dirty="0"/>
              <a:t> MCC </a:t>
            </a:r>
            <a:r>
              <a:rPr lang="de-DE" sz="2400" dirty="0" err="1"/>
              <a:t>support</a:t>
            </a:r>
            <a:r>
              <a:rPr lang="de-DE" sz="2400" dirty="0"/>
              <a:t> for CT1#127-e</a:t>
            </a:r>
          </a:p>
          <a:p>
            <a:r>
              <a:rPr lang="de-DE" sz="2400" dirty="0"/>
              <a:t> Frederic Firmin still </a:t>
            </a:r>
            <a:r>
              <a:rPr lang="de-DE" sz="2400" dirty="0" err="1"/>
              <a:t>active</a:t>
            </a:r>
            <a:r>
              <a:rPr lang="de-DE" sz="2400" dirty="0"/>
              <a:t> in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background</a:t>
            </a:r>
            <a:r>
              <a:rPr lang="de-DE" sz="2400" dirty="0"/>
              <a:t> and in </a:t>
            </a:r>
            <a:r>
              <a:rPr lang="de-DE" sz="2400" dirty="0" err="1"/>
              <a:t>preparation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meetings</a:t>
            </a:r>
            <a:endParaRPr lang="de-DE" sz="2400" dirty="0"/>
          </a:p>
          <a:p>
            <a:pPr marL="0" indent="0">
              <a:buNone/>
            </a:pPr>
            <a:r>
              <a:rPr lang="de-DE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1058818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CT1#126-e roughly 3900 emails</a:t>
            </a:r>
          </a:p>
          <a:p>
            <a:pPr lvl="1"/>
            <a:r>
              <a:rPr lang="en-GB" sz="2000" dirty="0"/>
              <a:t>CT1#127-e roughly 3200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UTC/14:00 to 16:00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829675" y="4972050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November e-meeting </a:t>
            </a:r>
            <a:r>
              <a:rPr lang="de-DE" sz="1600" dirty="0" err="1"/>
              <a:t>only</a:t>
            </a:r>
            <a:r>
              <a:rPr lang="de-DE" sz="1600" dirty="0"/>
              <a:t> 6 </a:t>
            </a:r>
            <a:r>
              <a:rPr lang="de-DE" sz="1600" dirty="0" err="1"/>
              <a:t>days</a:t>
            </a:r>
            <a:endParaRPr lang="de-DE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079327"/>
              </p:ext>
            </p:extLst>
          </p:nvPr>
        </p:nvGraphicFramePr>
        <p:xfrm>
          <a:off x="472611" y="1952625"/>
          <a:ext cx="7909389" cy="4006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4791073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November </a:t>
            </a:r>
            <a:r>
              <a:rPr lang="de-DE" sz="1600" dirty="0" err="1"/>
              <a:t>only</a:t>
            </a:r>
            <a:r>
              <a:rPr lang="de-DE" sz="1600" dirty="0"/>
              <a:t> 6 </a:t>
            </a:r>
            <a:r>
              <a:rPr lang="de-DE" sz="1600" dirty="0" err="1"/>
              <a:t>days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296933"/>
              </p:ext>
            </p:extLst>
          </p:nvPr>
        </p:nvGraphicFramePr>
        <p:xfrm>
          <a:off x="688369" y="2057399"/>
          <a:ext cx="7693631" cy="3778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Hao Jing, Joern Krause, Frédéric Firmin for their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233346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C1-207175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QoS parameter handling for the PDU session transfer between 3GPP and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23.502 CR 2453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24.588 CR 0021</a:t>
                      </a:r>
                    </a:p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C1-206486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RAT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selection</a:t>
                      </a:r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rule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Core: TS/TR 24.587 CR 0127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C1-207479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in 5GMM cause value #72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2465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C1-206561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NW-TT port numbers to BMIC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2451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TSi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handling when the NW-TT generates the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gPTP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event messages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23.501 CR 2466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definition of non-CAG cell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632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24.501 ... CR#2876...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24.623 CR 0079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16393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T3325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3463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C1-207641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Notification to upper layer upper layer for MMTEL video call when T3346 or T3525 running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24.173 CR 0145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C1-207724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handling of the UE configuration parameter "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Access_Point_Name_Parameter_Reading_Rule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" for the UE to read the XCAP APN name parameter from correct input source.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24.623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 24.229 CR 6476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C1-207596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CAG support and CAG information are only applicable when MS is in 5GS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TS/TR 23.501 CR 2486 (SA2)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11614784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CT1#126-e (electronic)</a:t>
            </a:r>
          </a:p>
          <a:p>
            <a:pPr lvl="1"/>
            <a:r>
              <a:rPr lang="en-US" dirty="0"/>
              <a:t>CT1#127-e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CT1-127-bis-e</a:t>
            </a:r>
          </a:p>
          <a:p>
            <a:pPr lvl="2"/>
            <a:r>
              <a:rPr lang="en-US" altLang="fr-FR" dirty="0"/>
              <a:t>begin      January 25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January 29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1"/>
            <a:r>
              <a:rPr lang="en-US" altLang="fr-FR" dirty="0"/>
              <a:t>CT1#128-e</a:t>
            </a:r>
          </a:p>
          <a:p>
            <a:pPr lvl="2"/>
            <a:r>
              <a:rPr lang="en-US" altLang="fr-FR" dirty="0"/>
              <a:t>begin      February 28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March 5</a:t>
            </a:r>
            <a:r>
              <a:rPr lang="en-US" altLang="fr-FR" baseline="30000" dirty="0"/>
              <a:t>th</a:t>
            </a:r>
            <a:r>
              <a:rPr lang="en-US" altLang="fr-FR" dirty="0"/>
              <a:t> 2020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CT1#126-e: 1072</a:t>
            </a:r>
          </a:p>
          <a:p>
            <a:pPr lvl="1"/>
            <a:r>
              <a:rPr lang="en-US" sz="1800" dirty="0"/>
              <a:t>CT1#127-e: 961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CT1#126-e:</a:t>
            </a:r>
            <a:r>
              <a:rPr lang="en-US" sz="1800" dirty="0"/>
              <a:t> Cat B/C/F 259</a:t>
            </a:r>
          </a:p>
          <a:p>
            <a:pPr lvl="1"/>
            <a:r>
              <a:rPr lang="en-US" altLang="fr-FR" sz="1800" dirty="0"/>
              <a:t>CT1#127-e:</a:t>
            </a:r>
            <a:r>
              <a:rPr lang="en-US" sz="1800" dirty="0"/>
              <a:t> Cat B/C/F 198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CT1#126-e: 13</a:t>
            </a:r>
            <a:endParaRPr lang="en-US" sz="1800" dirty="0"/>
          </a:p>
          <a:p>
            <a:pPr lvl="1"/>
            <a:r>
              <a:rPr lang="en-US" altLang="fr-FR" sz="1800" dirty="0"/>
              <a:t>CT1#127-e: 14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CT1#126-e: 138  registered</a:t>
            </a:r>
          </a:p>
          <a:p>
            <a:pPr lvl="1"/>
            <a:r>
              <a:rPr lang="en-US" altLang="fr-FR" sz="1800" dirty="0"/>
              <a:t>CT1#121-e: 131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Both meetings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717017"/>
              </p:ext>
            </p:extLst>
          </p:nvPr>
        </p:nvGraphicFramePr>
        <p:xfrm>
          <a:off x="209550" y="2282825"/>
          <a:ext cx="11742738" cy="264869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CP-203232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LGE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investigate the stage 2 and the stage 3 aspects for service requirements defined by SA WG1 under their work item MINT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CP-203234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- Reliable Data Service Serialization Indication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add support to the Reliable Data Service for indicating the serialization format of the data that will be sent in a NIDD session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90142"/>
              </p:ext>
            </p:extLst>
          </p:nvPr>
        </p:nvGraphicFramePr>
        <p:xfrm>
          <a:off x="784312" y="2126071"/>
          <a:ext cx="10188488" cy="289169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20.06.2021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79118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16.09.2020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CP-202256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999400"/>
              </p:ext>
            </p:extLst>
          </p:nvPr>
        </p:nvGraphicFramePr>
        <p:xfrm>
          <a:off x="784312" y="2126071"/>
          <a:ext cx="10188488" cy="281767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40512"/>
              </p:ext>
            </p:extLst>
          </p:nvPr>
        </p:nvGraphicFramePr>
        <p:xfrm>
          <a:off x="838200" y="2056493"/>
          <a:ext cx="10411095" cy="2678616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1648</Words>
  <Application>Microsoft Office PowerPoint</Application>
  <PresentationFormat>Widescreen</PresentationFormat>
  <Paragraphs>364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CT#90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TS sent to CT plenary</vt:lpstr>
      <vt:lpstr>Status of older releases</vt:lpstr>
      <vt:lpstr>Release 15 Status</vt:lpstr>
      <vt:lpstr>Backward Incompatible Changes</vt:lpstr>
      <vt:lpstr>Release 16 Status</vt:lpstr>
      <vt:lpstr>Release 17 Status</vt:lpstr>
      <vt:lpstr>For Information to CT (I)</vt:lpstr>
      <vt:lpstr>For Information to CT (II)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I</vt:lpstr>
      <vt:lpstr>CRs for conditional approval II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899</cp:revision>
  <dcterms:created xsi:type="dcterms:W3CDTF">2010-02-05T13:52:04Z</dcterms:created>
  <dcterms:modified xsi:type="dcterms:W3CDTF">2020-11-27T16:49:43Z</dcterms:modified>
  <cp:contentStatus>Template 2017</cp:contentStatus>
</cp:coreProperties>
</file>