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26"/>
  </p:notesMasterIdLst>
  <p:handoutMasterIdLst>
    <p:handoutMasterId r:id="rId27"/>
  </p:handoutMasterIdLst>
  <p:sldIdLst>
    <p:sldId id="341" r:id="rId5"/>
    <p:sldId id="363" r:id="rId6"/>
    <p:sldId id="366" r:id="rId7"/>
    <p:sldId id="377" r:id="rId8"/>
    <p:sldId id="368" r:id="rId9"/>
    <p:sldId id="389" r:id="rId10"/>
    <p:sldId id="387" r:id="rId11"/>
    <p:sldId id="390" r:id="rId12"/>
    <p:sldId id="392" r:id="rId13"/>
    <p:sldId id="380" r:id="rId14"/>
    <p:sldId id="370" r:id="rId15"/>
    <p:sldId id="393" r:id="rId16"/>
    <p:sldId id="391" r:id="rId17"/>
    <p:sldId id="381" r:id="rId18"/>
    <p:sldId id="371" r:id="rId19"/>
    <p:sldId id="372" r:id="rId20"/>
    <p:sldId id="373" r:id="rId21"/>
    <p:sldId id="374" r:id="rId22"/>
    <p:sldId id="375" r:id="rId23"/>
    <p:sldId id="365" r:id="rId24"/>
    <p:sldId id="379" r:id="rId2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00FF00"/>
    <a:srgbClr val="2A6EA8"/>
    <a:srgbClr val="00FF99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73" autoAdjust="0"/>
    <p:restoredTop sz="96652" autoAdjust="0"/>
  </p:normalViewPr>
  <p:slideViewPr>
    <p:cSldViewPr snapToGrid="0">
      <p:cViewPr varScale="1">
        <p:scale>
          <a:sx n="104" d="100"/>
          <a:sy n="104" d="100"/>
        </p:scale>
        <p:origin x="114" y="2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14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RUSE Heiko" userId="6df0c6f2-9039-445f-84a1-de8320938006" providerId="ADAL" clId="{46879E49-0392-41A5-8137-1D4BE5569F4E}"/>
    <pc:docChg chg="modSld">
      <pc:chgData name="KRUSE Heiko" userId="6df0c6f2-9039-445f-84a1-de8320938006" providerId="ADAL" clId="{46879E49-0392-41A5-8137-1D4BE5569F4E}" dt="2025-03-04T08:30:51.563" v="125" actId="20577"/>
      <pc:docMkLst>
        <pc:docMk/>
      </pc:docMkLst>
      <pc:sldChg chg="modSp mod">
        <pc:chgData name="KRUSE Heiko" userId="6df0c6f2-9039-445f-84a1-de8320938006" providerId="ADAL" clId="{46879E49-0392-41A5-8137-1D4BE5569F4E}" dt="2025-02-25T09:43:34.714" v="1" actId="20577"/>
        <pc:sldMkLst>
          <pc:docMk/>
          <pc:sldMk cId="0" sldId="341"/>
        </pc:sldMkLst>
        <pc:spChg chg="mod">
          <ac:chgData name="KRUSE Heiko" userId="6df0c6f2-9039-445f-84a1-de8320938006" providerId="ADAL" clId="{46879E49-0392-41A5-8137-1D4BE5569F4E}" dt="2025-02-25T09:43:34.714" v="1" actId="20577"/>
          <ac:spMkLst>
            <pc:docMk/>
            <pc:sldMk cId="0" sldId="341"/>
            <ac:spMk id="3074" creationId="{00000000-0000-0000-0000-000000000000}"/>
          </ac:spMkLst>
        </pc:spChg>
      </pc:sldChg>
      <pc:sldChg chg="modSp mod">
        <pc:chgData name="KRUSE Heiko" userId="6df0c6f2-9039-445f-84a1-de8320938006" providerId="ADAL" clId="{46879E49-0392-41A5-8137-1D4BE5569F4E}" dt="2025-03-04T08:30:51.563" v="125" actId="20577"/>
        <pc:sldMkLst>
          <pc:docMk/>
          <pc:sldMk cId="2890974178" sldId="374"/>
        </pc:sldMkLst>
        <pc:spChg chg="mod">
          <ac:chgData name="KRUSE Heiko" userId="6df0c6f2-9039-445f-84a1-de8320938006" providerId="ADAL" clId="{46879E49-0392-41A5-8137-1D4BE5569F4E}" dt="2025-03-04T08:30:51.563" v="125" actId="20577"/>
          <ac:spMkLst>
            <pc:docMk/>
            <pc:sldMk cId="2890974178" sldId="374"/>
            <ac:spMk id="4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162019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‹Nr.›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286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 Meeting #107</a:t>
            </a:r>
          </a:p>
          <a:p>
            <a:pPr eaLnBrk="1" hangingPunct="1">
              <a:defRPr/>
            </a:pPr>
            <a:r>
              <a:rPr lang="en-US" altLang="en-US" sz="1200" b="1" baseline="0" dirty="0">
                <a:latin typeface="Arial "/>
              </a:rPr>
              <a:t>Incheon, South Korea,</a:t>
            </a:r>
            <a:r>
              <a:rPr lang="en-US" altLang="en-US" sz="1200" b="1" dirty="0">
                <a:latin typeface="Arial "/>
              </a:rPr>
              <a:t> 12</a:t>
            </a:r>
            <a:r>
              <a:rPr lang="en-US" altLang="en-US" sz="1200" b="1" baseline="0" dirty="0">
                <a:latin typeface="Arial "/>
              </a:rPr>
              <a:t> - 13 March </a:t>
            </a:r>
            <a:r>
              <a:rPr lang="en-US" altLang="en-US" sz="1200" b="1" dirty="0">
                <a:latin typeface="Arial "/>
              </a:rPr>
              <a:t>2025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CP-2</a:t>
            </a:r>
            <a:r>
              <a:rPr lang="sv-SE" altLang="en-US" sz="1200" b="1" baseline="0" dirty="0">
                <a:latin typeface="Arial "/>
              </a:rPr>
              <a:t>50015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hyperlink" Target="mailto:heiko.kruse@idemia.com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WG6 Status Report </a:t>
            </a:r>
            <a:br>
              <a:rPr lang="en-US" altLang="en-US" dirty="0"/>
            </a:br>
            <a:r>
              <a:rPr lang="en-US" altLang="en-US" dirty="0"/>
              <a:t>to TSG CT</a:t>
            </a:r>
            <a:r>
              <a:rPr lang="en-US" altLang="en-US"/>
              <a:t>#107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Heiko Kruse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CT6 chair, IDEMIA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Exception</a:t>
            </a:r>
            <a:r>
              <a:rPr lang="de-DE" dirty="0"/>
              <a:t> </a:t>
            </a:r>
            <a:r>
              <a:rPr lang="de-DE" dirty="0" err="1"/>
              <a:t>sheets</a:t>
            </a:r>
            <a:endParaRPr lang="de-DE" dirty="0"/>
          </a:p>
        </p:txBody>
      </p:sp>
      <p:graphicFrame>
        <p:nvGraphicFramePr>
          <p:cNvPr id="9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714642"/>
              </p:ext>
            </p:extLst>
          </p:nvPr>
        </p:nvGraphicFramePr>
        <p:xfrm>
          <a:off x="224631" y="2288981"/>
          <a:ext cx="11742738" cy="2653047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Rapporteur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algn="l" defTabSz="914400" rtl="0" eaLnBrk="1" latinLnBrk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GB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993387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38775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86307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2716277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7904973"/>
              </p:ext>
            </p:extLst>
          </p:nvPr>
        </p:nvGraphicFramePr>
        <p:xfrm>
          <a:off x="809898" y="1999343"/>
          <a:ext cx="10411095" cy="1074113"/>
        </p:xfrm>
        <a:graphic>
          <a:graphicData uri="http://schemas.openxmlformats.org/drawingml/2006/table">
            <a:tbl>
              <a:tblPr firstRow="1" firstCol="1" bandRow="1"/>
              <a:tblGrid>
                <a:gridCol w="12176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997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5810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5216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19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Work continues and some progress made on work items (see work item status sheet)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2253920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18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work items 100%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3416300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work items completed.</a:t>
            </a:r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8242743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2 CRs plus mirrors</a:t>
            </a:r>
          </a:p>
          <a:p>
            <a:pPr lvl="1"/>
            <a:r>
              <a:rPr lang="en-US" dirty="0"/>
              <a:t>Resolution of editor’s note</a:t>
            </a:r>
          </a:p>
          <a:p>
            <a:pPr lvl="1"/>
            <a:r>
              <a:rPr lang="en-US" dirty="0"/>
              <a:t>Clarifying PLI slice information for device operating while in 5GS system </a:t>
            </a:r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CRs</a:t>
            </a:r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551964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990600" y="19780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 hangingPunct="1">
              <a:spcAft>
                <a:spcPts val="0"/>
              </a:spcAft>
            </a:pPr>
            <a:endParaRPr lang="en-GB" dirty="0"/>
          </a:p>
          <a:p>
            <a:pPr fontAlgn="auto" hangingPunct="1">
              <a:spcAft>
                <a:spcPts val="0"/>
              </a:spcAft>
            </a:pPr>
            <a:r>
              <a:rPr lang="en-GB" dirty="0"/>
              <a:t>For WID </a:t>
            </a:r>
            <a:r>
              <a:rPr lang="fr-FR" dirty="0" err="1"/>
              <a:t>Enhancement</a:t>
            </a:r>
            <a:r>
              <a:rPr lang="fr-FR" dirty="0"/>
              <a:t> of </a:t>
            </a:r>
            <a:r>
              <a:rPr lang="fr-FR" dirty="0" err="1"/>
              <a:t>controlling</a:t>
            </a:r>
            <a:r>
              <a:rPr lang="fr-FR" dirty="0"/>
              <a:t> RAT </a:t>
            </a:r>
            <a:r>
              <a:rPr lang="fr-FR" dirty="0" err="1"/>
              <a:t>utilization</a:t>
            </a:r>
            <a:r>
              <a:rPr lang="fr-FR" dirty="0"/>
              <a:t> [ECRATU]</a:t>
            </a:r>
            <a:endParaRPr lang="de-DE" dirty="0"/>
          </a:p>
          <a:p>
            <a:pPr lvl="1" fontAlgn="auto" hangingPunct="1">
              <a:spcAft>
                <a:spcPts val="0"/>
              </a:spcAft>
            </a:pPr>
            <a:r>
              <a:rPr lang="en-GB" dirty="0"/>
              <a:t>Approval of </a:t>
            </a:r>
            <a:r>
              <a:rPr lang="en-US" dirty="0"/>
              <a:t>Rel-19 CR#1062 to TS 31.102, Introducing satellite access PLMN ID indication, </a:t>
            </a:r>
            <a:r>
              <a:rPr lang="en-GB" dirty="0"/>
              <a:t>depends on approval of CR#1314 to TS 23.122 from CT1. </a:t>
            </a:r>
          </a:p>
          <a:p>
            <a:pPr lvl="1" fontAlgn="auto" hangingPunct="1">
              <a:spcAft>
                <a:spcPts val="0"/>
              </a:spcAft>
            </a:pPr>
            <a:r>
              <a:rPr lang="en-GB" dirty="0"/>
              <a:t>As the CR in CT1 was postponed, the dependent CT6 </a:t>
            </a:r>
            <a:r>
              <a:rPr lang="en-GB"/>
              <a:t>CR to TS 31.102 in </a:t>
            </a:r>
            <a:r>
              <a:rPr lang="en-GB" dirty="0"/>
              <a:t>CP-250070 should also be postponed.</a:t>
            </a:r>
            <a:endParaRPr lang="en-US" dirty="0"/>
          </a:p>
          <a:p>
            <a:pPr marL="457200" lvl="1" indent="0" fontAlgn="auto" hangingPunct="1">
              <a:spcAft>
                <a:spcPts val="0"/>
              </a:spcAft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CT6#106-e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Re-</a:t>
            </a:r>
            <a:r>
              <a:rPr lang="fr-FR" altLang="en-US" sz="1800" dirty="0" err="1"/>
              <a:t>elected</a:t>
            </a:r>
            <a:r>
              <a:rPr lang="fr-FR" altLang="en-US" sz="1800" dirty="0"/>
              <a:t> at CT6#115 (05/23)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4"/>
              </a:rPr>
              <a:t>heiko.kruse@idemia.com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Re-</a:t>
            </a:r>
            <a:r>
              <a:rPr lang="fr-FR" altLang="en-US" sz="1800" dirty="0" err="1"/>
              <a:t>elected</a:t>
            </a:r>
            <a:r>
              <a:rPr lang="fr-FR" altLang="en-US" sz="1800" dirty="0"/>
              <a:t> at CT6#117 (11/23)</a:t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96823" y="1973263"/>
            <a:ext cx="1540098" cy="154009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660642" y="1777291"/>
            <a:ext cx="1195509" cy="1555694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000" dirty="0">
                <a:ea typeface="MS PGothic" panose="020B0600070205080204" pitchFamily="34" charset="-128"/>
              </a:rPr>
              <a:t>The chairman would like  to thank: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The vice-chair Mr. Ly </a:t>
            </a:r>
            <a:r>
              <a:rPr lang="en-US" altLang="ja-JP" sz="1800" dirty="0" err="1">
                <a:ea typeface="MS PGothic" panose="020B0600070205080204" pitchFamily="34" charset="-128"/>
              </a:rPr>
              <a:t>Thanh</a:t>
            </a:r>
            <a:r>
              <a:rPr lang="en-US" altLang="ja-JP" sz="1800" dirty="0">
                <a:ea typeface="MS PGothic" panose="020B0600070205080204" pitchFamily="34" charset="-128"/>
              </a:rPr>
              <a:t> Phan for his support 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Kimmo Kymalainen for his support before, during and after the meeting.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All CT6 delegates for their work, contributions and constructive discussions on all technical issues. </a:t>
            </a:r>
            <a:endParaRPr lang="en-US" altLang="ja-JP" sz="1600" dirty="0">
              <a:ea typeface="MS PGothic" panose="020B0600070205080204" pitchFamily="34" charset="-128"/>
            </a:endParaRPr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Heiko Kruse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WG6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</a:rPr>
              <a:t>h</a:t>
            </a: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eiko.kruse@idemia.com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47716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CT6#121</a:t>
            </a:r>
          </a:p>
          <a:p>
            <a:pPr lvl="3"/>
            <a:r>
              <a:rPr lang="en-US" altLang="fr-FR" dirty="0"/>
              <a:t>(18 – 21 February 2025, 	Athens, GR )</a:t>
            </a:r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593702" y="1825626"/>
            <a:ext cx="4947716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CT6#122</a:t>
            </a:r>
          </a:p>
          <a:p>
            <a:pPr lvl="3"/>
            <a:r>
              <a:rPr lang="en-US" altLang="fr-FR" dirty="0"/>
              <a:t>(20  – 23 May 2025, Bratislava, SK)</a:t>
            </a:r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altLang="fr-FR" dirty="0"/>
              <a:t>None</a:t>
            </a:r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CT6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47675" y="1833309"/>
            <a:ext cx="5915025" cy="4351338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111</a:t>
            </a:r>
          </a:p>
          <a:p>
            <a:pPr marL="457200" lvl="1" indent="0">
              <a:buNone/>
            </a:pPr>
            <a:r>
              <a:rPr lang="en-US" dirty="0"/>
              <a:t>Agreed CRs </a:t>
            </a:r>
          </a:p>
          <a:p>
            <a:pPr lvl="1"/>
            <a:r>
              <a:rPr lang="en-US" dirty="0"/>
              <a:t>50</a:t>
            </a:r>
          </a:p>
          <a:p>
            <a:pPr lvl="1"/>
            <a:r>
              <a:rPr lang="en-US" dirty="0"/>
              <a:t>Cat A(12)/B (8)/C (0)/F (30)/D (0) </a:t>
            </a:r>
          </a:p>
          <a:p>
            <a:pPr lvl="1"/>
            <a:r>
              <a:rPr lang="en-US" dirty="0"/>
              <a:t>Rel-15(0) / Rel-16(8) / Re-17(7) / Rel-18 (33) / Rel-19(2)</a:t>
            </a:r>
          </a:p>
          <a:p>
            <a:pPr lvl="1"/>
            <a:r>
              <a:rPr lang="en-US" dirty="0"/>
              <a:t>Postponed: </a:t>
            </a:r>
          </a:p>
          <a:p>
            <a:pPr lvl="2"/>
            <a:r>
              <a:rPr lang="en-GB" dirty="0"/>
              <a:t>2 CRs </a:t>
            </a:r>
            <a:endParaRPr lang="en-US" dirty="0"/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one</a:t>
            </a:r>
          </a:p>
          <a:p>
            <a:r>
              <a:rPr lang="en-US" dirty="0"/>
              <a:t>Attendances</a:t>
            </a:r>
          </a:p>
          <a:p>
            <a:pPr lvl="2"/>
            <a:r>
              <a:rPr lang="en-US" altLang="fr-FR" dirty="0"/>
              <a:t>CT6#121: 105 registered (99 F2F, 6 online), </a:t>
            </a:r>
          </a:p>
          <a:p>
            <a:pPr lvl="2"/>
            <a:r>
              <a:rPr lang="en-US" altLang="fr-FR" dirty="0"/>
              <a:t>84 attended</a:t>
            </a: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30129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/>
              <a:t>Other information (if needed)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Revised agreed/endorsed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2238450"/>
              </p:ext>
            </p:extLst>
          </p:nvPr>
        </p:nvGraphicFramePr>
        <p:xfrm>
          <a:off x="209550" y="2282825"/>
          <a:ext cx="11742738" cy="2090605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Objectives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4317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57751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893073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fr-FR" sz="3600" dirty="0"/>
              <a:t>New agreed/endorsed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9327392"/>
              </p:ext>
            </p:extLst>
          </p:nvPr>
        </p:nvGraphicFramePr>
        <p:xfrm>
          <a:off x="173255" y="1917065"/>
          <a:ext cx="11779033" cy="3215489"/>
        </p:xfrm>
        <a:graphic>
          <a:graphicData uri="http://schemas.openxmlformats.org/drawingml/2006/table">
            <a:tbl>
              <a:tblPr firstRow="1" firstCol="1" bandRow="1"/>
              <a:tblGrid>
                <a:gridCol w="14893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Objectives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hangingPunct="0">
                        <a:buFont typeface="Arial" panose="020B0604020202020204" pitchFamily="34" charset="0"/>
                        <a:buNone/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fontAlgn="base" hangingPunct="0"/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4317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defTabSz="914400" rtl="0" eaLnBrk="1" latinLnBrk="0" hangingPunct="0">
                        <a:buFont typeface="Arial" panose="020B0604020202020204" pitchFamily="34" charset="0"/>
                        <a:buNone/>
                      </a:pPr>
                      <a:endParaRPr lang="en-US" sz="105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57751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799253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40809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2998613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Rel-16, Rel-17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56356" y="5499616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>
                <a:latin typeface="Arial" panose="020B0604020202020204" pitchFamily="34" charset="0"/>
              </a:rPr>
            </a:br>
            <a:r>
              <a:rPr lang="fi-FI" altLang="de-DE" sz="100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>
                <a:latin typeface="Arial" panose="020B0604020202020204" pitchFamily="34" charset="0"/>
              </a:rPr>
              <a:t>      -  Updated text since last plenary</a:t>
            </a:r>
            <a:endParaRPr lang="fi-FI" altLang="de-DE" sz="1000" dirty="0">
              <a:latin typeface="Arial" panose="020B0604020202020204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0193972"/>
              </p:ext>
            </p:extLst>
          </p:nvPr>
        </p:nvGraphicFramePr>
        <p:xfrm>
          <a:off x="662530" y="1855068"/>
          <a:ext cx="10691270" cy="3331436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06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80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44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910008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 on CT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aspects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on UICC-terminal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interface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testing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UEs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with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non-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removable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UICCs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nrUICC_UEConTest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CP-210086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797461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920061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Enhancement for the 5G Control Plane Steering of Roaming for UE in CONNECTED mode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eCPSOR_CON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CP-210148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629308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920081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of Enhancement for Proximity based Services in 5GS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5G_ProSe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 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b="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CP-212105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4449067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CT6 aspects of 5GC architecture for satellite networks 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5GSAT_ARCH-CT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CP-210149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9980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920048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of architecture enhancements for 3GPP support of advanced V2X services - Phase 2</a:t>
                      </a:r>
                      <a:endParaRPr lang="fr-FR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eV2XARC_Ph2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CP-211116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6718485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CT4 aspects on CT aspects of Support for Minimization of service Interruption 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MINT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CP-212166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2242697"/>
                  </a:ext>
                </a:extLst>
              </a:tr>
              <a:tr h="3634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IMS voice service support and network usability guarantee for UE’s E-UTRA capability disabled scenario in 5GS</a:t>
                      </a:r>
                      <a:endParaRPr lang="fr-FR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ING_5GS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CP-212231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3713616"/>
                  </a:ext>
                </a:extLst>
              </a:tr>
              <a:tr h="3743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NB-</a:t>
                      </a: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eMTC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Non-Terrestrial Networks in EPS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IoT_SAT_ARCH_EPS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CP-213079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4651999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CT6 aspects of Architecture Enhancement for NR Reduced Capability Devices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ARCH_NR_REDCAP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CP-213210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Non-Seamless WLAN offload authentication in 5GS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NSWO_5G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CP-220095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4905998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Rel-18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7610" y="5491867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 dirty="0">
                <a:latin typeface="Arial" panose="020B0604020202020204" pitchFamily="34" charset="0"/>
              </a:rPr>
              <a:t>      -  Updated text since last plenary</a:t>
            </a:r>
          </a:p>
        </p:txBody>
      </p:sp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A0F269C8-A71B-55F4-20A3-2B1E86301E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0880799"/>
              </p:ext>
            </p:extLst>
          </p:nvPr>
        </p:nvGraphicFramePr>
        <p:xfrm>
          <a:off x="838200" y="1816481"/>
          <a:ext cx="10691270" cy="3222801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709131011"/>
                    </a:ext>
                  </a:extLst>
                </a:gridCol>
                <a:gridCol w="4140668">
                  <a:extLst>
                    <a:ext uri="{9D8B030D-6E8A-4147-A177-3AD203B41FA5}">
                      <a16:colId xmlns:a16="http://schemas.microsoft.com/office/drawing/2014/main" val="1703260332"/>
                    </a:ext>
                  </a:extLst>
                </a:gridCol>
                <a:gridCol w="1358007">
                  <a:extLst>
                    <a:ext uri="{9D8B030D-6E8A-4147-A177-3AD203B41FA5}">
                      <a16:colId xmlns:a16="http://schemas.microsoft.com/office/drawing/2014/main" val="18251887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43529429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3992609077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1608724548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1789861045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1025468436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364462241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146723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960004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SID on GBA_U Based APIs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FS_GBA_U_API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03/23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CP-2201185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69675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960005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Study on new UICC application for NSSAA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FS_NS_Slice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-USIM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09/23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CP-2201186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5922947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970057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Signal level Enhanced Network SElection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SENSE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 / 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12/22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CP-222237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770091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980063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proximity based services in 5GS Phase 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5G_ProSe_Ph2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CT-wide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12/23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CP-223110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8096555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990062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 of Further Architecture Enhancement for UAV and UAM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UAS_Ph2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CT-wide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CP-230191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627531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990004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Update UE conformance test specification to Rel-17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UEConTest_R17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Rel-17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04/24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CP-230022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888539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990079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 pre-configuration for 5MBS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UEConfig5MBS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CP-230201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6710353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1000022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MBS support for V2X services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TEI18_MBS4V2X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 / 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CP-231290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9734105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1000002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Enhancement of Network Slicing UICC application for network slice-specific authentication and authorization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eNS_UICC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CP-231351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236297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1000003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WID on GBA_U Based APIs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GBA_U_APIs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CP-231107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0917219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990023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Next Generation Real time Communication services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NG_RTC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CP-233211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093855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1000021</a:t>
                      </a:r>
                      <a:endParaRPr lang="de-DE" sz="1000" dirty="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MPS_WLAN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MPS_WLAN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06/24</a:t>
                      </a:r>
                      <a:endParaRPr lang="de-DE" sz="100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CP-240299</a:t>
                      </a:r>
                      <a:endParaRPr lang="de-DE" sz="1000" dirty="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66352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7739888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Rel-19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7610" y="5491867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 dirty="0">
                <a:latin typeface="Arial" panose="020B0604020202020204" pitchFamily="34" charset="0"/>
              </a:rPr>
              <a:t>      -  Updated text since last plenary</a:t>
            </a:r>
          </a:p>
        </p:txBody>
      </p:sp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A0F269C8-A71B-55F4-20A3-2B1E86301E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2135663"/>
              </p:ext>
            </p:extLst>
          </p:nvPr>
        </p:nvGraphicFramePr>
        <p:xfrm>
          <a:off x="838200" y="1816481"/>
          <a:ext cx="10691270" cy="1774578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709131011"/>
                    </a:ext>
                  </a:extLst>
                </a:gridCol>
                <a:gridCol w="4140668">
                  <a:extLst>
                    <a:ext uri="{9D8B030D-6E8A-4147-A177-3AD203B41FA5}">
                      <a16:colId xmlns:a16="http://schemas.microsoft.com/office/drawing/2014/main" val="1703260332"/>
                    </a:ext>
                  </a:extLst>
                </a:gridCol>
                <a:gridCol w="1358007">
                  <a:extLst>
                    <a:ext uri="{9D8B030D-6E8A-4147-A177-3AD203B41FA5}">
                      <a16:colId xmlns:a16="http://schemas.microsoft.com/office/drawing/2014/main" val="18251887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43529429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3992609077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1608724548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1789861045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1025468436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364462241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146723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1040002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Update UE conformance test specification to 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UEConTest_R18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06/25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20%</a:t>
                      </a:r>
                      <a:endParaRPr lang="de-DE" sz="10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</a:pPr>
                      <a:r>
                        <a:rPr lang="en-GB" sz="1000" kern="12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30%</a:t>
                      </a:r>
                      <a:endParaRPr lang="de-DE" sz="1000" kern="12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CP-241022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69675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105016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 conformance test for NB-IoT/eMTC Non-Terrestrial Networks in EPS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IoT_SAT_UEConTest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09/25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kern="12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30%</a:t>
                      </a:r>
                      <a:endParaRPr lang="de-DE" sz="1000" kern="12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</a:pPr>
                      <a:r>
                        <a:rPr lang="en-GB" sz="1000" kern="12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50%</a:t>
                      </a:r>
                      <a:endParaRPr lang="de-DE" sz="1000" kern="12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CP-242075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679753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105070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Next Generation Real time Communication services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NG_RTC_Ph2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09/25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CP-242250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5922947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105008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 method</a:t>
                      </a: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of </a:t>
                      </a: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GBA_U Based APIs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TEST_</a:t>
                      </a: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GBA_U_API</a:t>
                      </a: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06/25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kern="12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10%</a:t>
                      </a:r>
                      <a:endParaRPr lang="de-DE" sz="1000" kern="12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</a:pPr>
                      <a:r>
                        <a:rPr lang="en-GB" sz="1000" kern="12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20%</a:t>
                      </a:r>
                      <a:endParaRPr lang="de-DE" sz="1000" kern="12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CP-242028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627531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105040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Proximity-based Services in 5GS Phase 3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5G_ProSe_Ph3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09/25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CP-242108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888539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105083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ProSe support in NPN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TEI19_ProSe_NPN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09/25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5%</a:t>
                      </a:r>
                      <a:endParaRPr lang="de-DE" sz="10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CP-242106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85045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8926165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7C26965712CC42B0B36C7EA2FCF6DE" ma:contentTypeVersion="13" ma:contentTypeDescription="Crée un document." ma:contentTypeScope="" ma:versionID="36418d59d348d317128fc78f0c8181fe">
  <xsd:schema xmlns:xsd="http://www.w3.org/2001/XMLSchema" xmlns:xs="http://www.w3.org/2001/XMLSchema" xmlns:p="http://schemas.microsoft.com/office/2006/metadata/properties" xmlns:ns3="c9fe69cb-1d4b-461a-8155-8bb96486ee7c" xmlns:ns4="34d3e54b-d462-4f51-83b6-6cd7f4b454d5" targetNamespace="http://schemas.microsoft.com/office/2006/metadata/properties" ma:root="true" ma:fieldsID="5dc8765cb8f5f3898a4be90ae1f2a0a0" ns3:_="" ns4:_="">
    <xsd:import namespace="c9fe69cb-1d4b-461a-8155-8bb96486ee7c"/>
    <xsd:import namespace="34d3e54b-d462-4f51-83b6-6cd7f4b454d5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e69cb-1d4b-461a-8155-8bb96486ee7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d3e54b-d462-4f51-83b6-6cd7f4b454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CCEB695-5FB1-4EE1-B888-4F632DBDA49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C33B36D-6A2D-443D-93E6-64C898FCAB74}">
  <ds:schemaRefs>
    <ds:schemaRef ds:uri="http://purl.org/dc/elements/1.1/"/>
    <ds:schemaRef ds:uri="http://schemas.microsoft.com/office/2006/metadata/properties"/>
    <ds:schemaRef ds:uri="34d3e54b-d462-4f51-83b6-6cd7f4b454d5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c9fe69cb-1d4b-461a-8155-8bb96486ee7c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F066E587-E4AB-4EDB-8382-5767820443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fe69cb-1d4b-461a-8155-8bb96486ee7c"/>
    <ds:schemaRef ds:uri="34d3e54b-d462-4f51-83b6-6cd7f4b454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1265</Words>
  <Application>Microsoft Office PowerPoint</Application>
  <PresentationFormat>Breitbild</PresentationFormat>
  <Paragraphs>399</Paragraphs>
  <Slides>21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21</vt:i4>
      </vt:variant>
    </vt:vector>
  </HeadingPairs>
  <TitlesOfParts>
    <vt:vector size="29" baseType="lpstr">
      <vt:lpstr>MS PGothic</vt:lpstr>
      <vt:lpstr>Arial</vt:lpstr>
      <vt:lpstr>Arial </vt:lpstr>
      <vt:lpstr>Arial Narrow</vt:lpstr>
      <vt:lpstr>Calibri</vt:lpstr>
      <vt:lpstr>Calibri Light</vt:lpstr>
      <vt:lpstr>Times New Roman</vt:lpstr>
      <vt:lpstr>Office Theme</vt:lpstr>
      <vt:lpstr>CT WG6 Status Report  to TSG CT#107</vt:lpstr>
      <vt:lpstr>TSG CT WG6 Officials</vt:lpstr>
      <vt:lpstr>Meeting Calendar</vt:lpstr>
      <vt:lpstr>TSG WG CT6 Statistics</vt:lpstr>
      <vt:lpstr>Revised agreed/endorsed  Study/Work Items</vt:lpstr>
      <vt:lpstr>New agreed/endorsed  Study/Work Items</vt:lpstr>
      <vt:lpstr>Work Plan Rel-16, Rel-17 </vt:lpstr>
      <vt:lpstr>Work Plan Rel-18</vt:lpstr>
      <vt:lpstr>Work Plan Rel-19</vt:lpstr>
      <vt:lpstr>Exception sheets</vt:lpstr>
      <vt:lpstr>TS/TR sent to CT plenary</vt:lpstr>
      <vt:lpstr>Release 19 Status</vt:lpstr>
      <vt:lpstr>Release 18 Status</vt:lpstr>
      <vt:lpstr>Release 17 Status</vt:lpstr>
      <vt:lpstr>Release 16 Status</vt:lpstr>
      <vt:lpstr>Release 15 Status</vt:lpstr>
      <vt:lpstr>Backward Incompatible Changes</vt:lpstr>
      <vt:lpstr>For Information to CT</vt:lpstr>
      <vt:lpstr>For Action to CT</vt:lpstr>
      <vt:lpstr>Acknowledgement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KRUSE Heiko</cp:lastModifiedBy>
  <cp:revision>672</cp:revision>
  <dcterms:created xsi:type="dcterms:W3CDTF">2010-02-05T13:52:04Z</dcterms:created>
  <dcterms:modified xsi:type="dcterms:W3CDTF">2025-03-04T08:30:55Z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31684b1-a5da-4051-9fb4-5631703e02d5_Enabled">
    <vt:lpwstr>True</vt:lpwstr>
  </property>
  <property fmtid="{D5CDD505-2E9C-101B-9397-08002B2CF9AE}" pid="3" name="MSIP_Label_431684b1-a5da-4051-9fb4-5631703e02d5_SiteId">
    <vt:lpwstr>7694d41c-5504-43d9-9e40-cb254ad755ec</vt:lpwstr>
  </property>
  <property fmtid="{D5CDD505-2E9C-101B-9397-08002B2CF9AE}" pid="4" name="MSIP_Label_431684b1-a5da-4051-9fb4-5631703e02d5_Owner">
    <vt:lpwstr>g508727@mph.morpho.com</vt:lpwstr>
  </property>
  <property fmtid="{D5CDD505-2E9C-101B-9397-08002B2CF9AE}" pid="5" name="MSIP_Label_431684b1-a5da-4051-9fb4-5631703e02d5_SetDate">
    <vt:lpwstr>2019-08-27T10:30:20.3429094Z</vt:lpwstr>
  </property>
  <property fmtid="{D5CDD505-2E9C-101B-9397-08002B2CF9AE}" pid="6" name="MSIP_Label_431684b1-a5da-4051-9fb4-5631703e02d5_Name">
    <vt:lpwstr>Public</vt:lpwstr>
  </property>
  <property fmtid="{D5CDD505-2E9C-101B-9397-08002B2CF9AE}" pid="7" name="MSIP_Label_431684b1-a5da-4051-9fb4-5631703e02d5_Application">
    <vt:lpwstr>Microsoft Azure Information Protection</vt:lpwstr>
  </property>
  <property fmtid="{D5CDD505-2E9C-101B-9397-08002B2CF9AE}" pid="8" name="MSIP_Label_431684b1-a5da-4051-9fb4-5631703e02d5_ActionId">
    <vt:lpwstr>180ea9dc-1094-4070-af75-45fa16050eb9</vt:lpwstr>
  </property>
  <property fmtid="{D5CDD505-2E9C-101B-9397-08002B2CF9AE}" pid="9" name="MSIP_Label_431684b1-a5da-4051-9fb4-5631703e02d5_Extended_MSFT_Method">
    <vt:lpwstr>Automatic</vt:lpwstr>
  </property>
  <property fmtid="{D5CDD505-2E9C-101B-9397-08002B2CF9AE}" pid="10" name="Sensitivity">
    <vt:lpwstr>Public</vt:lpwstr>
  </property>
  <property fmtid="{D5CDD505-2E9C-101B-9397-08002B2CF9AE}" pid="11" name="ContentTypeId">
    <vt:lpwstr>0x010100DA7C26965712CC42B0B36C7EA2FCF6DE</vt:lpwstr>
  </property>
</Properties>
</file>