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  <p:sldMasterId id="2147485168" r:id="rId2"/>
  </p:sldMasterIdLst>
  <p:notesMasterIdLst>
    <p:notesMasterId r:id="rId30"/>
  </p:notesMasterIdLst>
  <p:handoutMasterIdLst>
    <p:handoutMasterId r:id="rId31"/>
  </p:handoutMasterIdLst>
  <p:sldIdLst>
    <p:sldId id="341" r:id="rId3"/>
    <p:sldId id="363" r:id="rId4"/>
    <p:sldId id="366" r:id="rId5"/>
    <p:sldId id="377" r:id="rId6"/>
    <p:sldId id="368" r:id="rId7"/>
    <p:sldId id="455" r:id="rId8"/>
    <p:sldId id="488" r:id="rId9"/>
    <p:sldId id="489" r:id="rId10"/>
    <p:sldId id="494" r:id="rId11"/>
    <p:sldId id="495" r:id="rId12"/>
    <p:sldId id="496" r:id="rId13"/>
    <p:sldId id="370" r:id="rId14"/>
    <p:sldId id="440" r:id="rId15"/>
    <p:sldId id="407" r:id="rId16"/>
    <p:sldId id="414" r:id="rId17"/>
    <p:sldId id="490" r:id="rId18"/>
    <p:sldId id="491" r:id="rId19"/>
    <p:sldId id="497" r:id="rId20"/>
    <p:sldId id="431" r:id="rId21"/>
    <p:sldId id="481" r:id="rId22"/>
    <p:sldId id="365" r:id="rId23"/>
    <p:sldId id="376" r:id="rId24"/>
    <p:sldId id="476" r:id="rId25"/>
    <p:sldId id="498" r:id="rId26"/>
    <p:sldId id="499" r:id="rId27"/>
    <p:sldId id="500" r:id="rId28"/>
    <p:sldId id="398" r:id="rId2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5B44A"/>
    <a:srgbClr val="7AB751"/>
    <a:srgbClr val="85BD5F"/>
    <a:srgbClr val="0000FF"/>
    <a:srgbClr val="FF6600"/>
    <a:srgbClr val="58EB35"/>
    <a:srgbClr val="FFFFFF"/>
    <a:srgbClr val="1A4669"/>
    <a:srgbClr val="C6D254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84" autoAdjust="0"/>
    <p:restoredTop sz="99112" autoAdjust="0"/>
  </p:normalViewPr>
  <p:slideViewPr>
    <p:cSldViewPr snapToGrid="0">
      <p:cViewPr varScale="1">
        <p:scale>
          <a:sx n="127" d="100"/>
          <a:sy n="127" d="100"/>
        </p:scale>
        <p:origin x="384" y="3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4074" y="11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qualcomm-my.sharepoint.com/personal/lguellec_qti_qualcomm_com/Documents/Documents/Standards_meetings/CT/CT_107/Meeting_preparation/1%20CT1%20Chairing/Tdocs/CT1%20stats%20v1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Number of Rel-18 CRs submitted in CT1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Sheet2!$A$1:$A$6</c:f>
              <c:strCache>
                <c:ptCount val="6"/>
                <c:pt idx="0">
                  <c:v>CT1#148 (April 2024)</c:v>
                </c:pt>
                <c:pt idx="1">
                  <c:v>CT1#149 (May 2024)</c:v>
                </c:pt>
                <c:pt idx="2">
                  <c:v>CT1#150 (August 2024)</c:v>
                </c:pt>
                <c:pt idx="3">
                  <c:v>CT1#151 (October 2024)</c:v>
                </c:pt>
                <c:pt idx="4">
                  <c:v>CT1#152 (November 2024)</c:v>
                </c:pt>
                <c:pt idx="5">
                  <c:v>CT1#153 (February 2025)</c:v>
                </c:pt>
              </c:strCache>
            </c:strRef>
          </c:cat>
          <c:val>
            <c:numRef>
              <c:f>Sheet2!$B$1:$B$6</c:f>
              <c:numCache>
                <c:formatCode>General</c:formatCode>
                <c:ptCount val="6"/>
                <c:pt idx="0">
                  <c:v>358</c:v>
                </c:pt>
                <c:pt idx="1">
                  <c:v>289</c:v>
                </c:pt>
                <c:pt idx="2">
                  <c:v>164</c:v>
                </c:pt>
                <c:pt idx="3">
                  <c:v>66</c:v>
                </c:pt>
                <c:pt idx="4">
                  <c:v>45</c:v>
                </c:pt>
                <c:pt idx="5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FCA-4BED-9EFB-2C4D48B623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05603487"/>
        <c:axId val="905603967"/>
      </c:barChart>
      <c:catAx>
        <c:axId val="9056034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5603967"/>
        <c:crosses val="autoZero"/>
        <c:auto val="1"/>
        <c:lblAlgn val="ctr"/>
        <c:lblOffset val="100"/>
        <c:noMultiLvlLbl val="0"/>
      </c:catAx>
      <c:valAx>
        <c:axId val="90560396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0560348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16477" y="6588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D3C4E5-0FCF-414C-8BB4-A370B86C4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28.02.2025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BB5BF1-079A-48E1-9A72-654439752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4108C4-57B5-4CFB-9586-E377762C5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8662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32621-1763-4C52-A4A1-8AE25E7C0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3006B-09A2-4112-AE34-E0B5A59FF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FB54E9-664C-4452-88E3-77657E2B96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0BB4B1-D782-4482-94BF-B0D1DFE04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28.02.2025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FD09DB-E216-4249-957A-2A00F6EAB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33F304-5289-48A3-AA62-F8AF771ED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2618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03B31-F394-46FE-AC70-394218319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4E1585-E114-475F-9073-D59525BB21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613A46-D472-4A41-8A0D-87D4013551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555441-973F-4DBB-8226-75267DF99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28.02.2025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FAB53C-D530-4A27-952A-C0FD6BCD0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6663D8-7A79-4507-9FEE-D830B21C0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151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6F038-4B1D-41A8-9239-8643EB508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7549C1-0C70-4DB4-813E-9B2DDA212B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DC61D-277A-4E77-803C-FC3E26E89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28.02.2025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5027A-7BFE-49E1-8C10-150BDA86C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89002-5AE0-4E79-8F01-E290C5D72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67083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BBE784-6153-46A9-83D3-5D8DA41C95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0A47D2-5766-4DEE-80E9-C7DBF2E8D6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AE1F70-F02C-4F5F-AAC6-36084D089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28.02.2025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53741B-E810-41A0-ABF2-14E3E02FA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6D53A4-03C8-4A50-BF26-1FDFE8955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77029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8E5FC0-3E63-8925-7847-6A7E8B2F9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AF7BC5-E8EB-5140-BAA5-4ECCCFB80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28.02.2025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F29671-8EA3-0886-B307-B4E1FBE83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76AEF5-0DB8-3473-7FDC-5FDD6A65F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14875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B629E-CBC9-906C-AE16-F09B334ED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8E5DDE-A64A-EEFA-A76B-81FE207E5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28.02.2025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5C9638-C183-0FE1-D7C1-BB79071F7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27185C-B593-3DA8-47CC-C131E091F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0562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8770" y="407316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7430" y="1732879"/>
            <a:ext cx="10515600" cy="435133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37AD001-2D2C-4A2D-2C6D-4FF38B466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385" y="2701002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E9D77-DABF-4279-93C5-FC05DAF958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842EA7-46CD-4FF8-B6BE-54CCCC06DC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F846B1-817F-48F8-9C1C-1E84DEFD1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28.02.2025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6A05E-20F6-479A-8877-C4D3E1CF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6E928-5680-477D-B337-77DA66A3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81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CAAFA-D5D7-4DA6-AA3F-64B7CBC88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0F6BC7-1092-4B34-99B4-DCDF64C506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D3BC4A-D4E4-4110-8A8B-A013D1097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28.02.2025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48A7E1-5D32-44CA-A457-6BC34A43E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951C4D-5F41-4364-854F-FD08CAAAA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5423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CD429-103D-420C-A6EB-8ACE8B140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CC62F-0AA6-44B4-BAAF-20E3EC49F8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6DC919-275A-4B1B-842A-5741935D2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28.02.2025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627350-FFEE-4599-A4DC-A825116EF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02F3B0-2460-40E5-A108-62D474C08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1786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5B722-01F0-426D-BA89-4B74D8D4C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6F737-30AA-4331-A40E-70200AF6F9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2E7D82-A4BD-409C-AF1E-285430E9C6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B0C43B-4B88-4E38-9463-55C731D04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28.02.2025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7ED391-75F0-418B-8B3F-AF7685372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624399-E5C0-44EB-8E84-04E453544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12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D4D92-DE59-4B2C-A2DB-D7881A632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870FC-63D7-416C-A76D-CD4A7D9AE5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62FC5E-837D-4301-9C77-DE62E0D153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6AD6F0-7A88-44A5-903F-955455EDD8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FBB926-C48A-4832-BD5A-AF6354E837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F2E792-519B-494A-8B3C-A34B70E0B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28.02.2025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913967-92F8-468C-A68F-2F4C16B5A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3B8B10-7D7D-4819-9FBB-016EEE2E1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1464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3766B-EAA4-4AD0-8720-812642526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250E32-6C86-437A-A183-136C88E77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28.02.2025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044655-9172-4583-88AF-A703ABC48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A149C9-8FF1-408D-8FFB-F5DAB0CC9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9967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7736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CT#107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Incheon, Korea; 12 - 13 March 2025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CP-250012</a:t>
            </a:r>
          </a:p>
          <a:p>
            <a:pPr algn="r"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ED0C6A-C5CE-414C-9D0E-926612222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006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598BFB-41B6-4A45-9B91-708A4AB32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85BBD-4277-4496-9E57-FBFB67F233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CBE11-6943-4A1D-B305-F1188E847ADD}" type="datetimeFigureOut">
              <a:rPr lang="de-DE" smtClean="0"/>
              <a:t>28.02.2025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01688-4DC2-4BCF-A27F-1E1FCD5FFA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0D0E65-F68E-49A0-A553-E84B29D24A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8154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9" r:id="rId1"/>
    <p:sldLayoutId id="2147485170" r:id="rId2"/>
    <p:sldLayoutId id="2147485171" r:id="rId3"/>
    <p:sldLayoutId id="2147485172" r:id="rId4"/>
    <p:sldLayoutId id="2147485173" r:id="rId5"/>
    <p:sldLayoutId id="2147485174" r:id="rId6"/>
    <p:sldLayoutId id="2147485175" r:id="rId7"/>
    <p:sldLayoutId id="2147485176" r:id="rId8"/>
    <p:sldLayoutId id="2147485177" r:id="rId9"/>
    <p:sldLayoutId id="2147485178" r:id="rId10"/>
    <p:sldLayoutId id="2147485179" r:id="rId11"/>
    <p:sldLayoutId id="2147485180" r:id="rId12"/>
    <p:sldLayoutId id="214748518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2011742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sz="6000" dirty="0"/>
              <a:t>CT WG1 Status Report </a:t>
            </a:r>
            <a:br>
              <a:rPr lang="en-US" altLang="en-US" sz="6000" dirty="0"/>
            </a:br>
            <a:r>
              <a:rPr lang="en-US" altLang="en-US" sz="6000" dirty="0"/>
              <a:t>to TSG CT#107</a:t>
            </a:r>
            <a:endParaRPr lang="en-GB" altLang="en-US" sz="6000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Lena Chaponniere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CT1 Chair, Qualcomm Incorporated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571704-9EFA-BA5A-5BB6-341E00F6D0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BE1E43-4FCC-2BBE-A2E1-18017F7E6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Rel-19 (4/5)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BA84AED-42BA-B79D-23E6-E61B9297A338}"/>
              </a:ext>
            </a:extLst>
          </p:cNvPr>
          <p:cNvSpPr txBox="1">
            <a:spLocks/>
          </p:cNvSpPr>
          <p:nvPr/>
        </p:nvSpPr>
        <p:spPr bwMode="auto">
          <a:xfrm>
            <a:off x="56220" y="5491773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D2222DD-6669-73D6-D993-7137B2DE08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0366298"/>
              </p:ext>
            </p:extLst>
          </p:nvPr>
        </p:nvGraphicFramePr>
        <p:xfrm>
          <a:off x="657054" y="1816740"/>
          <a:ext cx="9687858" cy="3576705"/>
        </p:xfrm>
        <a:graphic>
          <a:graphicData uri="http://schemas.openxmlformats.org/drawingml/2006/table">
            <a:tbl>
              <a:tblPr firstRow="1" firstCol="1" bandRow="1"/>
              <a:tblGrid>
                <a:gridCol w="594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04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69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4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01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4406">
                  <a:extLst>
                    <a:ext uri="{9D8B030D-6E8A-4147-A177-3AD203B41FA5}">
                      <a16:colId xmlns:a16="http://schemas.microsoft.com/office/drawing/2014/main" val="2821138968"/>
                    </a:ext>
                  </a:extLst>
                </a:gridCol>
                <a:gridCol w="981456">
                  <a:extLst>
                    <a:ext uri="{9D8B030D-6E8A-4147-A177-3AD203B41FA5}">
                      <a16:colId xmlns:a16="http://schemas.microsoft.com/office/drawing/2014/main" val="2959611455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1050054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Enhanced application layer support for location service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eLSAPP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1050072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SEAL DD (Data Delivery) Phase 2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SEALDD_Ph2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Alignment of </a:t>
                      </a:r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eCall</a:t>
                      </a: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over IMS with CEN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eCallCEN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  <a:p>
                      <a:pPr algn="ctr" fontAlgn="b"/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3/3/2025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4254469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1060032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CT1 aspects for application enablement for satellite access Phase 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5GSAT_Ph3_App</a:t>
                      </a:r>
                    </a:p>
                    <a:p>
                      <a:pPr algn="l" fontAlgn="b"/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5594038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1060035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CT1 aspects of Extended Reality and Media service (XRM) Phase 2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XRM_Ph2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5600572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1060038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Application enablement for XRM Services Phase 2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XRM_Ph2_App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5931415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1060052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for enabling MSGin5G Service phase 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5GMARCH_Ph3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6/6/2025</a:t>
                      </a:r>
                    </a:p>
                    <a:p>
                      <a:pPr algn="ctr" fontAlgn="b"/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938011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1060020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security for mobility over non-3GPP access to avoid full primary authentication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Non3GPPMob_Sec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98517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455499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457C6D-112E-2765-C55D-B7174AEF96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B912D9-F3C1-EAFA-C7BB-E93956313F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Rel-19 (5/5)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F596A5-52DF-BE7C-AD3D-8F38E67698D1}"/>
              </a:ext>
            </a:extLst>
          </p:cNvPr>
          <p:cNvSpPr txBox="1">
            <a:spLocks/>
          </p:cNvSpPr>
          <p:nvPr/>
        </p:nvSpPr>
        <p:spPr bwMode="auto">
          <a:xfrm>
            <a:off x="56220" y="5491773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7380FCA-87FC-7B5E-8BFC-0F2E393A74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9144655"/>
              </p:ext>
            </p:extLst>
          </p:nvPr>
        </p:nvGraphicFramePr>
        <p:xfrm>
          <a:off x="657054" y="1816740"/>
          <a:ext cx="9687858" cy="1627387"/>
        </p:xfrm>
        <a:graphic>
          <a:graphicData uri="http://schemas.openxmlformats.org/drawingml/2006/table">
            <a:tbl>
              <a:tblPr firstRow="1" firstCol="1" bandRow="1"/>
              <a:tblGrid>
                <a:gridCol w="594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04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69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4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01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4406">
                  <a:extLst>
                    <a:ext uri="{9D8B030D-6E8A-4147-A177-3AD203B41FA5}">
                      <a16:colId xmlns:a16="http://schemas.microsoft.com/office/drawing/2014/main" val="2821138968"/>
                    </a:ext>
                  </a:extLst>
                </a:gridCol>
                <a:gridCol w="981456">
                  <a:extLst>
                    <a:ext uri="{9D8B030D-6E8A-4147-A177-3AD203B41FA5}">
                      <a16:colId xmlns:a16="http://schemas.microsoft.com/office/drawing/2014/main" val="2959611455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1060018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NAS layer overhead reduction for data transfer using CP </a:t>
                      </a:r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CIoT</a:t>
                      </a: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NORDAT_CP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Support for PWS in Satellite E-UTRAN and Satellite NG-RAN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PWS_NTN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4254469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for application enablement aspects for MMTel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MMTel_App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55940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7131455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8527886"/>
              </p:ext>
            </p:extLst>
          </p:nvPr>
        </p:nvGraphicFramePr>
        <p:xfrm>
          <a:off x="838200" y="2056493"/>
          <a:ext cx="10411095" cy="784949"/>
        </p:xfrm>
        <a:graphic>
          <a:graphicData uri="http://schemas.openxmlformats.org/drawingml/2006/table">
            <a:tbl>
              <a:tblPr firstRow="1" firstCol="1" bandRow="1"/>
              <a:tblGrid>
                <a:gridCol w="702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6359">
                  <a:extLst>
                    <a:ext uri="{9D8B030D-6E8A-4147-A177-3AD203B41FA5}">
                      <a16:colId xmlns:a16="http://schemas.microsoft.com/office/drawing/2014/main" val="424292453"/>
                    </a:ext>
                  </a:extLst>
                </a:gridCol>
                <a:gridCol w="53633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81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986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TS/TR #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CP-250140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TR 24.812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Study on MINT support in EPS for 5G-only national roaming UE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2.0.0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China Telecom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Approval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6724409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</a:t>
            </a:r>
            <a:r>
              <a:rPr lang="en-US" dirty="0">
                <a:highlight>
                  <a:srgbClr val="FFFFFF"/>
                </a:highlight>
              </a:rPr>
              <a:t>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1835937"/>
              </p:ext>
            </p:extLst>
          </p:nvPr>
        </p:nvGraphicFramePr>
        <p:xfrm>
          <a:off x="846589" y="1923770"/>
          <a:ext cx="8895193" cy="936162"/>
        </p:xfrm>
        <a:graphic>
          <a:graphicData uri="http://schemas.openxmlformats.org/drawingml/2006/table">
            <a:tbl>
              <a:tblPr firstRow="1" firstCol="1" bandRow="1"/>
              <a:tblGrid>
                <a:gridCol w="1133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84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917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698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450819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Item Exception </a:t>
            </a:r>
            <a:r>
              <a:rPr lang="en-US" dirty="0">
                <a:highlight>
                  <a:srgbClr val="FFFFFF"/>
                </a:highlight>
              </a:rPr>
              <a:t>Sheets</a:t>
            </a:r>
            <a:r>
              <a:rPr lang="en-US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B92A7F3-5BA9-0612-ED47-2EC1BCA8DAB7}"/>
              </a:ext>
            </a:extLst>
          </p:cNvPr>
          <p:cNvSpPr txBox="1"/>
          <p:nvPr/>
        </p:nvSpPr>
        <p:spPr>
          <a:xfrm rot="20522904">
            <a:off x="4111927" y="2401027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2140754795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Status of older releases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17430" y="1732879"/>
            <a:ext cx="10515600" cy="4799896"/>
          </a:xfrm>
        </p:spPr>
        <p:txBody>
          <a:bodyPr/>
          <a:lstStyle/>
          <a:p>
            <a:r>
              <a:rPr lang="en-US" sz="2400" dirty="0"/>
              <a:t> Rel-14:</a:t>
            </a:r>
          </a:p>
          <a:p>
            <a:pPr lvl="1"/>
            <a:r>
              <a:rPr lang="en-US" sz="2000" dirty="0"/>
              <a:t>One Cat F CR agreed for corrections in the xml schema for </a:t>
            </a:r>
            <a:r>
              <a:rPr lang="en-US" sz="2000" dirty="0" err="1"/>
              <a:t>MCVideo</a:t>
            </a:r>
            <a:r>
              <a:rPr lang="en-US" sz="2000" dirty="0"/>
              <a:t> Location information, backward compatible</a:t>
            </a:r>
          </a:p>
          <a:p>
            <a:r>
              <a:rPr lang="en-US" sz="2400" dirty="0"/>
              <a:t> Rel-16:</a:t>
            </a:r>
          </a:p>
          <a:p>
            <a:pPr lvl="1"/>
            <a:r>
              <a:rPr lang="en-US" sz="2000" dirty="0"/>
              <a:t>One Cat F CR agreed for corrections in the xml schema for </a:t>
            </a:r>
            <a:r>
              <a:rPr lang="en-US" sz="2000" dirty="0" err="1"/>
              <a:t>MCData</a:t>
            </a:r>
            <a:r>
              <a:rPr lang="en-US" sz="2000" dirty="0"/>
              <a:t> Location information, backward compatible</a:t>
            </a:r>
          </a:p>
          <a:p>
            <a:pPr lvl="1"/>
            <a:r>
              <a:rPr lang="en-US" sz="2000" dirty="0"/>
              <a:t>One Cat F CR agreed for corrections in the SEAL LM xml schema, </a:t>
            </a:r>
            <a:r>
              <a:rPr lang="en-US" sz="2000" b="1" dirty="0"/>
              <a:t>not backward compatible</a:t>
            </a:r>
          </a:p>
          <a:p>
            <a:r>
              <a:rPr lang="es-ES" sz="2400" dirty="0"/>
              <a:t> Rel-17:</a:t>
            </a:r>
          </a:p>
          <a:p>
            <a:pPr lvl="1"/>
            <a:r>
              <a:rPr lang="es-ES" sz="2000" dirty="0" err="1"/>
              <a:t>One</a:t>
            </a:r>
            <a:r>
              <a:rPr lang="es-ES" sz="2000" dirty="0"/>
              <a:t> Cat F CR </a:t>
            </a:r>
            <a:r>
              <a:rPr lang="es-ES" sz="2000" dirty="0" err="1"/>
              <a:t>to</a:t>
            </a:r>
            <a:r>
              <a:rPr lang="es-ES" sz="2000" dirty="0"/>
              <a:t> </a:t>
            </a:r>
            <a:r>
              <a:rPr lang="es-ES" sz="2000" dirty="0" err="1"/>
              <a:t>restore</a:t>
            </a:r>
            <a:r>
              <a:rPr lang="es-ES" sz="2000" dirty="0"/>
              <a:t> l</a:t>
            </a:r>
            <a:r>
              <a:rPr lang="en-GB" sz="2000" dirty="0" err="1"/>
              <a:t>ost</a:t>
            </a:r>
            <a:r>
              <a:rPr lang="en-GB" sz="2000" dirty="0"/>
              <a:t> text on REGISTRATION COMPLETE upon received 5G-GUTI in initial registration procedure, backward compatible</a:t>
            </a:r>
          </a:p>
          <a:p>
            <a:pPr lvl="1"/>
            <a:r>
              <a:rPr lang="en-GB" sz="2000" dirty="0"/>
              <a:t>Three Cat F CRs to remove Editor’s notes in TS 24.544 and TS 24.546, backward compatible</a:t>
            </a:r>
          </a:p>
          <a:p>
            <a:pPr lvl="1"/>
            <a:r>
              <a:rPr lang="en-GB" sz="2000" dirty="0"/>
              <a:t>Two Cat F CRs to update MIME types for CBOR payload in TS 24.545 and TS 24.548, </a:t>
            </a:r>
            <a:r>
              <a:rPr lang="en-GB" sz="2000" b="1" dirty="0"/>
              <a:t>not backward compatible</a:t>
            </a:r>
            <a:endParaRPr lang="es-ES" sz="2000" b="1" dirty="0"/>
          </a:p>
          <a:p>
            <a:pPr lvl="1"/>
            <a:endParaRPr lang="es-ES" sz="2000" dirty="0"/>
          </a:p>
          <a:p>
            <a:pPr lvl="2"/>
            <a:endParaRPr lang="en-US" sz="16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83364298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8357" y="365125"/>
            <a:ext cx="10515600" cy="1325563"/>
          </a:xfrm>
        </p:spPr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Backward Incompatible Changes pre-Rel-18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2594880"/>
              </p:ext>
            </p:extLst>
          </p:nvPr>
        </p:nvGraphicFramePr>
        <p:xfrm>
          <a:off x="215757" y="2282825"/>
          <a:ext cx="11736531" cy="1515094"/>
        </p:xfrm>
        <a:graphic>
          <a:graphicData uri="http://schemas.openxmlformats.org/drawingml/2006/table">
            <a:tbl>
              <a:tblPr firstRow="1" firstCol="1" bandRow="1"/>
              <a:tblGrid>
                <a:gridCol w="1119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1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WICs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C1-251039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SEAL LM - XML schema corrections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Ericsson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24.545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SEAL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C1-250955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Update of MIME types for CBOR payload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Huawei,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HiSilicon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24.545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eSEAL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3455839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C1-250958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Update of MIME types for CBOR payload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Huawei,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HiSilicon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24.548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eSEAL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64076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9159441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</a:t>
            </a:r>
            <a:r>
              <a:rPr lang="en-US" dirty="0">
                <a:highlight>
                  <a:srgbClr val="FFFFFF"/>
                </a:highlight>
              </a:rPr>
              <a:t>Status</a:t>
            </a:r>
            <a:r>
              <a:rPr lang="en-US" dirty="0"/>
              <a:t> 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The number of Rel-18 CRs submitted in CT1 continues to steadily go down:</a:t>
            </a:r>
          </a:p>
          <a:p>
            <a:pPr marL="0" indent="0">
              <a:buNone/>
            </a:pPr>
            <a:r>
              <a:rPr lang="en-GB" sz="2400" dirty="0"/>
              <a:t> </a:t>
            </a:r>
          </a:p>
          <a:p>
            <a:pPr marL="0" indent="0">
              <a:buNone/>
            </a:pPr>
            <a:endParaRPr lang="en-GB" sz="2400" dirty="0"/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  <a:p>
            <a:r>
              <a:rPr lang="en-GB" sz="2400" dirty="0"/>
              <a:t>Many of them were deemed not FASMO and moved to Rel-19</a:t>
            </a:r>
            <a:endParaRPr lang="en-US" sz="2400" dirty="0"/>
          </a:p>
          <a:p>
            <a:r>
              <a:rPr lang="en-GB" sz="2000" dirty="0"/>
              <a:t> </a:t>
            </a:r>
            <a:r>
              <a:rPr lang="en-GB" sz="2400" dirty="0"/>
              <a:t>19 CAT F CRs agreed for Rel-18 in Q1’25</a:t>
            </a:r>
          </a:p>
          <a:p>
            <a:pPr lvl="1"/>
            <a:r>
              <a:rPr lang="en-GB" sz="2000" dirty="0"/>
              <a:t>4 of them are non-backward compatible (see next slide)</a:t>
            </a:r>
          </a:p>
          <a:p>
            <a:pPr marL="0" indent="0">
              <a:buNone/>
            </a:pPr>
            <a:endParaRPr lang="en-US" sz="1600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3938E6C3-553C-30A0-C805-32D33DFF91CB}"/>
              </a:ext>
            </a:extLst>
          </p:cNvPr>
          <p:cNvGraphicFramePr>
            <a:graphicFrameLocks/>
          </p:cNvGraphicFramePr>
          <p:nvPr/>
        </p:nvGraphicFramePr>
        <p:xfrm>
          <a:off x="3810000" y="2110740"/>
          <a:ext cx="4572000" cy="2636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17980826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8357" y="365125"/>
            <a:ext cx="10515600" cy="1325563"/>
          </a:xfrm>
        </p:spPr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Backward Incompatible Changes in Rel-18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5311483"/>
              </p:ext>
            </p:extLst>
          </p:nvPr>
        </p:nvGraphicFramePr>
        <p:xfrm>
          <a:off x="215757" y="2282825"/>
          <a:ext cx="11736531" cy="1885699"/>
        </p:xfrm>
        <a:graphic>
          <a:graphicData uri="http://schemas.openxmlformats.org/drawingml/2006/table">
            <a:tbl>
              <a:tblPr firstRow="1" firstCol="1" bandRow="1"/>
              <a:tblGrid>
                <a:gridCol w="1119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1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WICs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C1-250981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Correction on candidate 5G 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ProSe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UE-to-UE relay discovery procedure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ASUSTeK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24.554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5G_ProSe_Ph2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C1-250674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Assigning missing values for URSP provisioning in EPS support indicators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OPPO, Ericsson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24.008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eUEPO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8839127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C1-251056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Update of MIME types for CBOR payload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Huawei, </a:t>
                      </a:r>
                      <a:r>
                        <a:rPr lang="fr-FR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HiSilicon</a:t>
                      </a: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24.543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SEALDD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4635584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C1-250966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Corrections to XML elements and reference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Samsung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24.548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SEAL_Ph3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48616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2255513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9AB4E8-1E41-BC5A-4786-589540308C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AE3115-7BED-5900-A1BE-201ED1AF8A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</a:t>
            </a:r>
            <a:r>
              <a:rPr lang="en-US" dirty="0">
                <a:highlight>
                  <a:srgbClr val="FFFFFF"/>
                </a:highlight>
              </a:rPr>
              <a:t>Information</a:t>
            </a:r>
            <a:r>
              <a:rPr lang="en-US" dirty="0"/>
              <a:t> to CT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BFFA59-6560-5A8C-A4E7-EA3A0DE2F6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5079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sz="2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SOR-CMCI (Steering Of Roaming Connected Mode Control Information)</a:t>
            </a:r>
            <a:endParaRPr lang="en-GB" sz="20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2000" dirty="0"/>
              <a:t> </a:t>
            </a:r>
            <a:r>
              <a:rPr lang="en-US" sz="2000" dirty="0"/>
              <a:t>At CT1#153, CT1 discussed a potential compromise consisting of making a subset of the SOR-CMCI rules mandatory for the UE instead of all SOR-CMCI rules</a:t>
            </a:r>
          </a:p>
          <a:p>
            <a:r>
              <a:rPr lang="en-US" sz="2000" dirty="0"/>
              <a:t> As a result of the discussion, LS C1-251175 (with CT in Cc</a:t>
            </a:r>
            <a:r>
              <a:rPr lang="en-US" sz="2000" dirty="0">
                <a:sym typeface="Wingdings" panose="05000000000000000000" pitchFamily="2" charset="2"/>
              </a:rPr>
              <a:t>:) </a:t>
            </a:r>
            <a:r>
              <a:rPr lang="en-US" sz="2000" dirty="0"/>
              <a:t>was sent to GSMA NRG asking for feedback</a:t>
            </a:r>
          </a:p>
          <a:p>
            <a:r>
              <a:rPr lang="en-US" sz="2000" dirty="0"/>
              <a:t> CT1 will continue the discussion at CT1#154, taking into account GSMA’s feedback and striving for consensus</a:t>
            </a:r>
          </a:p>
          <a:p>
            <a:pPr marL="0" indent="0">
              <a:buNone/>
            </a:pPr>
            <a:endParaRPr lang="en-GB" sz="800" dirty="0"/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  <a:p>
            <a:endParaRPr lang="en-GB" sz="2400" dirty="0"/>
          </a:p>
          <a:p>
            <a:endParaRPr lang="en-US" dirty="0"/>
          </a:p>
          <a:p>
            <a:endParaRPr lang="en-US" sz="2400" dirty="0"/>
          </a:p>
          <a:p>
            <a:pPr marL="0" indent="0">
              <a:buNone/>
            </a:pPr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51785345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</a:t>
            </a:r>
            <a:r>
              <a:rPr lang="en-US" dirty="0">
                <a:highlight>
                  <a:srgbClr val="FFFFFF"/>
                </a:highlight>
              </a:rPr>
              <a:t>Action</a:t>
            </a:r>
            <a:r>
              <a:rPr lang="en-US" dirty="0"/>
              <a:t> to CT (1/2)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5079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sz="20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Withdrawal of the Rel-17 version of TS 24.549</a:t>
            </a:r>
          </a:p>
          <a:p>
            <a:r>
              <a:rPr lang="en-GB" sz="2000" dirty="0"/>
              <a:t> </a:t>
            </a:r>
            <a:r>
              <a:rPr lang="en-US" sz="2000" dirty="0"/>
              <a:t>At CT1#153, CT1 concluded to withdraw the Rel-17 version of TS 24.549</a:t>
            </a:r>
          </a:p>
          <a:p>
            <a:pPr lvl="1"/>
            <a:r>
              <a:rPr lang="en-US" sz="1600" dirty="0"/>
              <a:t>TS 24.549 was created in Rel-17 under the </a:t>
            </a:r>
            <a:r>
              <a:rPr lang="en-US" sz="1600" dirty="0" err="1"/>
              <a:t>eSEAL</a:t>
            </a:r>
            <a:r>
              <a:rPr lang="en-US" sz="1600" dirty="0"/>
              <a:t> Work Item and titled “Network slice capability enablement- Service Enabler Architecture Layer for Verticals (SEAL); Protocol specification”</a:t>
            </a:r>
          </a:p>
          <a:p>
            <a:pPr lvl="2"/>
            <a:r>
              <a:rPr lang="en-US" sz="1400" dirty="0"/>
              <a:t>It followed the same structure and design layout as any other SEAL-related specification, i.e., procedures based on HTTP and CoAP are described</a:t>
            </a:r>
          </a:p>
          <a:p>
            <a:pPr lvl="1"/>
            <a:r>
              <a:rPr lang="en-US" sz="1600" dirty="0"/>
              <a:t>In Rel-18, TS 24.549 was updated under the NSCALE Work item </a:t>
            </a:r>
          </a:p>
          <a:p>
            <a:pPr lvl="2"/>
            <a:r>
              <a:rPr lang="en-US" sz="1400" dirty="0"/>
              <a:t>As part of this update, the structure and layout of the specification were changed to be 3GPP northbound interfaces and application layer APIs (NBI) specification</a:t>
            </a:r>
          </a:p>
          <a:p>
            <a:pPr lvl="2"/>
            <a:r>
              <a:rPr lang="en-US" sz="1400" dirty="0"/>
              <a:t>This means that the Rel-18 version of TS 24. 549 defines APIs based on the </a:t>
            </a:r>
            <a:r>
              <a:rPr lang="en-US" sz="1400" dirty="0" err="1"/>
              <a:t>OpenAPI</a:t>
            </a:r>
            <a:r>
              <a:rPr lang="en-US" sz="1400" dirty="0"/>
              <a:t> specification and provides corresponding representations of all APIs defined in YAML format. At the same time, the representation based on HTTP and CoAP was completely removed.</a:t>
            </a:r>
          </a:p>
          <a:p>
            <a:pPr marL="457200" lvl="1" indent="0">
              <a:buNone/>
            </a:pPr>
            <a:r>
              <a:rPr lang="en-US" sz="1600" dirty="0"/>
              <a:t>  =&gt; the Rel-17 and Rel-18 versions of TS 24.549 are not compatible</a:t>
            </a:r>
          </a:p>
          <a:p>
            <a:pPr lvl="1"/>
            <a:r>
              <a:rPr lang="en-US" sz="1600" dirty="0"/>
              <a:t> The preference of CT1 is to withdraw the Rel-17 version of TS 24.549 rather than spending time trying to make it compatible with the Rel-18 version</a:t>
            </a:r>
            <a:endParaRPr lang="en-US" sz="1200" dirty="0"/>
          </a:p>
          <a:p>
            <a:r>
              <a:rPr lang="en-US" sz="2000" dirty="0"/>
              <a:t> CT is kindly requested to confirm CT1’s preference and to ensure that TS 24.549 is handled correspondingly by MCC</a:t>
            </a:r>
          </a:p>
          <a:p>
            <a:pPr marL="0" indent="0">
              <a:buNone/>
            </a:pPr>
            <a:endParaRPr lang="en-GB" sz="800" dirty="0"/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  <a:p>
            <a:endParaRPr lang="en-GB" sz="2400" dirty="0"/>
          </a:p>
          <a:p>
            <a:endParaRPr lang="en-US" dirty="0"/>
          </a:p>
          <a:p>
            <a:endParaRPr lang="en-US" sz="2400" dirty="0"/>
          </a:p>
          <a:p>
            <a:pPr marL="0" indent="0">
              <a:buNone/>
            </a:pPr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9961973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2147838" y="209875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Lena Chaponniere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  <a:br>
              <a:rPr lang="fr-FR" altLang="en-US" sz="1400" dirty="0"/>
            </a:br>
            <a:r>
              <a:rPr lang="en-US" altLang="en-US" sz="1400" dirty="0"/>
              <a:t>lguellec@qti.qualcomm.com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52345" y="3669513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Sung Won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sung.won@nokia.com</a:t>
            </a:r>
            <a:endParaRPr lang="fr-FR" altLang="en-US" sz="14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BDDA321-F9F6-496C-B1F3-ECACBA6D5266}"/>
              </a:ext>
            </a:extLst>
          </p:cNvPr>
          <p:cNvSpPr/>
          <p:nvPr/>
        </p:nvSpPr>
        <p:spPr>
          <a:xfrm>
            <a:off x="7367169" y="3838575"/>
            <a:ext cx="185176" cy="216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319" y="1896265"/>
            <a:ext cx="1235984" cy="1235984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6F120F3-1407-42DE-ADEF-86B11B1B3CFF}"/>
              </a:ext>
            </a:extLst>
          </p:cNvPr>
          <p:cNvSpPr txBox="1">
            <a:spLocks/>
          </p:cNvSpPr>
          <p:nvPr/>
        </p:nvSpPr>
        <p:spPr bwMode="auto">
          <a:xfrm>
            <a:off x="2158409" y="3689482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Akansha Arora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err="1"/>
              <a:t>Secretary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400" dirty="0"/>
              <a:t>akansha.arora@3gpp.org</a:t>
            </a:r>
            <a:endParaRPr lang="en-US" altLang="en-US" sz="1800" dirty="0"/>
          </a:p>
        </p:txBody>
      </p:sp>
      <p:pic>
        <p:nvPicPr>
          <p:cNvPr id="6" name="Picture 5" descr="A picture containing tree, person, outdoor&#10;&#10;Description automatically generated">
            <a:extLst>
              <a:ext uri="{FF2B5EF4-FFF2-40B4-BE49-F238E27FC236}">
                <a16:creationId xmlns:a16="http://schemas.microsoft.com/office/drawing/2014/main" id="{5F623FBF-AF5B-EA07-8F88-7C7867AE6C1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061" y="3549616"/>
            <a:ext cx="1051896" cy="1698896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6F5C4EA-5E23-7DAB-9198-59DF1D973A4A}"/>
              </a:ext>
            </a:extLst>
          </p:cNvPr>
          <p:cNvSpPr txBox="1">
            <a:spLocks/>
          </p:cNvSpPr>
          <p:nvPr/>
        </p:nvSpPr>
        <p:spPr bwMode="auto">
          <a:xfrm>
            <a:off x="7511798" y="2085390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Behrouz Aghili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b_aghili@apple.com</a:t>
            </a:r>
            <a:endParaRPr lang="en-US" altLang="en-US" sz="1800" dirty="0"/>
          </a:p>
        </p:txBody>
      </p:sp>
      <p:pic>
        <p:nvPicPr>
          <p:cNvPr id="10" name="Picture 9" descr="A picture containing human face, person, wall, clothing&#10;&#10;Description automatically generated">
            <a:extLst>
              <a:ext uri="{FF2B5EF4-FFF2-40B4-BE49-F238E27FC236}">
                <a16:creationId xmlns:a16="http://schemas.microsoft.com/office/drawing/2014/main" id="{7FFB5C6F-6161-5A4E-E2DC-8EC559D8B06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1843781"/>
            <a:ext cx="1171665" cy="1562220"/>
          </a:xfrm>
          <a:prstGeom prst="rect">
            <a:avLst/>
          </a:prstGeom>
        </p:spPr>
      </p:pic>
      <p:pic>
        <p:nvPicPr>
          <p:cNvPr id="12" name="Picture 11" descr="A person in a white shirt&#10;&#10;Description automatically generated">
            <a:extLst>
              <a:ext uri="{FF2B5EF4-FFF2-40B4-BE49-F238E27FC236}">
                <a16:creationId xmlns:a16="http://schemas.microsoft.com/office/drawing/2014/main" id="{A0B313A3-547D-9971-C6F1-3B4379E8B74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3614029"/>
            <a:ext cx="1171666" cy="1561977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 (2/2)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5079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sz="2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Alignment of </a:t>
            </a:r>
            <a:r>
              <a:rPr lang="en-GB" sz="20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eCall</a:t>
            </a:r>
            <a:r>
              <a:rPr lang="en-GB" sz="2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over IMS with CEN</a:t>
            </a:r>
            <a:endParaRPr lang="en-GB" sz="20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2000" dirty="0"/>
              <a:t> On Monday during CT1#153, </a:t>
            </a:r>
            <a:r>
              <a:rPr lang="en-US" sz="2000" dirty="0"/>
              <a:t>CT1 received LS C1-251082 from CEN</a:t>
            </a:r>
          </a:p>
          <a:p>
            <a:r>
              <a:rPr lang="en-US" sz="2000" dirty="0"/>
              <a:t> The LS asked several WGs and TSGs (SA1, SA2, CT1, SA, CT) to consider aligning 3GPP specifications with CEN also for use cases 6 to 9 (as described in CEN’s original LS) </a:t>
            </a:r>
          </a:p>
          <a:p>
            <a:r>
              <a:rPr lang="en-US" sz="2000" dirty="0"/>
              <a:t> Given that the LS was received after the CT1 submission deadline, there were no related input documents</a:t>
            </a:r>
          </a:p>
          <a:p>
            <a:r>
              <a:rPr lang="en-US" sz="2000" dirty="0"/>
              <a:t> CT1 concluded that:</a:t>
            </a:r>
          </a:p>
          <a:p>
            <a:pPr lvl="1"/>
            <a:r>
              <a:rPr lang="en-US" sz="1600" dirty="0"/>
              <a:t>since CT1 took the lead in the CEN alignment work, CT1 should also take the lead in responding to CEN</a:t>
            </a:r>
          </a:p>
          <a:p>
            <a:pPr lvl="1"/>
            <a:r>
              <a:rPr lang="en-US" sz="1600" dirty="0"/>
              <a:t>CT1 needs more time to formulate a response to CEN</a:t>
            </a:r>
          </a:p>
          <a:p>
            <a:r>
              <a:rPr lang="en-US" sz="2000" dirty="0"/>
              <a:t> As a result the LS was postponed to CT1#154 (April 2025)</a:t>
            </a:r>
          </a:p>
          <a:p>
            <a:r>
              <a:rPr lang="en-US" sz="2000" dirty="0"/>
              <a:t> SA2 also concluded to let CT1 take the lead in responding (see LS S2-2502776 to SA and CT)</a:t>
            </a:r>
          </a:p>
          <a:p>
            <a:r>
              <a:rPr lang="en-US" sz="2000" dirty="0"/>
              <a:t> CT is kindly requested to allow CT1 to take the lead in responding to CEN out of CT1#154</a:t>
            </a:r>
            <a:endParaRPr lang="en-GB" sz="2000" dirty="0"/>
          </a:p>
          <a:p>
            <a:pPr lvl="1"/>
            <a:endParaRPr lang="en-GB" sz="400" dirty="0"/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  <a:p>
            <a:endParaRPr lang="en-GB" sz="2400" dirty="0"/>
          </a:p>
          <a:p>
            <a:endParaRPr lang="en-US" dirty="0"/>
          </a:p>
          <a:p>
            <a:endParaRPr lang="en-US" sz="2400" dirty="0"/>
          </a:p>
          <a:p>
            <a:pPr marL="0" indent="0">
              <a:buNone/>
            </a:pPr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98073817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highlight>
                  <a:srgbClr val="FFFFFF"/>
                </a:highlight>
              </a:rPr>
              <a:t>Acknowledgements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717430" y="1695171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>
                <a:ea typeface="MS PGothic" panose="020B0600070205080204" pitchFamily="34" charset="-128"/>
              </a:rPr>
              <a:t>The CT1 Chair wants to thank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ETSI for hosting the meeting in Athens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Behrouz Aghili for chairing the breakout sessions on “Services”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Sung Won for chairing the breakout sessions on “IMS and MC”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</a:t>
            </a:r>
            <a:r>
              <a:rPr lang="en-US" altLang="ja-JP" sz="2600" dirty="0">
                <a:ea typeface="MS PGothic" panose="020B0600070205080204" pitchFamily="34" charset="-128"/>
              </a:rPr>
              <a:t>Akansha Arora and Jin Jiang (standing in for Akansha) for their excellent support before, during and after the meeting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 Most importantly the CT1 delegates for their dedication and hard work during the meetings</a:t>
            </a:r>
          </a:p>
          <a:p>
            <a:pPr marL="0" indent="0">
              <a:buNone/>
            </a:pPr>
            <a:endParaRPr lang="en-US" altLang="en-US" sz="2600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r>
              <a:rPr lang="en-US" dirty="0"/>
              <a:t>Annex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</a:t>
            </a:r>
            <a:r>
              <a:rPr lang="en-US" dirty="0">
                <a:highlight>
                  <a:srgbClr val="FFFFFF"/>
                </a:highlight>
              </a:rPr>
              <a:t>for conditional approval (1/4)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2BEBC09-5B1B-17A0-B60D-C5360A4856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3529386"/>
              </p:ext>
            </p:extLst>
          </p:nvPr>
        </p:nvGraphicFramePr>
        <p:xfrm>
          <a:off x="745921" y="1825625"/>
          <a:ext cx="10066364" cy="4183030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503118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7683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9784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578840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96287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47955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889234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291904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752175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24.554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714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Associating the DNS entry with the used RSC for layer-3 UE-to-UE relay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19.0.0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C1-250575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Nokia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TEI19, 5G_ProSe_Ph2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8a.2.5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23.304 CR 0521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440153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24.539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Addition of missing LLDP TLVs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18.6.0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C1-250672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Nokia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TEI18, Vertical_LAN, IIoT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9.2, 9.10, 9.11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23.501 CR 5947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407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24.539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Addition of missing LLDP TLVs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19.1.0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C1-250673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Nokia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TEI18, Vertical_LAN, IIoT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9.2, 9.10, 9.11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23.501 CR 5948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6699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Alt-1: Allow multiple multiplexed media packet filter components in one packet filter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19.1.1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C1-250729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Ericsson, vivo, Nokia, Huawei, HiSilicon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XRM_Ph2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2, 3.2, 9.11.4.13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23.501 CR 5958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22718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24.301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4205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MT SMS over NAS with priority for messaging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19.1.0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C1-250735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MPS4msg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5.6.2.2.1.1, 5.6.2.4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29.272 CR 0869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0731457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24.229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6705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Providing introduction for the UE-Satellite-UE communication in IMS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19.1.0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C1-250861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NTT DOCOMO, CATT, Nokia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5GSAT_Ph3_ARCH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 AX.1, AX.2.1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23.228 CR 1561, 1562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4073038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24.229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6707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Determining the activation of optimized media routing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19.1.0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C1-250862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NTT DOCOMO, Nokia, CATT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5GSAT_Ph3_ARCH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AX.2.2.1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23.228 CR1562 and CR1564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4165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4989097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64DC57-11E2-2BF6-DA4F-E566606549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3DEA7B-F2E9-BF70-DAB2-F979C0D91F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</a:t>
            </a:r>
            <a:r>
              <a:rPr lang="en-US" dirty="0">
                <a:highlight>
                  <a:srgbClr val="FFFFFF"/>
                </a:highlight>
              </a:rPr>
              <a:t>for conditional approval (2/4)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AFDD547-0A2A-06AA-EF90-F7701EDBF8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990663"/>
              </p:ext>
            </p:extLst>
          </p:nvPr>
        </p:nvGraphicFramePr>
        <p:xfrm>
          <a:off x="745921" y="1825625"/>
          <a:ext cx="10066364" cy="4254456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503118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7683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9784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578840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96287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47955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889234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291904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752175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24.229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6710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Support of UE-Satellite-UE communication with early media in IMS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19.1.0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C1-250863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vivo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5GSAT_Ph3_ARCH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AX.2.2.xx (new)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23.228 CR 1520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440153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24.186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Network initiated standalone IMS DC session setup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19.1.0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C1-250876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China Mobile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NG_RTC_Ph2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9.3.2.2.1A(new), 9.3.2.2.2.4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23228 CR 1541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407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24.186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Procedure of network initiated P2P application data channel establishment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19.1.0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C1-250877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Huawei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NG_RTC_Ph2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9.3.2.2.2.4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TS/TR 23.228 CR 1581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24.186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Remove a EN of avatar communication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19.1.0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C1-250878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Huawei, HiSilicon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NG_RTC_Ph2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C.3.2.1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TS/TR 23.228 CR 1581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22718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24.186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Update the IMS AS requirement for the enforcement of PS data off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19.1.0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C1-250886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China Mobile, Huawei, HiSilicon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NG_RTC_Ph2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9.3.2.2.5, 9.3.3.2.5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23228 CR 1533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0731457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24.543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SEALDD data transmission quality measurement with Non-3GPP RAT - HTTP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19.0.1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C1-250974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SEALDD_Ph2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7.2.14.2, 7.2.15.1, 8.3, 8.4.2, 8.5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23.433 CR #0137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4073038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24.543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SEALDD data transmission quality measurement with Non-3GPP RAT - CoAP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19.0.1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C1-250975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SEALDD_Ph2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 7.2.14.4, 7.2.15.3, A.2.4.x1 (new), A.2.4.x2 (new), A.2.6.x3 (new), A.3.2.3.1, A.3.2.3.2.1, A.3.2.3.2.3, A.3.2.5.2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23.433 CR #0137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4165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6487535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C222F0-860C-8253-59CE-B08F4B0D4F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8A7705F-BF8F-51EC-D550-95A3E24824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</a:t>
            </a:r>
            <a:r>
              <a:rPr lang="en-US" dirty="0">
                <a:highlight>
                  <a:srgbClr val="FFFFFF"/>
                </a:highlight>
              </a:rPr>
              <a:t>for conditional approval (3/4)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531CEAB-4B61-1241-8A3F-A83999253A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1526114"/>
              </p:ext>
            </p:extLst>
          </p:nvPr>
        </p:nvGraphicFramePr>
        <p:xfrm>
          <a:off x="745921" y="1825625"/>
          <a:ext cx="10066364" cy="4677129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503118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7683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9784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578840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96287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47955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889234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291904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752175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24.543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SEALDD non-3GPP access for connection status reporting configuration procedure - HTTP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19.0.1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C1-250976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SEALDD_Ph2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7.2.19.2, 7.2.21.1, 8.3, 8.5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23.433 CR #0137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440153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24.543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SEALDD non-3GPP access for connection status reporting configuration procedure - CoAP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19.0.1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C1-250977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SEALDD_Ph2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7.2.19.4, 7.2.21.3, 7.3 (new), A.3.4.3.1, A.3.4.3.2.1, A.3.4.3.3.x1 (new), A.3.4.5.2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23.433 CR #0137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407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24.554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682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 ProSe direct link establishment and direct link modification procedures for multi-hop UE-to-network relay based on model A discovery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19.0.0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C1-250995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Nokia, Qualcomm Incorporated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5G_ProSe_Ph3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8b.2.2, 8b.2.2.2.2, 8b.2.2.3, 10.3.6.1, 10.3.6.x (new)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23.304 CR 0532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24.554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687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 ProSe multi-hop UE-to-UE relay: IP based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19.0.0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C1-251001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Qualcomm Incorporated, InterDigital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5G_ProSe_Ph3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 8c.2.2, 8c.2.2.1, 8c.2.2.x(new), 10.X(new), 10.X.1(new), 10.X.2(new), 10.X.2.1(new), 11.X.y1(new), 11.X.y2(new)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TS/TR 23.304 CR 0522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22718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6668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NTZ improvements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19.1.1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C1-251013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Ericsson, InterDigital, LG Electronics, Qualcomm Incorporated, Huawei, HiSilicon, Nokia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UAS_Ph3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4.22.5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23.256 CR 0154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0731457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24.301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4206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NTZ improvements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19.1.0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C1-251014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Ericsson, InterDigital, LG Electronics, Qualcomm Incorporated, Huawei, HiSilicon, Nokia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UAS_Ph3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6.3.13.5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23.256 CR 0154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40730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2028169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67A33F-6B22-F17D-3271-23329D5E47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8B4DA0-645E-0513-8FA7-70A95B4F29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</a:t>
            </a:r>
            <a:r>
              <a:rPr lang="en-US" dirty="0">
                <a:highlight>
                  <a:srgbClr val="FFFFFF"/>
                </a:highlight>
              </a:rPr>
              <a:t>for conditional approval (4/4)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8BE6BAF-E0AA-BF86-2FB2-1E51AB26B2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0701495"/>
              </p:ext>
            </p:extLst>
          </p:nvPr>
        </p:nvGraphicFramePr>
        <p:xfrm>
          <a:off x="745921" y="1825625"/>
          <a:ext cx="10066364" cy="3411422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503118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7683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9784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578840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96287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47955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889234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291904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752175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24.301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4215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Attach accept enhancements for S&amp;F satellite operation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19.1.0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C1-251131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Nokia, SHARP, LG Electronics, Apple, Ericsson, CATT, Samsung, vivo, China Telecommunications Corp., ZTE, Huawei, HiSilicon, Qualcomm Incorporated, Xiaomi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5GSAT_Ph3_ARCH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5.5.1.2.2, 5.5.1.2.4, 8.2.1.1, 8.2.1.x (new), 9.9.3.34, 9.9.3.x (new),10.2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 23.401 CR 3861, 3867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440153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24.301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4216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Rejecting attach request due to S&amp;F satellite operation reasons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19.1.0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C1-251132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Nokia, SHARP, LG Electronics, Apple, Ericsson, CATT, Samsung, vivo, China Telecommunications Corp., ZTE, Huawei, HiSilicon, Qualcomm Incorporated, MediaTek inc., Xiaomi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5GSAT_Ph3_ARCH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5.5.1.2.5, 8.2.3.1, 8.2.3.x (new), 9.9.3.9, A.3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Core: TS/TR 23.401 CR 3861, 3867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407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1249862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Lena Chaponniere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WG1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lguellec@qti.qualcomm.com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93628918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dirty="0"/>
              <a:t>CT1#153 (Athens)</a:t>
            </a:r>
          </a:p>
          <a:p>
            <a:pPr marL="457200" lvl="1" indent="0">
              <a:buNone/>
            </a:pPr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5238504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CT1#154 (Wuhan)</a:t>
            </a:r>
          </a:p>
          <a:p>
            <a:pPr lvl="2"/>
            <a:r>
              <a:rPr lang="en-US" altLang="fr-FR" dirty="0"/>
              <a:t>Begin	April 7</a:t>
            </a:r>
            <a:r>
              <a:rPr lang="en-US" altLang="fr-FR" baseline="30000" dirty="0"/>
              <a:t>th</a:t>
            </a:r>
            <a:r>
              <a:rPr lang="en-US" altLang="fr-FR" dirty="0"/>
              <a:t> 2025</a:t>
            </a:r>
          </a:p>
          <a:p>
            <a:pPr lvl="2"/>
            <a:r>
              <a:rPr lang="en-US" altLang="fr-FR" dirty="0"/>
              <a:t>End	April 11</a:t>
            </a:r>
            <a:r>
              <a:rPr lang="en-US" altLang="fr-FR" baseline="30000" dirty="0"/>
              <a:t>st</a:t>
            </a:r>
            <a:r>
              <a:rPr lang="en-US" altLang="fr-FR" dirty="0"/>
              <a:t> 2025</a:t>
            </a:r>
          </a:p>
          <a:p>
            <a:pPr lvl="1"/>
            <a:r>
              <a:rPr lang="en-US" altLang="fr-FR" dirty="0"/>
              <a:t>CT1#155 (Bratislava)</a:t>
            </a:r>
          </a:p>
          <a:p>
            <a:pPr lvl="2"/>
            <a:r>
              <a:rPr lang="en-US" altLang="fr-FR" dirty="0" err="1"/>
              <a:t>Beging</a:t>
            </a:r>
            <a:r>
              <a:rPr lang="en-US" altLang="fr-FR" dirty="0"/>
              <a:t> May 19</a:t>
            </a:r>
            <a:r>
              <a:rPr lang="en-US" altLang="fr-FR" baseline="30000" dirty="0"/>
              <a:t>th</a:t>
            </a:r>
            <a:r>
              <a:rPr lang="en-US" altLang="fr-FR" dirty="0"/>
              <a:t> 2025</a:t>
            </a:r>
          </a:p>
          <a:p>
            <a:pPr lvl="2"/>
            <a:r>
              <a:rPr lang="en-US" altLang="fr-FR" dirty="0"/>
              <a:t>End May 23</a:t>
            </a:r>
            <a:r>
              <a:rPr lang="en-US" altLang="fr-FR" baseline="30000" dirty="0"/>
              <a:t>rd</a:t>
            </a:r>
            <a:r>
              <a:rPr lang="en-US" altLang="fr-FR" dirty="0"/>
              <a:t> 2025</a:t>
            </a:r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lvl="1"/>
            <a:endParaRPr lang="en-US" altLang="fr-FR" dirty="0"/>
          </a:p>
          <a:p>
            <a:pPr lvl="1"/>
            <a:endParaRPr lang="en-US" altLang="fr-FR" dirty="0"/>
          </a:p>
          <a:p>
            <a:pPr lvl="2"/>
            <a:endParaRPr lang="en-US" altLang="fr-FR" dirty="0"/>
          </a:p>
          <a:p>
            <a:pPr marL="457200" lvl="1" indent="0">
              <a:buNone/>
            </a:pPr>
            <a:endParaRPr lang="en-US" altLang="fr-FR" dirty="0"/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TSG CT WG1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7" y="1825625"/>
            <a:ext cx="7146305" cy="4351338"/>
          </a:xfrm>
        </p:spPr>
        <p:txBody>
          <a:bodyPr/>
          <a:lstStyle/>
          <a:p>
            <a:r>
              <a:rPr lang="en-US" sz="2400" dirty="0">
                <a:highlight>
                  <a:srgbClr val="FFFFFF"/>
                </a:highlight>
              </a:rPr>
              <a:t>Number of handled documents</a:t>
            </a:r>
          </a:p>
          <a:p>
            <a:pPr lvl="1"/>
            <a:r>
              <a:rPr lang="en-US" sz="2000" dirty="0">
                <a:highlight>
                  <a:srgbClr val="FFFFFF"/>
                </a:highlight>
              </a:rPr>
              <a:t>CT1#153: 1,064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Agreed CRs </a:t>
            </a:r>
          </a:p>
          <a:p>
            <a:pPr lvl="1"/>
            <a:r>
              <a:rPr lang="en-US" altLang="fr-FR" sz="2000" dirty="0">
                <a:highlight>
                  <a:srgbClr val="FFFFFF"/>
                </a:highlight>
              </a:rPr>
              <a:t>CT1#153:</a:t>
            </a:r>
            <a:r>
              <a:rPr lang="en-US" sz="2000" dirty="0">
                <a:highlight>
                  <a:srgbClr val="FFFFFF"/>
                </a:highlight>
              </a:rPr>
              <a:t> Cat B/C/F: 227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Agreed </a:t>
            </a:r>
            <a:r>
              <a:rPr lang="en-US" sz="2400" dirty="0" err="1">
                <a:highlight>
                  <a:srgbClr val="FFFFFF"/>
                </a:highlight>
              </a:rPr>
              <a:t>pCRs</a:t>
            </a:r>
            <a:endParaRPr lang="en-US" sz="2400" dirty="0">
              <a:highlight>
                <a:srgbClr val="FFFFFF"/>
              </a:highlight>
            </a:endParaRPr>
          </a:p>
          <a:p>
            <a:pPr lvl="1"/>
            <a:r>
              <a:rPr lang="en-US" altLang="fr-FR" sz="2000" dirty="0">
                <a:highlight>
                  <a:srgbClr val="FFFFFF"/>
                </a:highlight>
              </a:rPr>
              <a:t>CT1#153: 38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Attendance</a:t>
            </a:r>
          </a:p>
          <a:p>
            <a:pPr lvl="1"/>
            <a:r>
              <a:rPr lang="en-US" altLang="fr-FR" sz="2000" dirty="0">
                <a:highlight>
                  <a:srgbClr val="FFFFFF"/>
                </a:highlight>
              </a:rPr>
              <a:t>CT1#153: 255 attended in person, ~ 2 participated remotely</a:t>
            </a:r>
          </a:p>
          <a:p>
            <a:pPr lvl="1"/>
            <a:endParaRPr lang="en-US" altLang="fr-FR" sz="1800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7499953" y="1822445"/>
            <a:ext cx="406846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sz="2400" dirty="0"/>
              <a:t>Other information</a:t>
            </a:r>
          </a:p>
          <a:p>
            <a:pPr lvl="1"/>
            <a:r>
              <a:rPr lang="en-US" altLang="fr-FR" sz="2000" dirty="0"/>
              <a:t>CT1#153 had all releases in scope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New agreed  Study/Work Items led by CT1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32C4EA00-9C77-6C36-595F-F6A2E40814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5936130"/>
              </p:ext>
            </p:extLst>
          </p:nvPr>
        </p:nvGraphicFramePr>
        <p:xfrm>
          <a:off x="209550" y="1861629"/>
          <a:ext cx="11341319" cy="982894"/>
        </p:xfrm>
        <a:graphic>
          <a:graphicData uri="http://schemas.openxmlformats.org/drawingml/2006/table">
            <a:tbl>
              <a:tblPr firstRow="1" firstCol="1" bandRow="1"/>
              <a:tblGrid>
                <a:gridCol w="935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9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69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19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089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29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CP-250131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New WID on CT aspects for application enablement aspects for MMTel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China Mobile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Define the protocol aspects and related APIs based on stage 2 technical specifications 3GPP TS 23.392 developed by SA6 in Rel-19 under the 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MMTel_App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Work Item, and if necessary, based on the potential work in SA3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2512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CP-250132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New WID on the support for PWS in Satellite E-UTRAN and Satellite NG-RAN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Qualcomm </a:t>
                      </a: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Incorporated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Generate stage 2 requirements and stage 3 implementation for the support of PWS over satellite E-UTRAN and satellite NG-RAN 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4601958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Revised Study/Work Items led by CT1</a:t>
            </a:r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A32C9A0D-AD36-DD17-8F97-0BFE855866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3465105"/>
              </p:ext>
            </p:extLst>
          </p:nvPr>
        </p:nvGraphicFramePr>
        <p:xfrm>
          <a:off x="209550" y="1861629"/>
          <a:ext cx="8840182" cy="684444"/>
        </p:xfrm>
        <a:graphic>
          <a:graphicData uri="http://schemas.openxmlformats.org/drawingml/2006/table">
            <a:tbl>
              <a:tblPr firstRow="1" firstCol="1" bandRow="1"/>
              <a:tblGrid>
                <a:gridCol w="935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025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021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089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29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CP-250133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Revised WID on CT aspects of security for mobility over non-3GPP access to avoid full primary authentication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Nokia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2512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CP-150134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Revised WID on CT aspects of integration of satellite components in the 5G architecture Phase 3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CATT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46019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815098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Rel-19 (1/5)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56220" y="5491773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2046973"/>
              </p:ext>
            </p:extLst>
          </p:nvPr>
        </p:nvGraphicFramePr>
        <p:xfrm>
          <a:off x="657054" y="1816740"/>
          <a:ext cx="9687858" cy="3524013"/>
        </p:xfrm>
        <a:graphic>
          <a:graphicData uri="http://schemas.openxmlformats.org/drawingml/2006/table">
            <a:tbl>
              <a:tblPr firstRow="1" firstCol="1" bandRow="1"/>
              <a:tblGrid>
                <a:gridCol w="594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04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69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4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01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4406">
                  <a:extLst>
                    <a:ext uri="{9D8B030D-6E8A-4147-A177-3AD203B41FA5}">
                      <a16:colId xmlns:a16="http://schemas.microsoft.com/office/drawing/2014/main" val="2821138968"/>
                    </a:ext>
                  </a:extLst>
                </a:gridCol>
                <a:gridCol w="981456">
                  <a:extLst>
                    <a:ext uri="{9D8B030D-6E8A-4147-A177-3AD203B41FA5}">
                      <a16:colId xmlns:a16="http://schemas.microsoft.com/office/drawing/2014/main" val="2959611455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1040069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Application Layer Support for Uncrewed Aerial Systems (UAS), Phase 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UASAPP_Ph3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1040058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for Enabling Edge Applications Phase 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EDGEAPP_Ph3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1040060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Rel-19 Enhancements of 3GPP Northbound and Application Layer Interfaces and APIs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NBI19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1040062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CT1 aspects of IMS Stage-3 IETF Protocol Alignment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IMSProtoc19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1040064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CT1 aspects of Protocol enhancements for Mission Critical Services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MCProtoc19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1040067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Enhancement of controlling RAT utilization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ECRATU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1040045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Enhanced Mission Critical Location Management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enhMCLoc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1040046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Stage-3 5GS NAS protocol development 18 general aspects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5GProtoc19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477336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1040047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Stage-3 5GS NAS protocol development 18 non 3GPP aspects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5GProtoc19-non3GPP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8572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22398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Rel-19 (2/5)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56220" y="5491773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1456432"/>
              </p:ext>
            </p:extLst>
          </p:nvPr>
        </p:nvGraphicFramePr>
        <p:xfrm>
          <a:off x="657054" y="1816740"/>
          <a:ext cx="9687858" cy="3572180"/>
        </p:xfrm>
        <a:graphic>
          <a:graphicData uri="http://schemas.openxmlformats.org/drawingml/2006/table">
            <a:tbl>
              <a:tblPr firstRow="1" firstCol="1" bandRow="1"/>
              <a:tblGrid>
                <a:gridCol w="594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04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69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4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01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4406">
                  <a:extLst>
                    <a:ext uri="{9D8B030D-6E8A-4147-A177-3AD203B41FA5}">
                      <a16:colId xmlns:a16="http://schemas.microsoft.com/office/drawing/2014/main" val="2821138968"/>
                    </a:ext>
                  </a:extLst>
                </a:gridCol>
                <a:gridCol w="981456">
                  <a:extLst>
                    <a:ext uri="{9D8B030D-6E8A-4147-A177-3AD203B41FA5}">
                      <a16:colId xmlns:a16="http://schemas.microsoft.com/office/drawing/2014/main" val="2959611455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1040048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Stage-3 SAE Protocol Development general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SAES19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  <a:endParaRPr lang="en-US" sz="1000" b="1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1040049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Stage-3 SAE Protocol Development non 3GPP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SAES19-non3GPP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  <a:endParaRPr lang="en-US" sz="1000" b="1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1050045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CT1 aspects of Application enablement for AI/ML services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AIML_App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  <a:p>
                      <a:pPr algn="ctr" fontAlgn="b"/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4254469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1050041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CT1 aspects of integration of satellite components in the 5G architecture Phase 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5GSAT_Ph3_ARCH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53179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1050060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CT1 aspects of Application enablement for mobile metaverse services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Metaverse_App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3725401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1050074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CT1 aspects of indirect network sharing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TEI19_NetShare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5579088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1050081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CT1 aspects of </a:t>
                      </a:r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ProSe</a:t>
                      </a: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support in NPN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TEI19_ProSe_NPN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2575941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1050057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CT1 aspects of Multi-Access (ATSSS_Ph4)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MASSS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82629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397709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9AE409-63DB-C5EE-12AE-CAEBCB30EF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DCC8A9-F590-B1E5-51A8-E9FD2FBDCD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Rel-19 (3/5)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F642A90-DCE8-8ADF-A047-D6E49CDED9F1}"/>
              </a:ext>
            </a:extLst>
          </p:cNvPr>
          <p:cNvSpPr txBox="1">
            <a:spLocks/>
          </p:cNvSpPr>
          <p:nvPr/>
        </p:nvSpPr>
        <p:spPr bwMode="auto">
          <a:xfrm>
            <a:off x="56220" y="5491773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B8A0011-8C7F-8EB2-9B62-FE99499628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3041920"/>
              </p:ext>
            </p:extLst>
          </p:nvPr>
        </p:nvGraphicFramePr>
        <p:xfrm>
          <a:off x="657054" y="1816740"/>
          <a:ext cx="9687858" cy="3576705"/>
        </p:xfrm>
        <a:graphic>
          <a:graphicData uri="http://schemas.openxmlformats.org/drawingml/2006/table">
            <a:tbl>
              <a:tblPr firstRow="1" firstCol="1" bandRow="1"/>
              <a:tblGrid>
                <a:gridCol w="594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04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69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4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01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4406">
                  <a:extLst>
                    <a:ext uri="{9D8B030D-6E8A-4147-A177-3AD203B41FA5}">
                      <a16:colId xmlns:a16="http://schemas.microsoft.com/office/drawing/2014/main" val="2821138968"/>
                    </a:ext>
                  </a:extLst>
                </a:gridCol>
                <a:gridCol w="981456">
                  <a:extLst>
                    <a:ext uri="{9D8B030D-6E8A-4147-A177-3AD203B41FA5}">
                      <a16:colId xmlns:a16="http://schemas.microsoft.com/office/drawing/2014/main" val="2959611455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1050067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System architecture for Next Generation Real time Communication services Phase 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NG_RTC_Ph2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1050091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UAS, UAV and UAM Phase 3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UAS_Ph3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1050038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Proximity-based Services in 5GS Phase 3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5G_ProSe_Ph3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  <a:p>
                      <a:pPr algn="ctr" fontAlgn="b"/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4254469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Vehicle Mounted Relays Phase 2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VMR_Ph2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6/6/2025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53179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1050094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Identifying non-3GPP Devices Connecting behind a UE or 5G-RG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UIA_ARC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3725401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1050103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Railways specific Enhancements to Mission Critical Services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FRMCS_Ph5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5579088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1050063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MPS for IMS Messaging and SMS services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MPS4msg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2575941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1050029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Study on MINT support in EPS for 5G-only national roaming UE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FS_MINT_Ph2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12/12/2024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82629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067244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18540</TotalTime>
  <Words>3411</Words>
  <Application>Microsoft Office PowerPoint</Application>
  <PresentationFormat>Widescreen</PresentationFormat>
  <Paragraphs>924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36" baseType="lpstr">
      <vt:lpstr>MS PGothic</vt:lpstr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Custom Design</vt:lpstr>
      <vt:lpstr>CT WG1 Status Report  to TSG CT#107</vt:lpstr>
      <vt:lpstr>TSG CT WG1 Officials</vt:lpstr>
      <vt:lpstr>Meeting Calendar</vt:lpstr>
      <vt:lpstr>TSG CT WG1 Statistics</vt:lpstr>
      <vt:lpstr>New agreed  Study/Work Items led by CT1</vt:lpstr>
      <vt:lpstr>Revised Study/Work Items led by CT1</vt:lpstr>
      <vt:lpstr>Work Plan Rel-19 (1/5)</vt:lpstr>
      <vt:lpstr>Work Plan Rel-19 (2/5)</vt:lpstr>
      <vt:lpstr>Work Plan Rel-19 (3/5)</vt:lpstr>
      <vt:lpstr>Work Plan Rel-19 (4/5)</vt:lpstr>
      <vt:lpstr>Work Plan Rel-19 (5/5)</vt:lpstr>
      <vt:lpstr>TS/TR sent to CT plenary</vt:lpstr>
      <vt:lpstr>Work Item Exception Sheets </vt:lpstr>
      <vt:lpstr>Status of older releases</vt:lpstr>
      <vt:lpstr>Backward Incompatible Changes pre-Rel-18</vt:lpstr>
      <vt:lpstr>Release 18 Status </vt:lpstr>
      <vt:lpstr>Backward Incompatible Changes in Rel-18</vt:lpstr>
      <vt:lpstr>For Information to CT </vt:lpstr>
      <vt:lpstr>For Action to CT (1/2)</vt:lpstr>
      <vt:lpstr>For Action to CT (2/2)</vt:lpstr>
      <vt:lpstr>Acknowledgements</vt:lpstr>
      <vt:lpstr>Annex</vt:lpstr>
      <vt:lpstr>CRs for conditional approval (1/4)</vt:lpstr>
      <vt:lpstr>CRs for conditional approval (2/4)</vt:lpstr>
      <vt:lpstr>CRs for conditional approval (3/4)</vt:lpstr>
      <vt:lpstr>CRs for conditional approval (4/4)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Lena Chaponniere</cp:lastModifiedBy>
  <cp:revision>1264</cp:revision>
  <dcterms:created xsi:type="dcterms:W3CDTF">2010-02-05T13:52:04Z</dcterms:created>
  <dcterms:modified xsi:type="dcterms:W3CDTF">2025-02-28T17:51:40Z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aa2129-79ec-42c0-bfac-e5b7a0374572_Enabled">
    <vt:lpwstr>true</vt:lpwstr>
  </property>
  <property fmtid="{D5CDD505-2E9C-101B-9397-08002B2CF9AE}" pid="3" name="MSIP_Label_b1aa2129-79ec-42c0-bfac-e5b7a0374572_SetDate">
    <vt:lpwstr>2021-08-30T08:50:10Z</vt:lpwstr>
  </property>
  <property fmtid="{D5CDD505-2E9C-101B-9397-08002B2CF9AE}" pid="4" name="MSIP_Label_b1aa2129-79ec-42c0-bfac-e5b7a0374572_Method">
    <vt:lpwstr>Privileged</vt:lpwstr>
  </property>
  <property fmtid="{D5CDD505-2E9C-101B-9397-08002B2CF9AE}" pid="5" name="MSIP_Label_b1aa2129-79ec-42c0-bfac-e5b7a0374572_Name">
    <vt:lpwstr>b1aa2129-79ec-42c0-bfac-e5b7a0374572</vt:lpwstr>
  </property>
  <property fmtid="{D5CDD505-2E9C-101B-9397-08002B2CF9AE}" pid="6" name="MSIP_Label_b1aa2129-79ec-42c0-bfac-e5b7a0374572_SiteId">
    <vt:lpwstr>5d471751-9675-428d-917b-70f44f9630b0</vt:lpwstr>
  </property>
  <property fmtid="{D5CDD505-2E9C-101B-9397-08002B2CF9AE}" pid="7" name="MSIP_Label_b1aa2129-79ec-42c0-bfac-e5b7a0374572_ActionId">
    <vt:lpwstr>775e7123-7e2b-484f-bfcc-c3cc27dbe04f</vt:lpwstr>
  </property>
  <property fmtid="{D5CDD505-2E9C-101B-9397-08002B2CF9AE}" pid="8" name="MSIP_Label_b1aa2129-79ec-42c0-bfac-e5b7a0374572_ContentBits">
    <vt:lpwstr>0</vt:lpwstr>
  </property>
</Properties>
</file>