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53" r:id="rId2"/>
    <p:sldMasterId id="2147483741" r:id="rId3"/>
  </p:sldMasterIdLst>
  <p:notesMasterIdLst>
    <p:notesMasterId r:id="rId10"/>
  </p:notesMasterIdLst>
  <p:handoutMasterIdLst>
    <p:handoutMasterId r:id="rId11"/>
  </p:handoutMasterIdLst>
  <p:sldIdLst>
    <p:sldId id="303" r:id="rId4"/>
    <p:sldId id="705" r:id="rId5"/>
    <p:sldId id="715" r:id="rId6"/>
    <p:sldId id="723" r:id="rId7"/>
    <p:sldId id="724" r:id="rId8"/>
    <p:sldId id="725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78" d="100"/>
          <a:sy n="78" d="100"/>
        </p:scale>
        <p:origin x="682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10/16/2023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10/16/2023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WG6#117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Chicago, US, 14</a:t>
            </a:r>
            <a:r>
              <a:rPr lang="sv-SE" altLang="en-US" sz="1200" b="1" strike="noStrike" baseline="30000" dirty="0">
                <a:latin typeface="Arial "/>
              </a:rPr>
              <a:t>th</a:t>
            </a:r>
            <a:r>
              <a:rPr lang="sv-SE" altLang="en-US" sz="1200" b="1" dirty="0">
                <a:latin typeface="Arial "/>
              </a:rPr>
              <a:t> – 17</a:t>
            </a:r>
            <a:r>
              <a:rPr lang="sv-SE" altLang="en-US" sz="1200" b="1" strike="noStrike" baseline="30000" dirty="0">
                <a:latin typeface="Arial "/>
              </a:rPr>
              <a:t>th</a:t>
            </a:r>
            <a:r>
              <a:rPr lang="sv-SE" altLang="en-US" sz="1200" b="1" dirty="0">
                <a:latin typeface="Arial "/>
              </a:rPr>
              <a:t> November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C6-230618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4BD7A0-B32A-75D2-99F1-624DBBBBB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35C366-6E6B-8E30-0F4D-593FB2BE0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DB05B-1172-4368-18F6-DE60CAC78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49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3F6AF-C3FA-D888-E04A-1DE98A694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5DA2A-5A37-580B-0F2A-00C166FE9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2E45AF-1F04-C82E-B139-C88D2064E1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9432C-E994-0629-60CE-5A98DA99C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60D1F-D2EA-0AF4-54CD-DB0F3BA4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54A84F-55BC-E50F-7EE3-BA5E1B3E8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412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1CA10-B158-9DF2-581A-515013520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FF863F-4C80-BDAE-943A-8AEB2CB90A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11049E-2AE2-A04E-8C36-EC5AFE801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F755A1-446A-8413-D6FE-996901BC2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7CDA5-8B4F-A710-0ED4-14AC852E9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A2B56-EACD-3445-B5BD-932E1F647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843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CAA29-03CE-ADF5-F125-FC68935F9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C30062-EBEE-4B28-72F2-D55E82851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CAC69-9E97-D721-A817-B35E0208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743BD-CCCC-915F-EB65-993E9B325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19BBDF-3190-E80D-A39C-D6948AFED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58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0A1BB9-93C2-AAC2-27F6-456F1FEFC3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679F21-38A3-9747-06BB-AF2B9D971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B56BC-729D-6D7A-1C80-938CC3812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91452-DBEC-77EE-4CD1-0B8AC27B9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67521-5A45-E28D-E434-AAF5EDD7D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934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C0C7A-FB8E-274A-726A-A7C66A9241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495E91-877A-DFEB-6B5B-644DCBF15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33EB7-8056-1025-CD8C-F6BBF310B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A09F3-272C-9930-D310-0DB5BD70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37E15-7996-EE50-113A-346941D42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520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06C67-2825-292B-9A63-C8C8A0D1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2D8C3D-5A52-62F0-70D6-96EECB6BB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8FF83-E61D-F6EF-B637-B54193828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77C0B-5114-E207-2408-9B818A185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6F238-ECD9-CC95-A465-03563A2DD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894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4354-F4F5-9154-4DFD-13266A683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4D427-FA66-DA9D-E795-A576968B0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E996E-695E-2E34-10F2-261CC703D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F5CF4-B170-7981-F281-226C7FFA8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A949B-A1D6-3761-3C6E-0FB2F8CAB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846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A1A4-6705-583D-886D-7ADAA3724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63E28-5D21-21DF-82AE-D65EDAD19F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140380-A867-B167-4569-735D531E6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B38E7-33E9-03F0-319D-719124CB1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38C4B-75D6-B78C-2C78-246BB3409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4D7F-0856-C9C9-F065-7F703B8E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16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19C09-AD78-90F5-C321-C1FB71FB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D418A-8AB8-5EA1-F59A-9779C3914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E56BC-7FDE-4846-43EC-CF8991E1B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3CC19B-6A5A-ADAD-4F48-1E84453C0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442745-AC87-D342-6EF1-17A1B48759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ECF78D-746B-9A83-3DD4-1810F6FA7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83331E-B769-32B9-5824-A06163CF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FA368E-D37F-0A3B-272B-4303098F0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18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76743-0FE2-B993-6C24-D0BF1AC0A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8816E9-3D09-9F8E-2387-508019929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5DE22-A7C6-D286-2072-0F3E0B8F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6D35F0-3F67-967E-CDB3-7D56EA04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634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E33C7A-3CC9-1D8D-87B3-230F1D187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BA6F52-A326-E66D-B10E-74A631B72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5E26-DC21-5EBB-36C6-18851E828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900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3360C-225E-56CC-E35F-F8449144F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53EA2-13E5-3656-37B3-52D9383AC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B24CA-4366-0A3D-861D-5BCF00954E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4150FC-1F43-4413-143B-3C6103BDA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F811F-9882-7918-FC7B-75B53DB3F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26B20-00B7-9866-6CC9-BD6C19235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756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A1FAE-04A6-45AD-6212-9EE3A052B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3D340-B9E7-5C8D-16E2-B0519ADBA4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BF62AB-DA9A-F3A5-53E2-EC1E97133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DCDBC7-1640-7D9D-5065-3C99977CE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3C65C-11F2-5BB6-31A9-3A36CE9DD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2F247-4E2C-5BEC-E747-B05CD1313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910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E927-9958-4F41-7F88-AC0007C8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50B457-68D8-7B30-8F06-B2417CDB9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63A3D-A60C-343A-8043-F42C0502F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09550-808B-3685-AC90-BEDFDB0B5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973AF-AC65-72E8-AC4E-BDE3EA4C9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373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42A9E7-8AF2-9DB3-6620-9F6E21AAE5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3DEF6-F355-F2DD-8AFE-4FEBE92664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64BB4-531E-9967-12A6-3AD70FE31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FED30-71E7-E554-1EB7-4CB2C2896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32933-644F-F45E-658E-7758D1B03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BC35D-8378-24B1-2F0B-4A0ECD6DC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56D99D-51DC-6FE3-EC15-F30B3A541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0B362-A5CB-22AE-FDA2-3F52C8956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6EA9E-F28D-DC03-16D2-6F2811879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73EC1B-1997-A568-AF5E-7A0D7513F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11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B12C-4560-A4D1-54B4-BCB470F00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8409F-FD59-CF4A-C94C-3286AD836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4B06DF-FD67-69B7-0513-49B9781E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81BD5-0511-3E43-A282-2EC3C10BE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220CB-E2D2-0E95-0D8A-90AEB3C82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7044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13B8F-2BA4-AE39-AAFB-242BE050A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DB2C-5CEB-B649-AFFE-97B02C564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F2915-CFB8-2495-4026-234BC201D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6FF57-1BA8-E93C-FD9E-08E1CD36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C3966-987B-4078-BEC2-7A7B02B77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44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C695D-3157-A93A-EE8A-E98ED5D4B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12E3A-4ECF-D19F-FC7C-9845756EDD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B0DF2-EB9C-AB65-30A7-11EAB2617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82F4B-1214-799D-AF9C-C51F5076E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2B8A6-44A2-6DF4-870A-149C36DB3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D2E28B-71F6-C0BF-32F2-9A61249C4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827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3D418-E288-871B-DE1C-F714DE4BA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89817-6F4E-34B6-1DEC-2D0C173AD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25724-2EA3-C9D0-CD70-A015AEDDC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533474-2AB7-23BE-6F46-BF7686CC04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62B0A3-9A80-5C84-E38E-084E3FD9D6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38218-C5FC-D48C-5AC5-5DA885C72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9BF34D-C014-6633-6462-B31B2652B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8F00A8-BDC5-9782-67E1-F4425CD76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286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182C6-2E54-9BE1-CC9E-5F0831BB1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CA2C1-282F-D9B1-813D-B5AFFF02E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19447B-801B-02BD-CB3D-7580DBEC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8EC949-17DD-4C7C-38F4-F15704C46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106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CT6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96AD0F-9594-2E1B-B5FF-A0D983670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9E9EF6-C22E-C76E-D62F-E88EC069D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D4101-E3BD-A09C-4565-9774C1AFDB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387D7-2AE5-4022-BB65-EA2E45A0F279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D4999-B1F0-7D7D-9C4F-1180A3CFB1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CCF64-8AB4-E750-4FBF-2B0EC1ABF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43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D2F6CE-C4CF-173F-DA5B-C208576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AAD04-DB16-84A8-A49F-5320B1D2D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F0BDD-7555-827D-48BA-249803F2FD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A391B-8987-4EDD-A2BE-9855436DEC5F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1580B-A74C-114E-89A9-2572467215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78082-89B5-958A-BE56-AF46D121F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31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Discussion paper of GBA_U API</a:t>
            </a:r>
            <a:br>
              <a:rPr lang="en-GB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GB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GB" altLang="en-US" sz="2000" dirty="0"/>
            </a:br>
            <a:r>
              <a:rPr lang="en-GB" altLang="en-US" dirty="0">
                <a:latin typeface="Arial" panose="020B0604020202020204" pitchFamily="34" charset="0"/>
              </a:rPr>
              <a:t>COLLET Hervé</a:t>
            </a:r>
          </a:p>
          <a:p>
            <a:pPr>
              <a:lnSpc>
                <a:spcPct val="80000"/>
              </a:lnSpc>
            </a:pPr>
            <a:r>
              <a:rPr lang="en-GB" altLang="en-US" sz="2000" dirty="0">
                <a:latin typeface="Arial" panose="020B0604020202020204" pitchFamily="34" charset="0"/>
              </a:rPr>
              <a:t>	</a:t>
            </a:r>
          </a:p>
          <a:p>
            <a:pPr>
              <a:lnSpc>
                <a:spcPct val="80000"/>
              </a:lnSpc>
            </a:pPr>
            <a:r>
              <a:rPr lang="en-GB" altLang="en-US" sz="2000" dirty="0">
                <a:latin typeface="Arial" panose="020B0604020202020204" pitchFamily="34" charset="0"/>
              </a:rPr>
              <a:t>Delegate, Thales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3GPP specifications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SA3 WG</a:t>
            </a:r>
          </a:p>
          <a:p>
            <a:pPr lvl="1"/>
            <a:r>
              <a:rPr lang="en-US" altLang="en-US" sz="1600" dirty="0"/>
              <a:t>3GPP TS 33.220 - Generic Authentication Architecture - Generic Bootstrapping Architecture</a:t>
            </a:r>
          </a:p>
          <a:p>
            <a:r>
              <a:rPr lang="en-US" altLang="en-US" sz="2000" dirty="0"/>
              <a:t>CT6 WG</a:t>
            </a:r>
          </a:p>
          <a:p>
            <a:pPr lvl="1"/>
            <a:r>
              <a:rPr lang="en-US" altLang="en-US" sz="1600" dirty="0"/>
              <a:t>3GPP TS 31.102 – USIM application</a:t>
            </a:r>
          </a:p>
          <a:p>
            <a:pPr lvl="2"/>
            <a:r>
              <a:rPr lang="en-US" altLang="en-US" sz="1200" dirty="0"/>
              <a:t>GBA services in EF</a:t>
            </a:r>
            <a:r>
              <a:rPr lang="en-US" altLang="en-US" sz="1200" baseline="-25000" dirty="0"/>
              <a:t>UST</a:t>
            </a:r>
          </a:p>
          <a:p>
            <a:pPr lvl="2"/>
            <a:r>
              <a:rPr lang="en-US" altLang="en-US" sz="1200" dirty="0"/>
              <a:t>GBA services associated EFs </a:t>
            </a:r>
          </a:p>
          <a:p>
            <a:pPr lvl="2"/>
            <a:r>
              <a:rPr lang="en-US" altLang="en-US" sz="1200" dirty="0"/>
              <a:t>AUTHENTICATE (GBA security context) commands</a:t>
            </a:r>
          </a:p>
          <a:p>
            <a:pPr lvl="3"/>
            <a:r>
              <a:rPr lang="en-US" altLang="en-US" sz="1200" dirty="0"/>
              <a:t>Bootstrapping Mode</a:t>
            </a:r>
          </a:p>
          <a:p>
            <a:pPr lvl="3"/>
            <a:r>
              <a:rPr lang="en-US" altLang="en-US" sz="1200" dirty="0"/>
              <a:t>NAF Derivation Mode</a:t>
            </a:r>
          </a:p>
          <a:p>
            <a:pPr lvl="1"/>
            <a:r>
              <a:rPr lang="en-US" altLang="en-US" sz="1600" dirty="0"/>
              <a:t>3GPP TS 31.103 – ISIM</a:t>
            </a:r>
          </a:p>
          <a:p>
            <a:pPr lvl="2"/>
            <a:r>
              <a:rPr lang="en-US" altLang="en-US" sz="1200" dirty="0"/>
              <a:t>GBA services in EF</a:t>
            </a:r>
            <a:r>
              <a:rPr lang="en-US" altLang="en-US" sz="1200" baseline="-25000" dirty="0"/>
              <a:t>IST</a:t>
            </a:r>
          </a:p>
          <a:p>
            <a:pPr lvl="2"/>
            <a:r>
              <a:rPr lang="en-US" altLang="en-US" sz="1200" dirty="0"/>
              <a:t>GBA services associated EFs </a:t>
            </a:r>
          </a:p>
          <a:p>
            <a:pPr lvl="2"/>
            <a:r>
              <a:rPr lang="en-US" altLang="en-US" sz="1200" dirty="0"/>
              <a:t>AUTHENTICATE (GBA security context) commands</a:t>
            </a:r>
          </a:p>
          <a:p>
            <a:pPr lvl="3"/>
            <a:r>
              <a:rPr lang="en-US" altLang="en-US" sz="1200" dirty="0"/>
              <a:t>Bootstrapping Mode</a:t>
            </a:r>
          </a:p>
          <a:p>
            <a:pPr lvl="3"/>
            <a:r>
              <a:rPr lang="en-US" altLang="en-US" sz="1200" dirty="0"/>
              <a:t>NAF Derivation Mode</a:t>
            </a:r>
          </a:p>
          <a:p>
            <a:pPr lvl="1"/>
            <a:r>
              <a:rPr lang="en-US" sz="1600" b="0" i="0" dirty="0">
                <a:solidFill>
                  <a:srgbClr val="000000"/>
                </a:solidFill>
                <a:effectLst/>
              </a:rPr>
              <a:t>3GPP TS 31.130 – USIM API (ongoing</a:t>
            </a:r>
            <a:r>
              <a:rPr lang="en-US" sz="1600" dirty="0">
                <a:solidFill>
                  <a:srgbClr val="000000"/>
                </a:solidFill>
              </a:rPr>
              <a:t> CR and linked to WI GBA_U_APIs)</a:t>
            </a:r>
            <a:endParaRPr lang="en-US" sz="1600" b="0" i="0" dirty="0">
              <a:solidFill>
                <a:srgbClr val="000000"/>
              </a:solidFill>
              <a:effectLst/>
            </a:endParaRPr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GBA derivation scheme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Ks</a:t>
            </a:r>
          </a:p>
          <a:p>
            <a:pPr lvl="1"/>
            <a:r>
              <a:rPr lang="en-US" altLang="en-US" sz="1600" dirty="0"/>
              <a:t>Ks = IK || CK, TS 33.220 clause 4.5.2</a:t>
            </a:r>
          </a:p>
          <a:p>
            <a:pPr lvl="1"/>
            <a:r>
              <a:rPr lang="en-US" altLang="en-US" sz="1600" dirty="0"/>
              <a:t>Where IK, CK provided by </a:t>
            </a:r>
          </a:p>
          <a:p>
            <a:pPr lvl="2"/>
            <a:r>
              <a:rPr lang="en-US" altLang="en-US" sz="1200" dirty="0"/>
              <a:t>HSS / HLR to </a:t>
            </a:r>
            <a:r>
              <a:rPr lang="en-US" altLang="en-US" sz="1200" b="1" dirty="0"/>
              <a:t>BSF</a:t>
            </a:r>
          </a:p>
          <a:p>
            <a:pPr lvl="2"/>
            <a:r>
              <a:rPr lang="en-US" altLang="en-US" sz="1200" dirty="0"/>
              <a:t>USIM/ISIM using AUTHENTICATE GBA security context (Bootstrapping Mode) to </a:t>
            </a:r>
            <a:r>
              <a:rPr lang="en-US" altLang="en-US" sz="1200" b="1" dirty="0"/>
              <a:t>ME </a:t>
            </a:r>
            <a:r>
              <a:rPr lang="en-US" altLang="en-US" sz="1200" dirty="0"/>
              <a:t>in GBA_U context</a:t>
            </a:r>
          </a:p>
          <a:p>
            <a:pPr lvl="1"/>
            <a:r>
              <a:rPr lang="en-US" altLang="en-US" sz="1600" dirty="0"/>
              <a:t>256 bits symmetric key</a:t>
            </a:r>
          </a:p>
          <a:p>
            <a:r>
              <a:rPr lang="en-US" altLang="en-US" sz="2000" dirty="0"/>
              <a:t>B-TID is associated with the generated Ks</a:t>
            </a:r>
            <a:endParaRPr lang="en-US" altLang="en-US" sz="1600" dirty="0"/>
          </a:p>
          <a:p>
            <a:r>
              <a:rPr lang="en-US" altLang="en-US" sz="2000" dirty="0"/>
              <a:t>All other derivate keys from Ks</a:t>
            </a:r>
          </a:p>
          <a:p>
            <a:pPr lvl="1"/>
            <a:r>
              <a:rPr lang="en-US" altLang="en-US" sz="1600" dirty="0"/>
              <a:t>All are based on same KDF specified in 3GPP 33.220 – Annex B: the 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HMAC-SHA-256</a:t>
            </a:r>
            <a:r>
              <a:rPr lang="en-US" sz="1600" b="0" i="0" dirty="0">
                <a:solidFill>
                  <a:srgbClr val="000000"/>
                </a:solidFill>
                <a:effectLst/>
              </a:rPr>
              <a:t> </a:t>
            </a:r>
            <a:endParaRPr lang="en-US" altLang="en-US" sz="1600" dirty="0"/>
          </a:p>
          <a:p>
            <a:pPr lvl="1"/>
            <a:r>
              <a:rPr lang="en-US" altLang="en-US" sz="1600" dirty="0"/>
              <a:t>GBA_ME: </a:t>
            </a:r>
          </a:p>
          <a:p>
            <a:pPr lvl="2"/>
            <a:r>
              <a:rPr lang="en-US" altLang="en-US" sz="1200" dirty="0" err="1"/>
              <a:t>Ks_NAF</a:t>
            </a:r>
            <a:r>
              <a:rPr lang="en-US" altLang="en-US" sz="1200" dirty="0"/>
              <a:t> = 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HMAC-SHA-256(</a:t>
            </a:r>
            <a:r>
              <a:rPr lang="nn-NO" sz="1200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Ks, "gba-me", RAND, IMPI, NAF_Id )</a:t>
            </a:r>
          </a:p>
          <a:p>
            <a:pPr lvl="1"/>
            <a:r>
              <a:rPr lang="en-US" altLang="en-US" sz="1600" dirty="0"/>
              <a:t>GBA_ U:</a:t>
            </a:r>
          </a:p>
          <a:p>
            <a:pPr lvl="2"/>
            <a:r>
              <a:rPr lang="en-US" altLang="en-US" sz="1200" dirty="0" err="1"/>
              <a:t>Ks_ext_NAF</a:t>
            </a:r>
            <a:r>
              <a:rPr lang="en-US" altLang="en-US" sz="1200" dirty="0"/>
              <a:t> =  = 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HMAC-SHA-256(</a:t>
            </a:r>
            <a:r>
              <a:rPr lang="nn-NO" sz="1200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Ks, "gba-me", RAND, IMPI, NAF_Id )</a:t>
            </a:r>
          </a:p>
          <a:p>
            <a:pPr lvl="2"/>
            <a:r>
              <a:rPr lang="en-US" altLang="en-US" sz="1200" dirty="0" err="1"/>
              <a:t>Ks_int_NAF</a:t>
            </a:r>
            <a:r>
              <a:rPr lang="en-US" altLang="en-US" sz="1200" dirty="0"/>
              <a:t> = 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HMAC-SHA-256(</a:t>
            </a:r>
            <a:r>
              <a:rPr lang="nn-NO" sz="1200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Ks, "gba-u", RAND, IMPI, NAF_Id )</a:t>
            </a:r>
            <a:endParaRPr lang="en-US" altLang="en-US" sz="1200" dirty="0"/>
          </a:p>
          <a:p>
            <a:r>
              <a:rPr lang="en-US" altLang="en-US" sz="2000" dirty="0"/>
              <a:t>As result all GBA derivate keys are 256 bits keys</a:t>
            </a:r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54045740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Cryptography – reuse and future proof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Cipher</a:t>
            </a:r>
            <a:r>
              <a:rPr lang="en-US" altLang="en-US" sz="1800" dirty="0"/>
              <a:t> and </a:t>
            </a:r>
            <a:r>
              <a:rPr lang="en-US" alt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Signature</a:t>
            </a:r>
            <a:r>
              <a:rPr lang="en-US" altLang="en-US" sz="1800" dirty="0"/>
              <a:t> classes already exist in Java Card which can be easily reused in the implementation of GBA_U API</a:t>
            </a:r>
          </a:p>
          <a:p>
            <a:pPr lvl="1"/>
            <a:r>
              <a:rPr lang="en-US" alt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javacardx.crypto.Cipher</a:t>
            </a:r>
            <a:endParaRPr lang="en-US" alt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alt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javacard.security.Signature</a:t>
            </a:r>
            <a:endParaRPr lang="en-US" altLang="en-US" sz="1400" dirty="0"/>
          </a:p>
          <a:p>
            <a:r>
              <a:rPr lang="en-US" altLang="en-US" sz="1800" dirty="0"/>
              <a:t>Logically the GBA_U classes should mimic the </a:t>
            </a:r>
            <a:r>
              <a:rPr lang="en-US" altLang="en-US" sz="1800" dirty="0" err="1"/>
              <a:t>JavaCard</a:t>
            </a:r>
            <a:r>
              <a:rPr lang="en-US" altLang="en-US" sz="1800" dirty="0"/>
              <a:t> classes with</a:t>
            </a:r>
          </a:p>
          <a:p>
            <a:pPr lvl="1"/>
            <a:r>
              <a:rPr lang="en-US" altLang="en-US" sz="1400" dirty="0"/>
              <a:t>Parameter </a:t>
            </a:r>
            <a:r>
              <a:rPr lang="en-US" alt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Key</a:t>
            </a:r>
            <a:r>
              <a:rPr lang="en-US" altLang="en-US" sz="1400" dirty="0"/>
              <a:t> which shall be replaced with parameters allowing to retrieve </a:t>
            </a:r>
            <a:r>
              <a:rPr lang="en-US" altLang="en-US" sz="1400" dirty="0" err="1"/>
              <a:t>KS_int_NAF</a:t>
            </a:r>
            <a:endParaRPr lang="en-US" altLang="en-US" sz="1400" dirty="0"/>
          </a:p>
          <a:p>
            <a:pPr lvl="2"/>
            <a:r>
              <a:rPr lang="en-US" altLang="en-US" sz="1000" dirty="0"/>
              <a:t>ADF of the USIM/ISIM application to use</a:t>
            </a:r>
          </a:p>
          <a:p>
            <a:pPr lvl="2"/>
            <a:r>
              <a:rPr lang="en-US" altLang="en-US" sz="1000" dirty="0"/>
              <a:t>NAF_ID</a:t>
            </a:r>
          </a:p>
          <a:p>
            <a:r>
              <a:rPr lang="en-US" altLang="en-US" sz="1800" dirty="0"/>
              <a:t>Useless redefinition of constants in GBA_U classes</a:t>
            </a:r>
          </a:p>
          <a:p>
            <a:pPr lvl="1"/>
            <a:r>
              <a:rPr lang="en-US" altLang="en-US" sz="1400" dirty="0"/>
              <a:t>AES-128 in CBC/ECB without padding already defined in </a:t>
            </a:r>
            <a:r>
              <a:rPr lang="en-US" alt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Cipher</a:t>
            </a:r>
            <a:r>
              <a:rPr lang="en-US" altLang="en-US" sz="1400" dirty="0"/>
              <a:t> class (</a:t>
            </a:r>
            <a:r>
              <a:rPr lang="en-US" alt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ALG_AES_BLOCK_128_CBC_NOPAD</a:t>
            </a:r>
            <a:r>
              <a:rPr lang="en-US" altLang="en-US" sz="1400" dirty="0"/>
              <a:t>, </a:t>
            </a:r>
            <a:r>
              <a:rPr lang="en-US" alt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ALG_AES_BLOCK_128_ECB_NOPAD</a:t>
            </a:r>
            <a:r>
              <a:rPr lang="en-US" altLang="en-US" sz="1400" dirty="0"/>
              <a:t>) </a:t>
            </a:r>
          </a:p>
          <a:p>
            <a:pPr lvl="1"/>
            <a:r>
              <a:rPr lang="en-US" altLang="en-US" sz="1400" dirty="0"/>
              <a:t>HMAC-SHA1 and HMAC-SHA256 already defined in </a:t>
            </a:r>
            <a:r>
              <a:rPr lang="en-US" alt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Signature</a:t>
            </a:r>
            <a:r>
              <a:rPr lang="en-US" altLang="en-US" sz="1400" dirty="0"/>
              <a:t> class (</a:t>
            </a:r>
            <a:r>
              <a:rPr lang="en-US" alt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ALG_HMAC_SHA1</a:t>
            </a:r>
            <a:r>
              <a:rPr lang="en-US" altLang="en-US" sz="1400" dirty="0"/>
              <a:t>, </a:t>
            </a:r>
            <a:r>
              <a:rPr lang="en-US" alt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ALG_HMAC_SHA_256</a:t>
            </a:r>
            <a:r>
              <a:rPr lang="en-US" altLang="en-US" sz="1400" dirty="0"/>
              <a:t>) </a:t>
            </a:r>
          </a:p>
          <a:p>
            <a:endParaRPr lang="en-US" altLang="en-US" sz="1800" dirty="0"/>
          </a:p>
          <a:p>
            <a:r>
              <a:rPr lang="en-US" altLang="en-US" sz="1800" dirty="0"/>
              <a:t>Study Item </a:t>
            </a:r>
            <a:r>
              <a:rPr lang="en-US" sz="1800" dirty="0"/>
              <a:t>TR 31.822, based for GBA_U_APIs WID </a:t>
            </a:r>
            <a:r>
              <a:rPr lang="en-US" altLang="en-US" sz="1800" dirty="0" err="1"/>
              <a:t>mentionnes</a:t>
            </a:r>
            <a:r>
              <a:rPr lang="en-US" altLang="en-US" sz="1800" dirty="0"/>
              <a:t> support of AES-128/SM4 and HMAC-SHA1/HMAC-SHA256/HMAC-SM3</a:t>
            </a:r>
          </a:p>
          <a:p>
            <a:pPr lvl="1"/>
            <a:r>
              <a:rPr lang="en-US" altLang="en-US" sz="1400" dirty="0"/>
              <a:t>but why to restrict only to those</a:t>
            </a:r>
            <a:endParaRPr lang="en-US" altLang="en-US" sz="800" dirty="0"/>
          </a:p>
          <a:p>
            <a:pPr lvl="1"/>
            <a:endParaRPr lang="en-US" altLang="en-US" sz="1600" dirty="0"/>
          </a:p>
          <a:p>
            <a:pPr lvl="1"/>
            <a:endParaRPr lang="en-US" altLang="en-US" sz="1600" dirty="0"/>
          </a:p>
          <a:p>
            <a:pPr lvl="1"/>
            <a:endParaRPr lang="en-US" altLang="en-US" sz="1600" dirty="0"/>
          </a:p>
          <a:p>
            <a:pPr lvl="1"/>
            <a:endParaRPr lang="en-US" altLang="en-US" sz="1600" dirty="0"/>
          </a:p>
          <a:p>
            <a:pPr lvl="1"/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92601812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Cryptography – restrictions and clarifications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/>
              <a:t>Restrictions</a:t>
            </a:r>
          </a:p>
          <a:p>
            <a:pPr lvl="1"/>
            <a:r>
              <a:rPr lang="en-US" altLang="en-US" sz="1400" dirty="0" err="1"/>
              <a:t>KS_int_NAF</a:t>
            </a:r>
            <a:r>
              <a:rPr lang="en-US" altLang="en-US" sz="1400" dirty="0"/>
              <a:t> is a secret key, all asymmetric cipher shall not be supported</a:t>
            </a:r>
          </a:p>
          <a:p>
            <a:pPr lvl="1"/>
            <a:r>
              <a:rPr lang="en-US" altLang="en-US" sz="1400" dirty="0"/>
              <a:t>All block ciphers with key shorter than 128 bits should be prohibited (i.e. DES, furthermore 3DES is in deprecation process from NIST and will be withdrawn on 1</a:t>
            </a:r>
            <a:r>
              <a:rPr lang="en-US" altLang="en-US" sz="1400" baseline="30000" dirty="0"/>
              <a:t>st</a:t>
            </a:r>
            <a:r>
              <a:rPr lang="en-US" altLang="en-US" sz="1400" dirty="0"/>
              <a:t> of January 2024) </a:t>
            </a:r>
          </a:p>
          <a:p>
            <a:r>
              <a:rPr lang="en-US" altLang="en-US" sz="1800" dirty="0"/>
              <a:t>Clarifications</a:t>
            </a:r>
          </a:p>
          <a:p>
            <a:pPr lvl="1"/>
            <a:r>
              <a:rPr lang="en-US" altLang="en-US" sz="1400" dirty="0"/>
              <a:t>Cipher</a:t>
            </a:r>
          </a:p>
          <a:p>
            <a:pPr lvl="2"/>
            <a:r>
              <a:rPr lang="en-US" altLang="en-US" sz="1000" dirty="0"/>
              <a:t>As </a:t>
            </a:r>
            <a:r>
              <a:rPr lang="en-US" altLang="en-US" sz="1000" dirty="0" err="1"/>
              <a:t>KS_int_NAF</a:t>
            </a:r>
            <a:r>
              <a:rPr lang="en-US" altLang="en-US" sz="1000" dirty="0"/>
              <a:t> is a 256 bits key, for all block ciphers using smaller key (i.e. AES-128, AES-192, Korean Seed, SM4) the key compression mode to use shall be clarified</a:t>
            </a:r>
          </a:p>
          <a:p>
            <a:pPr lvl="2"/>
            <a:r>
              <a:rPr lang="en-US" altLang="en-US" sz="1000" dirty="0"/>
              <a:t>Derivation is based on </a:t>
            </a:r>
            <a:r>
              <a:rPr lang="en-US" sz="1000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HMAC-SHA-256</a:t>
            </a:r>
            <a:r>
              <a:rPr lang="en-US" altLang="en-US" sz="1000" dirty="0"/>
              <a:t>, a KDF already with good entropy, the left most significant bits truncation should be use</a:t>
            </a:r>
          </a:p>
          <a:p>
            <a:pPr lvl="1"/>
            <a:r>
              <a:rPr lang="en-US" altLang="en-US" sz="1400" dirty="0"/>
              <a:t>Signature</a:t>
            </a:r>
          </a:p>
          <a:p>
            <a:pPr lvl="2"/>
            <a:r>
              <a:rPr lang="en-US" altLang="en-US" sz="1000" dirty="0"/>
              <a:t>As </a:t>
            </a:r>
            <a:r>
              <a:rPr lang="en-US" altLang="en-US" sz="1000" dirty="0" err="1"/>
              <a:t>KS_int_NAF</a:t>
            </a:r>
            <a:r>
              <a:rPr lang="en-US" altLang="en-US" sz="1000" dirty="0"/>
              <a:t> is a 256 bits key, for all block ciphers using smaller key (i.e. AES-128, AES-192, Korean Seed, SM4) the key compression mode to use shall be clarified</a:t>
            </a:r>
          </a:p>
          <a:p>
            <a:pPr lvl="2"/>
            <a:r>
              <a:rPr lang="en-US" altLang="en-US" sz="1000" dirty="0"/>
              <a:t>Derivation is based on </a:t>
            </a:r>
            <a:r>
              <a:rPr lang="en-US" sz="1000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HMAC-SHA-256</a:t>
            </a:r>
            <a:r>
              <a:rPr lang="en-US" altLang="en-US" sz="1000" dirty="0"/>
              <a:t>, a KDF already with good entropy, the left most significant bits truncation should be use</a:t>
            </a:r>
          </a:p>
          <a:p>
            <a:pPr lvl="2"/>
            <a:r>
              <a:rPr lang="en-US" altLang="en-US" sz="1000" dirty="0"/>
              <a:t>HMAC_SM3 uses 256 bits key then </a:t>
            </a:r>
            <a:r>
              <a:rPr lang="en-US" altLang="en-US" sz="1000" dirty="0" err="1"/>
              <a:t>KS_int_NAF</a:t>
            </a:r>
            <a:r>
              <a:rPr lang="en-US" altLang="en-US" sz="1000" dirty="0"/>
              <a:t> is used directly</a:t>
            </a:r>
          </a:p>
          <a:p>
            <a:pPr lvl="1"/>
            <a:endParaRPr lang="en-US" altLang="en-US" sz="1400" dirty="0"/>
          </a:p>
          <a:p>
            <a:pPr lvl="1"/>
            <a:endParaRPr lang="en-US" altLang="en-US" sz="1600" dirty="0"/>
          </a:p>
          <a:p>
            <a:pPr lvl="1"/>
            <a:endParaRPr lang="en-US" altLang="en-US" sz="1600" dirty="0"/>
          </a:p>
          <a:p>
            <a:pPr lvl="1"/>
            <a:endParaRPr lang="en-US" altLang="en-US" sz="1600" dirty="0"/>
          </a:p>
          <a:p>
            <a:pPr lvl="1"/>
            <a:endParaRPr lang="en-US" altLang="en-US" sz="1600" dirty="0"/>
          </a:p>
          <a:p>
            <a:pPr lvl="1"/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846213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Evolutions from first proposal</a:t>
            </a:r>
            <a:br>
              <a:rPr lang="en-US" altLang="en-US" dirty="0"/>
            </a:br>
            <a:r>
              <a:rPr lang="en-US" altLang="en-US" dirty="0"/>
              <a:t>ref CT6#116 C6-230495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600" dirty="0"/>
              <a:t>Covered by CR 99 - C6-230619 on TS 31.130 (source code, Javadoc, binaries included)</a:t>
            </a:r>
          </a:p>
          <a:p>
            <a:pPr lvl="1"/>
            <a:r>
              <a:rPr lang="en-US" alt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GBAUException.java</a:t>
            </a:r>
          </a:p>
          <a:p>
            <a:pPr lvl="2"/>
            <a:r>
              <a:rPr lang="en-US" altLang="en-US" sz="1100" dirty="0"/>
              <a:t>Specific GBAU exception reason definition</a:t>
            </a:r>
          </a:p>
          <a:p>
            <a:pPr lvl="3"/>
            <a:r>
              <a:rPr lang="nl-NL" altLang="en-US" sz="1100" dirty="0"/>
              <a:t>GBA_U_BOOTSTRAP_NOT_DONE</a:t>
            </a:r>
            <a:endParaRPr lang="en-US" altLang="en-US" sz="1100" dirty="0"/>
          </a:p>
          <a:p>
            <a:pPr lvl="3"/>
            <a:r>
              <a:rPr lang="en-US" altLang="en-US" sz="1100" dirty="0"/>
              <a:t>GBA_U_NAF_DERIVATION_NOT_DONE</a:t>
            </a:r>
          </a:p>
          <a:p>
            <a:pPr lvl="3"/>
            <a:r>
              <a:rPr lang="en-US" altLang="en-US" sz="1100" dirty="0"/>
              <a:t>UNALLOWED_ACCESS</a:t>
            </a:r>
          </a:p>
          <a:p>
            <a:pPr lvl="3"/>
            <a:r>
              <a:rPr lang="en-US" altLang="en-US" sz="1100" dirty="0"/>
              <a:t>INCORRECT_NAF_ID</a:t>
            </a:r>
            <a:endParaRPr lang="en-US" altLang="en-US" sz="1400" dirty="0"/>
          </a:p>
          <a:p>
            <a:pPr lvl="1"/>
            <a:r>
              <a:rPr lang="en-US" alt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GBAUCipher.java</a:t>
            </a:r>
          </a:p>
          <a:p>
            <a:pPr lvl="2"/>
            <a:r>
              <a:rPr lang="en-US" altLang="en-US" sz="1100" dirty="0"/>
              <a:t>Mimic of </a:t>
            </a:r>
            <a:r>
              <a:rPr lang="en-US" altLang="en-US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javacardx.crypto.Cipher</a:t>
            </a:r>
            <a:endParaRPr lang="en-US" altLang="en-U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r>
              <a:rPr lang="en-US" altLang="en-US" sz="1100" dirty="0"/>
              <a:t>Only additional specific constants defined (</a:t>
            </a:r>
            <a:r>
              <a:rPr lang="en-US" alt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ALG_SM4_ECB_NOPAD</a:t>
            </a:r>
            <a:r>
              <a:rPr lang="en-US" altLang="en-US" sz="1100" dirty="0"/>
              <a:t>, </a:t>
            </a:r>
            <a:r>
              <a:rPr lang="en-US" alt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ALG_SM4_CBC_NOPAD</a:t>
            </a:r>
            <a:r>
              <a:rPr lang="en-US" altLang="en-US" sz="1100" dirty="0"/>
              <a:t>)</a:t>
            </a:r>
          </a:p>
          <a:p>
            <a:pPr lvl="2"/>
            <a:r>
              <a:rPr lang="en-US" alt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init</a:t>
            </a:r>
            <a:r>
              <a:rPr lang="en-US" alt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altLang="en-US" sz="1100" dirty="0"/>
              <a:t> methods updated to replace </a:t>
            </a:r>
            <a:r>
              <a:rPr lang="en-US" alt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Key</a:t>
            </a:r>
            <a:r>
              <a:rPr lang="en-US" altLang="en-US" sz="1100" dirty="0"/>
              <a:t> parameter (no directly accessible from API) with GBA_U specific parameters (ADF AID and NAF ID) allowing to retrieve the </a:t>
            </a:r>
            <a:r>
              <a:rPr lang="en-US" altLang="en-US" sz="1100" dirty="0" err="1"/>
              <a:t>Ks_int_NAF</a:t>
            </a:r>
            <a:r>
              <a:rPr lang="en-US" altLang="en-US" sz="1100" dirty="0"/>
              <a:t> internally</a:t>
            </a:r>
            <a:endParaRPr lang="en-US" altLang="en-US" sz="700" dirty="0"/>
          </a:p>
          <a:p>
            <a:pPr lvl="1"/>
            <a:r>
              <a:rPr lang="en-US" alt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GBAUSignature.java</a:t>
            </a:r>
          </a:p>
          <a:p>
            <a:pPr lvl="2"/>
            <a:r>
              <a:rPr lang="en-US" altLang="en-US" sz="1100" dirty="0"/>
              <a:t>Mimic of </a:t>
            </a:r>
            <a:r>
              <a:rPr lang="en-US" altLang="en-US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javacard.security.Signature</a:t>
            </a:r>
            <a:endParaRPr lang="en-US" altLang="en-US" sz="1050" dirty="0"/>
          </a:p>
          <a:p>
            <a:pPr lvl="2"/>
            <a:r>
              <a:rPr lang="en-US" altLang="en-US" sz="1100" dirty="0"/>
              <a:t>Only additional specific constants defined (</a:t>
            </a:r>
            <a:r>
              <a:rPr lang="en-US" alt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ALG_HMAC_SM3</a:t>
            </a:r>
            <a:r>
              <a:rPr lang="en-US" altLang="en-US" sz="1100" dirty="0"/>
              <a:t>)</a:t>
            </a:r>
          </a:p>
          <a:p>
            <a:pPr lvl="2"/>
            <a:r>
              <a:rPr lang="en-US" altLang="en-US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init</a:t>
            </a:r>
            <a:r>
              <a:rPr lang="en-US" altLang="en-US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altLang="en-US" sz="1100" dirty="0"/>
              <a:t> methods updated to replace </a:t>
            </a:r>
            <a:r>
              <a:rPr lang="en-US" alt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Key</a:t>
            </a:r>
            <a:r>
              <a:rPr lang="en-US" altLang="en-US" sz="1100" dirty="0"/>
              <a:t> parameter (no directly accessible from API) with ^GBAU specific parameters (ADF AID and NAF ID) allowing to retrieve the </a:t>
            </a:r>
            <a:r>
              <a:rPr lang="en-US" altLang="en-US" sz="1100" dirty="0" err="1"/>
              <a:t>Ks_int_NAF</a:t>
            </a:r>
            <a:r>
              <a:rPr lang="en-US" altLang="en-US" sz="1100" dirty="0"/>
              <a:t> internally</a:t>
            </a:r>
          </a:p>
          <a:p>
            <a:pPr lvl="1"/>
            <a:r>
              <a:rPr lang="en-US" altLang="en-US" sz="1400" dirty="0"/>
              <a:t>The </a:t>
            </a:r>
            <a:r>
              <a:rPr lang="en-US" altLang="en-US" sz="1400" dirty="0" err="1"/>
              <a:t>JavaDoc</a:t>
            </a:r>
            <a:r>
              <a:rPr lang="en-US" altLang="en-US" sz="1400" dirty="0"/>
              <a:t> clarifies </a:t>
            </a:r>
          </a:p>
          <a:p>
            <a:pPr lvl="2"/>
            <a:r>
              <a:rPr lang="en-US" altLang="en-US" sz="1100" dirty="0"/>
              <a:t>DES and asymmetric crypto exclusion</a:t>
            </a:r>
          </a:p>
          <a:p>
            <a:pPr lvl="2"/>
            <a:r>
              <a:rPr lang="en-US" altLang="en-US" sz="1100" dirty="0"/>
              <a:t>For the algorithms with key length lower than 256 bits (</a:t>
            </a:r>
            <a:r>
              <a:rPr lang="en-US" altLang="en-US" sz="1100" dirty="0" err="1"/>
              <a:t>Ks_int_NAF</a:t>
            </a:r>
            <a:r>
              <a:rPr lang="en-US" altLang="en-US" sz="1100" dirty="0"/>
              <a:t> size) the compression mode to use</a:t>
            </a:r>
          </a:p>
          <a:p>
            <a:pPr lvl="2"/>
            <a:endParaRPr lang="en-US" altLang="en-US" sz="1100" dirty="0"/>
          </a:p>
          <a:p>
            <a:pPr lvl="1"/>
            <a:endParaRPr lang="en-US" altLang="en-US" sz="1400" dirty="0"/>
          </a:p>
          <a:p>
            <a:pPr lvl="1"/>
            <a:endParaRPr lang="en-US" altLang="en-US" sz="1400" dirty="0"/>
          </a:p>
          <a:p>
            <a:pPr lvl="1"/>
            <a:endParaRPr lang="en-US" altLang="en-US" sz="1400" dirty="0"/>
          </a:p>
          <a:p>
            <a:pPr lvl="1"/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3317428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871</Words>
  <Application>Microsoft Office PowerPoint</Application>
  <PresentationFormat>On-screen Show (4:3)</PresentationFormat>
  <Paragraphs>99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Courier New</vt:lpstr>
      <vt:lpstr>Times New Roman</vt:lpstr>
      <vt:lpstr>Office Theme</vt:lpstr>
      <vt:lpstr>1_Custom Design</vt:lpstr>
      <vt:lpstr>Custom Design</vt:lpstr>
      <vt:lpstr>   Discussion paper of GBA_U API  </vt:lpstr>
      <vt:lpstr>3GPP specifications</vt:lpstr>
      <vt:lpstr>GBA derivation scheme</vt:lpstr>
      <vt:lpstr>Cryptography – reuse and future proof</vt:lpstr>
      <vt:lpstr>Cryptography – restrictions and clarifications</vt:lpstr>
      <vt:lpstr>Evolutions from first proposal ref CT6#116 C6-230495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COLLET Herve</cp:lastModifiedBy>
  <cp:revision>703</cp:revision>
  <dcterms:created xsi:type="dcterms:W3CDTF">2008-08-30T09:32:10Z</dcterms:created>
  <dcterms:modified xsi:type="dcterms:W3CDTF">2023-10-17T16:06:17Z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f20372f-9ab3-4551-9149-9f9b12e2c27e_Enabled">
    <vt:lpwstr>true</vt:lpwstr>
  </property>
  <property fmtid="{D5CDD505-2E9C-101B-9397-08002B2CF9AE}" pid="3" name="MSIP_Label_cf20372f-9ab3-4551-9149-9f9b12e2c27e_SetDate">
    <vt:lpwstr>2023-04-24T11:37:06Z</vt:lpwstr>
  </property>
  <property fmtid="{D5CDD505-2E9C-101B-9397-08002B2CF9AE}" pid="4" name="MSIP_Label_cf20372f-9ab3-4551-9149-9f9b12e2c27e_Method">
    <vt:lpwstr>Privileged</vt:lpwstr>
  </property>
  <property fmtid="{D5CDD505-2E9C-101B-9397-08002B2CF9AE}" pid="5" name="MSIP_Label_cf20372f-9ab3-4551-9149-9f9b12e2c27e_Name">
    <vt:lpwstr>DIS OPEN</vt:lpwstr>
  </property>
  <property fmtid="{D5CDD505-2E9C-101B-9397-08002B2CF9AE}" pid="6" name="MSIP_Label_cf20372f-9ab3-4551-9149-9f9b12e2c27e_SiteId">
    <vt:lpwstr>6e603289-5e46-4e26-ac7c-03a85420a9a5</vt:lpwstr>
  </property>
  <property fmtid="{D5CDD505-2E9C-101B-9397-08002B2CF9AE}" pid="7" name="MSIP_Label_cf20372f-9ab3-4551-9149-9f9b12e2c27e_ActionId">
    <vt:lpwstr>453dd106-53fa-4c08-b37d-9f1252cefb85</vt:lpwstr>
  </property>
  <property fmtid="{D5CDD505-2E9C-101B-9397-08002B2CF9AE}" pid="8" name="MSIP_Label_cf20372f-9ab3-4551-9149-9f9b12e2c27e_ContentBits">
    <vt:lpwstr>0</vt:lpwstr>
  </property>
</Properties>
</file>