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80" r:id="rId3"/>
    <p:sldId id="363" r:id="rId4"/>
    <p:sldId id="366" r:id="rId5"/>
    <p:sldId id="37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65" r:id="rId15"/>
    <p:sldId id="376" r:id="rId16"/>
    <p:sldId id="378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#101-e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25</a:t>
            </a:r>
            <a:r>
              <a:rPr lang="en-US" altLang="en-US" sz="1200" b="1" baseline="0" dirty="0" smtClean="0">
                <a:latin typeface="Arial "/>
              </a:rPr>
              <a:t> – 28 August</a:t>
            </a:r>
            <a:r>
              <a:rPr lang="en-US" altLang="en-US" sz="1200" b="1" dirty="0" smtClean="0">
                <a:latin typeface="Arial "/>
              </a:rPr>
              <a:t> </a:t>
            </a:r>
            <a:r>
              <a:rPr lang="en-US" altLang="en-US" sz="1200" b="1" dirty="0" smtClean="0">
                <a:latin typeface="Arial "/>
              </a:rPr>
              <a:t>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C6-200513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88e/Docs/CP-201325.zip" TargetMode="External"/><Relationship Id="rId2" Type="http://schemas.openxmlformats.org/officeDocument/2006/relationships/hyperlink" Target="https://www.3gpp.org/ftp/tsg_ct/TSG_CT/TSGC_88e/Docs/CP-201324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ct/TSG_CT/TSGC_88e/Docs/CP-201348.zip" TargetMode="External"/><Relationship Id="rId4" Type="http://schemas.openxmlformats.org/officeDocument/2006/relationships/hyperlink" Target="https://www.3gpp.org/ftp/tsg_ct/TSG_CT/TSGC_88e/Docs/CP-201288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>Report from CT#88-e</a:t>
            </a:r>
            <a:br>
              <a:rPr lang="en-US" altLang="en-US" dirty="0" smtClean="0"/>
            </a:br>
            <a:r>
              <a:rPr lang="en-US" altLang="en-US" dirty="0" smtClean="0"/>
              <a:t>CT </a:t>
            </a:r>
            <a:r>
              <a:rPr lang="en-US" altLang="en-US" dirty="0"/>
              <a:t>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CT#88-e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</a:t>
            </a:r>
            <a:endParaRPr lang="en-US" dirty="0" smtClean="0"/>
          </a:p>
          <a:p>
            <a:r>
              <a:rPr lang="en-US" dirty="0" smtClean="0"/>
              <a:t>Main work for Rel-15 on finalizing Test specifications (TS 31.121 and TS 31.124). 43 CRs out of 60 CRs are for test specifications. Work </a:t>
            </a:r>
            <a:r>
              <a:rPr lang="en-US" dirty="0"/>
              <a:t>on Rel-15 Tests </a:t>
            </a:r>
            <a:r>
              <a:rPr lang="en-US" dirty="0" smtClean="0"/>
              <a:t>basically complete (95%). Just few missing pieces.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All </a:t>
            </a:r>
            <a:r>
              <a:rPr lang="en-US" altLang="ja-JP" sz="1800" dirty="0">
                <a:ea typeface="MS PGothic" panose="020B0600070205080204" pitchFamily="34" charset="-128"/>
              </a:rPr>
              <a:t>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093690"/>
              </p:ext>
            </p:extLst>
          </p:nvPr>
        </p:nvGraphicFramePr>
        <p:xfrm>
          <a:off x="1956986" y="1800441"/>
          <a:ext cx="7921952" cy="453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722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110974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324256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27749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report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>
                          <a:effectLst/>
                        </a:rPr>
                        <a:t>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31.124 Rel-15,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en-US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TS 31.111</a:t>
                      </a:r>
                      <a:r>
                        <a:rPr lang="en-US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Rel-15, TEI15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31.124 Rel-15, TEI15-Test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31.121 Rel-15, TEI15-Test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31.121 Rel-15,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Rel-15, TEI15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Corrections on TS 31.101 Rel-15, TEI15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31.130 Rel-15,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TEI15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698227572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CP-201149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31.115 Rel-15,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TEI15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31.122 Rel-15,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TEI15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628465136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31.121,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5G_PH1_UEConTest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87023583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31.124,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5G_PH1_UEConTest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774669501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TEI16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20100402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31.111,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TEI16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140514276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5WWC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083178566"/>
                  </a:ext>
                </a:extLst>
              </a:tr>
              <a:tr h="2316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CP-201156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31.102,</a:t>
                      </a:r>
                      <a:r>
                        <a:rPr lang="de-DE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b="0" i="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MuD</a:t>
                      </a:r>
                      <a:endParaRPr lang="de-DE" sz="1800" b="0" i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410448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All CT6 CRs </a:t>
            </a:r>
            <a:r>
              <a:rPr lang="de-DE" b="1" dirty="0" err="1" smtClean="0"/>
              <a:t>approved</a:t>
            </a:r>
            <a:r>
              <a:rPr lang="de-DE" b="1" dirty="0" smtClean="0"/>
              <a:t> </a:t>
            </a:r>
            <a:r>
              <a:rPr lang="de-DE" b="1" dirty="0" err="1" smtClean="0"/>
              <a:t>by</a:t>
            </a:r>
            <a:r>
              <a:rPr lang="de-DE" b="1" dirty="0" smtClean="0"/>
              <a:t> </a:t>
            </a:r>
            <a:r>
              <a:rPr lang="de-DE" b="1" dirty="0" err="1" smtClean="0"/>
              <a:t>plenary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4400" dirty="0" smtClean="0"/>
              <a:t>(</a:t>
            </a:r>
            <a:r>
              <a:rPr lang="de-DE" sz="4400" dirty="0" err="1" smtClean="0"/>
              <a:t>see</a:t>
            </a:r>
            <a:r>
              <a:rPr lang="de-DE" sz="4400" dirty="0" smtClean="0"/>
              <a:t> Annex </a:t>
            </a:r>
            <a:r>
              <a:rPr lang="de-DE" sz="4400" dirty="0" err="1" smtClean="0"/>
              <a:t>for</a:t>
            </a:r>
            <a:r>
              <a:rPr lang="de-DE" sz="4400" dirty="0" smtClean="0"/>
              <a:t> </a:t>
            </a:r>
            <a:r>
              <a:rPr lang="de-DE" sz="4400" dirty="0" err="1" smtClean="0"/>
              <a:t>detailed</a:t>
            </a:r>
            <a:r>
              <a:rPr lang="de-DE" sz="4400" dirty="0" smtClean="0"/>
              <a:t> </a:t>
            </a:r>
            <a:r>
              <a:rPr lang="de-DE" sz="4400" dirty="0" err="1" smtClean="0"/>
              <a:t>list</a:t>
            </a:r>
            <a:r>
              <a:rPr lang="de-DE" sz="4400" dirty="0" smtClean="0"/>
              <a:t> </a:t>
            </a:r>
            <a:r>
              <a:rPr lang="de-DE" sz="4400" dirty="0" err="1" smtClean="0"/>
              <a:t>of</a:t>
            </a:r>
            <a:r>
              <a:rPr lang="de-DE" sz="4400" dirty="0" smtClean="0"/>
              <a:t> CR-packs)</a:t>
            </a:r>
            <a:br>
              <a:rPr lang="de-DE" sz="4400" dirty="0" smtClean="0"/>
            </a:br>
            <a:r>
              <a:rPr lang="de-DE" sz="4400" dirty="0" err="1" smtClean="0"/>
              <a:t>Exceptions</a:t>
            </a:r>
            <a:r>
              <a:rPr lang="de-DE" sz="4400" dirty="0" smtClean="0"/>
              <a:t> / </a:t>
            </a:r>
            <a:r>
              <a:rPr lang="de-DE" sz="4400" dirty="0" err="1" smtClean="0"/>
              <a:t>Additions</a:t>
            </a:r>
            <a:r>
              <a:rPr lang="de-DE" sz="4400" dirty="0" smtClean="0"/>
              <a:t>:</a:t>
            </a:r>
            <a:br>
              <a:rPr lang="de-DE" sz="4400" dirty="0" smtClean="0"/>
            </a:br>
            <a:endParaRPr lang="de-DE" sz="4400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210941"/>
              </p:ext>
            </p:extLst>
          </p:nvPr>
        </p:nvGraphicFramePr>
        <p:xfrm>
          <a:off x="831849" y="4056129"/>
          <a:ext cx="10816068" cy="7636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359">
                  <a:extLst>
                    <a:ext uri="{9D8B030D-6E8A-4147-A177-3AD203B41FA5}">
                      <a16:colId xmlns:a16="http://schemas.microsoft.com/office/drawing/2014/main" val="3636763319"/>
                    </a:ext>
                  </a:extLst>
                </a:gridCol>
                <a:gridCol w="4161961">
                  <a:extLst>
                    <a:ext uri="{9D8B030D-6E8A-4147-A177-3AD203B41FA5}">
                      <a16:colId xmlns:a16="http://schemas.microsoft.com/office/drawing/2014/main" val="1552262842"/>
                    </a:ext>
                  </a:extLst>
                </a:gridCol>
                <a:gridCol w="1159313">
                  <a:extLst>
                    <a:ext uri="{9D8B030D-6E8A-4147-A177-3AD203B41FA5}">
                      <a16:colId xmlns:a16="http://schemas.microsoft.com/office/drawing/2014/main" val="4206216067"/>
                    </a:ext>
                  </a:extLst>
                </a:gridCol>
                <a:gridCol w="860055">
                  <a:extLst>
                    <a:ext uri="{9D8B030D-6E8A-4147-A177-3AD203B41FA5}">
                      <a16:colId xmlns:a16="http://schemas.microsoft.com/office/drawing/2014/main" val="989294526"/>
                    </a:ext>
                  </a:extLst>
                </a:gridCol>
                <a:gridCol w="3921380">
                  <a:extLst>
                    <a:ext uri="{9D8B030D-6E8A-4147-A177-3AD203B41FA5}">
                      <a16:colId xmlns:a16="http://schemas.microsoft.com/office/drawing/2014/main" val="4072144130"/>
                    </a:ext>
                  </a:extLst>
                </a:gridCol>
              </a:tblGrid>
              <a:tr h="7636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u="sng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CP-201333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Correction of minor issues in 15.2.x test cases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Comprion</a:t>
                      </a:r>
                      <a:r>
                        <a:rPr lang="en-US" sz="1100" dirty="0">
                          <a:effectLst/>
                        </a:rPr>
                        <a:t> GmbH, </a:t>
                      </a:r>
                      <a:r>
                        <a:rPr lang="en-US" sz="1100" dirty="0" err="1">
                          <a:effectLst/>
                        </a:rPr>
                        <a:t>MediaTek</a:t>
                      </a:r>
                      <a:r>
                        <a:rPr lang="en-US" sz="1100" dirty="0">
                          <a:effectLst/>
                        </a:rPr>
                        <a:t> Inc.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approved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CP-201330 is a revision </a:t>
                      </a:r>
                      <a:r>
                        <a:rPr lang="en-US" sz="1100" dirty="0">
                          <a:effectLst/>
                        </a:rPr>
                        <a:t>of C6-200358 in Pack </a:t>
                      </a:r>
                      <a:r>
                        <a:rPr lang="en-US" sz="1100" dirty="0" smtClean="0">
                          <a:effectLst/>
                        </a:rPr>
                        <a:t>CP-201151</a:t>
                      </a:r>
                      <a:endParaRPr lang="de-DE" sz="11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smtClean="0">
                          <a:effectLst/>
                        </a:rPr>
                        <a:t>Revision </a:t>
                      </a:r>
                      <a:r>
                        <a:rPr lang="en-US" sz="1100" dirty="0">
                          <a:effectLst/>
                        </a:rPr>
                        <a:t>of CP-201330 needed to correct a transposed CR number and to align the revision numbering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40792006"/>
                  </a:ext>
                </a:extLst>
              </a:tr>
            </a:tbl>
          </a:graphicData>
        </a:graphic>
      </p:graphicFrame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035562"/>
              </p:ext>
            </p:extLst>
          </p:nvPr>
        </p:nvGraphicFramePr>
        <p:xfrm>
          <a:off x="831847" y="4819828"/>
          <a:ext cx="10816069" cy="7605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360">
                  <a:extLst>
                    <a:ext uri="{9D8B030D-6E8A-4147-A177-3AD203B41FA5}">
                      <a16:colId xmlns:a16="http://schemas.microsoft.com/office/drawing/2014/main" val="3263848734"/>
                    </a:ext>
                  </a:extLst>
                </a:gridCol>
                <a:gridCol w="4161961">
                  <a:extLst>
                    <a:ext uri="{9D8B030D-6E8A-4147-A177-3AD203B41FA5}">
                      <a16:colId xmlns:a16="http://schemas.microsoft.com/office/drawing/2014/main" val="3152632615"/>
                    </a:ext>
                  </a:extLst>
                </a:gridCol>
                <a:gridCol w="1159313">
                  <a:extLst>
                    <a:ext uri="{9D8B030D-6E8A-4147-A177-3AD203B41FA5}">
                      <a16:colId xmlns:a16="http://schemas.microsoft.com/office/drawing/2014/main" val="475544075"/>
                    </a:ext>
                  </a:extLst>
                </a:gridCol>
                <a:gridCol w="860055">
                  <a:extLst>
                    <a:ext uri="{9D8B030D-6E8A-4147-A177-3AD203B41FA5}">
                      <a16:colId xmlns:a16="http://schemas.microsoft.com/office/drawing/2014/main" val="923927606"/>
                    </a:ext>
                  </a:extLst>
                </a:gridCol>
                <a:gridCol w="3921380">
                  <a:extLst>
                    <a:ext uri="{9D8B030D-6E8A-4147-A177-3AD203B41FA5}">
                      <a16:colId xmlns:a16="http://schemas.microsoft.com/office/drawing/2014/main" val="654261806"/>
                    </a:ext>
                  </a:extLst>
                </a:gridCol>
              </a:tblGrid>
              <a:tr h="3802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2"/>
                        </a:rPr>
                        <a:t>CP‑201324 </a:t>
                      </a:r>
                      <a:endParaRPr lang="de-D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Test Case Steering Of Roaming via NAS message passed to USIM 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THALES 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Approved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Revision of C6-200400 in Pack </a:t>
                      </a:r>
                      <a:r>
                        <a:rPr lang="en-US" sz="1100" dirty="0" smtClean="0">
                          <a:effectLst/>
                        </a:rPr>
                        <a:t>CP-201152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015823382"/>
                  </a:ext>
                </a:extLst>
              </a:tr>
              <a:tr h="3802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3"/>
                        </a:rPr>
                        <a:t>CP‑201325 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Test Case Routing Indicator Data update via NAS message passed to USIM 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THALES </a:t>
                      </a:r>
                      <a:endParaRPr lang="de-DE" sz="11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Approved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Revision of C6-200383 in Pack </a:t>
                      </a:r>
                      <a:r>
                        <a:rPr lang="en-US" sz="1100" dirty="0" smtClean="0">
                          <a:effectLst/>
                        </a:rPr>
                        <a:t>CP-201152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396482056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384676"/>
              </p:ext>
            </p:extLst>
          </p:nvPr>
        </p:nvGraphicFramePr>
        <p:xfrm>
          <a:off x="831846" y="5580403"/>
          <a:ext cx="10816069" cy="3674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358">
                  <a:extLst>
                    <a:ext uri="{9D8B030D-6E8A-4147-A177-3AD203B41FA5}">
                      <a16:colId xmlns:a16="http://schemas.microsoft.com/office/drawing/2014/main" val="513312525"/>
                    </a:ext>
                  </a:extLst>
                </a:gridCol>
                <a:gridCol w="4161961">
                  <a:extLst>
                    <a:ext uri="{9D8B030D-6E8A-4147-A177-3AD203B41FA5}">
                      <a16:colId xmlns:a16="http://schemas.microsoft.com/office/drawing/2014/main" val="2944387942"/>
                    </a:ext>
                  </a:extLst>
                </a:gridCol>
                <a:gridCol w="1159314">
                  <a:extLst>
                    <a:ext uri="{9D8B030D-6E8A-4147-A177-3AD203B41FA5}">
                      <a16:colId xmlns:a16="http://schemas.microsoft.com/office/drawing/2014/main" val="377249359"/>
                    </a:ext>
                  </a:extLst>
                </a:gridCol>
                <a:gridCol w="860054">
                  <a:extLst>
                    <a:ext uri="{9D8B030D-6E8A-4147-A177-3AD203B41FA5}">
                      <a16:colId xmlns:a16="http://schemas.microsoft.com/office/drawing/2014/main" val="2640552778"/>
                    </a:ext>
                  </a:extLst>
                </a:gridCol>
                <a:gridCol w="3921382">
                  <a:extLst>
                    <a:ext uri="{9D8B030D-6E8A-4147-A177-3AD203B41FA5}">
                      <a16:colId xmlns:a16="http://schemas.microsoft.com/office/drawing/2014/main" val="386985270"/>
                    </a:ext>
                  </a:extLst>
                </a:gridCol>
              </a:tblGrid>
              <a:tr h="36746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4"/>
                        </a:rPr>
                        <a:t>CP‑201288 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306" marR="2030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Dedicated AID for USIM Applications with non-IMSI based SUPI Types </a:t>
                      </a:r>
                      <a:endParaRPr lang="de-DE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306" marR="2030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G+D MS </a:t>
                      </a:r>
                      <a:endParaRPr lang="de-DE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306" marR="2030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endParaRPr lang="de-DE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306" marR="20306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r>
                        <a:rPr lang="en-US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 to TS 31.101</a:t>
                      </a:r>
                      <a:endParaRPr lang="de-DE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de-DE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306" marR="20306" marT="0" marB="0"/>
                </a:tc>
                <a:extLst>
                  <a:ext uri="{0D108BD9-81ED-4DB2-BD59-A6C34878D82A}">
                    <a16:rowId xmlns:a16="http://schemas.microsoft.com/office/drawing/2014/main" val="1083955063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6967"/>
              </p:ext>
            </p:extLst>
          </p:nvPr>
        </p:nvGraphicFramePr>
        <p:xfrm>
          <a:off x="831845" y="5947871"/>
          <a:ext cx="10816070" cy="3931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359">
                  <a:extLst>
                    <a:ext uri="{9D8B030D-6E8A-4147-A177-3AD203B41FA5}">
                      <a16:colId xmlns:a16="http://schemas.microsoft.com/office/drawing/2014/main" val="4020764734"/>
                    </a:ext>
                  </a:extLst>
                </a:gridCol>
                <a:gridCol w="4161961">
                  <a:extLst>
                    <a:ext uri="{9D8B030D-6E8A-4147-A177-3AD203B41FA5}">
                      <a16:colId xmlns:a16="http://schemas.microsoft.com/office/drawing/2014/main" val="3361511434"/>
                    </a:ext>
                  </a:extLst>
                </a:gridCol>
                <a:gridCol w="1159314">
                  <a:extLst>
                    <a:ext uri="{9D8B030D-6E8A-4147-A177-3AD203B41FA5}">
                      <a16:colId xmlns:a16="http://schemas.microsoft.com/office/drawing/2014/main" val="1146530670"/>
                    </a:ext>
                  </a:extLst>
                </a:gridCol>
                <a:gridCol w="860055">
                  <a:extLst>
                    <a:ext uri="{9D8B030D-6E8A-4147-A177-3AD203B41FA5}">
                      <a16:colId xmlns:a16="http://schemas.microsoft.com/office/drawing/2014/main" val="711491640"/>
                    </a:ext>
                  </a:extLst>
                </a:gridCol>
                <a:gridCol w="3921381">
                  <a:extLst>
                    <a:ext uri="{9D8B030D-6E8A-4147-A177-3AD203B41FA5}">
                      <a16:colId xmlns:a16="http://schemas.microsoft.com/office/drawing/2014/main" val="615162631"/>
                    </a:ext>
                  </a:extLst>
                </a:gridCol>
              </a:tblGrid>
              <a:tr h="39310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5"/>
                        </a:rPr>
                        <a:t>CP‑201348 </a:t>
                      </a:r>
                      <a:endParaRPr lang="de-D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Dedicated AID for USIM Applications with non-IMSI based SUPI Types 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G+D MS </a:t>
                      </a:r>
                      <a:endParaRPr lang="de-DE" sz="1100" dirty="0">
                        <a:effectLst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Approved</a:t>
                      </a:r>
                      <a:endParaRPr lang="de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New CR to TS 31.102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Revision </a:t>
                      </a:r>
                      <a:r>
                        <a:rPr lang="en-US" sz="1100" dirty="0">
                          <a:effectLst/>
                        </a:rPr>
                        <a:t>of CP-201289</a:t>
                      </a:r>
                      <a:endParaRPr lang="de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764535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878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CT6#97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CT6#100-e 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CT6#101-e</a:t>
            </a:r>
            <a:endParaRPr lang="en-US" altLang="fr-FR" dirty="0"/>
          </a:p>
          <a:p>
            <a:pPr lvl="1"/>
            <a:r>
              <a:rPr lang="en-US" altLang="fr-FR" dirty="0" smtClean="0"/>
              <a:t>Ad-hoc</a:t>
            </a:r>
            <a:r>
              <a:rPr lang="en-US" altLang="fr-FR" dirty="0"/>
              <a:t>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203</a:t>
            </a:r>
          </a:p>
          <a:p>
            <a:pPr marL="457200" lvl="1" indent="0">
              <a:buNone/>
            </a:pPr>
            <a:r>
              <a:rPr lang="en-US" dirty="0" smtClean="0"/>
              <a:t>Agreed </a:t>
            </a:r>
            <a:r>
              <a:rPr lang="en-US" dirty="0"/>
              <a:t>CRs </a:t>
            </a:r>
          </a:p>
          <a:p>
            <a:pPr lvl="1"/>
            <a:r>
              <a:rPr lang="en-US" dirty="0" smtClean="0"/>
              <a:t>60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A(4)/B (13)/</a:t>
            </a:r>
            <a:r>
              <a:rPr lang="en-US" dirty="0"/>
              <a:t>C </a:t>
            </a:r>
            <a:r>
              <a:rPr lang="en-US" dirty="0" smtClean="0"/>
              <a:t>(3)/</a:t>
            </a:r>
            <a:r>
              <a:rPr lang="en-US" dirty="0"/>
              <a:t>F </a:t>
            </a:r>
            <a:r>
              <a:rPr lang="en-US" dirty="0" smtClean="0"/>
              <a:t>(37)/</a:t>
            </a:r>
            <a:r>
              <a:rPr lang="en-US" dirty="0"/>
              <a:t>D </a:t>
            </a:r>
            <a:r>
              <a:rPr lang="en-US" dirty="0" smtClean="0"/>
              <a:t>(3) </a:t>
            </a:r>
            <a:endParaRPr lang="en-US" dirty="0"/>
          </a:p>
          <a:p>
            <a:pPr lvl="1"/>
            <a:r>
              <a:rPr lang="en-US" dirty="0" smtClean="0"/>
              <a:t>Rel-15 (11) + Test(44) </a:t>
            </a:r>
            <a:r>
              <a:rPr lang="en-US" dirty="0"/>
              <a:t>/ </a:t>
            </a:r>
            <a:r>
              <a:rPr lang="en-US" dirty="0" smtClean="0"/>
              <a:t>Rel-16(5)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CT6#100-e: 23 registered</a:t>
            </a: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88607"/>
              </p:ext>
            </p:extLst>
          </p:nvPr>
        </p:nvGraphicFramePr>
        <p:xfrm>
          <a:off x="209550" y="2282825"/>
          <a:ext cx="11742738" cy="242128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C6-200303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eV2XARC</a:t>
                      </a:r>
                      <a:endParaRPr lang="en-US" sz="16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Changes regarding CT1 and CT4.</a:t>
                      </a:r>
                      <a:r>
                        <a:rPr lang="en-US" sz="12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No changes for CT6</a:t>
                      </a:r>
                      <a:endParaRPr lang="en-US" sz="1200" i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Endorsed by 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127055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95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(Exception requested)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</a:t>
            </a:r>
            <a:r>
              <a:rPr lang="en-US" dirty="0" smtClean="0"/>
              <a:t>closed</a:t>
            </a:r>
          </a:p>
          <a:p>
            <a:r>
              <a:rPr lang="en-US" dirty="0" smtClean="0"/>
              <a:t>Work on 5WWC also closed according to requested exception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800</Words>
  <Application>Microsoft Office PowerPoint</Application>
  <PresentationFormat>Breitbild</PresentationFormat>
  <Paragraphs>216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  Report from CT#88-e CT WG6 Status Report  to TSG CT#88-e</vt:lpstr>
      <vt:lpstr>All CT6 CRs approved by plenary (see Annex for detailed list of CR-packs) Exceptions / Additions: 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628</cp:revision>
  <dcterms:created xsi:type="dcterms:W3CDTF">2010-02-05T13:52:04Z</dcterms:created>
  <dcterms:modified xsi:type="dcterms:W3CDTF">2020-08-10T13:08:33Z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