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30" r:id="rId2"/>
  </p:sldMasterIdLst>
  <p:notesMasterIdLst>
    <p:notesMasterId r:id="rId17"/>
  </p:notesMasterIdLst>
  <p:handoutMasterIdLst>
    <p:handoutMasterId r:id="rId18"/>
  </p:handoutMasterIdLst>
  <p:sldIdLst>
    <p:sldId id="337" r:id="rId3"/>
    <p:sldId id="583" r:id="rId4"/>
    <p:sldId id="585" r:id="rId5"/>
    <p:sldId id="586" r:id="rId6"/>
    <p:sldId id="588" r:id="rId7"/>
    <p:sldId id="597" r:id="rId8"/>
    <p:sldId id="589" r:id="rId9"/>
    <p:sldId id="595" r:id="rId10"/>
    <p:sldId id="591" r:id="rId11"/>
    <p:sldId id="592" r:id="rId12"/>
    <p:sldId id="587" r:id="rId13"/>
    <p:sldId id="598" r:id="rId14"/>
    <p:sldId id="596" r:id="rId15"/>
    <p:sldId id="534" r:id="rId16"/>
  </p:sldIdLst>
  <p:sldSz cx="9144000" cy="6858000" type="screen4x3"/>
  <p:notesSz cx="6797675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FF"/>
    <a:srgbClr val="0000FF"/>
    <a:srgbClr val="FF0000"/>
    <a:srgbClr val="72AF2F"/>
    <a:srgbClr val="999999"/>
    <a:srgbClr val="72732F"/>
    <a:srgbClr val="B1D254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764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105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45" d="100"/>
          <a:sy n="45" d="100"/>
        </p:scale>
        <p:origin x="-2789" y="-91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B05324B0-B21C-4180-A49F-47E63A192B2D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54391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68AC1C94-CDB4-4B40-B394-58C67C32F446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77501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176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8147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8152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25096398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‹N°›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2763507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8CAE33-E1A8-4B32-8C65-489B241130DF}" type="datetimeFigureOut">
              <a:rPr lang="en-US"/>
              <a:pPr>
                <a:defRPr/>
              </a:pPr>
              <a:t>10/19/2018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D3F404-A207-4201-A772-67413AA32302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8956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892347-9E57-4364-821E-92816920C66C}" type="datetimeFigureOut">
              <a:rPr lang="en-US"/>
              <a:pPr>
                <a:defRPr/>
              </a:pPr>
              <a:t>10/19/2018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01F24E-CFED-46B9-BC16-25017DF0AC3E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7297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F55013-9F95-4BFE-94D4-197FB7048F38}" type="datetimeFigureOut">
              <a:rPr lang="en-US"/>
              <a:pPr>
                <a:defRPr/>
              </a:pPr>
              <a:t>10/19/2018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20A52B-7D80-41DD-B770-E5BFCEF3E7CF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8077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FB6418-CA46-4930-846A-55B7FBB6DFF3}" type="datetimeFigureOut">
              <a:rPr lang="en-US"/>
              <a:pPr>
                <a:defRPr/>
              </a:pPr>
              <a:t>10/19/2018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8BCA76-7223-4E29-8A51-66240AE467E7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4955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5880E5-F090-4510-BE0A-AAD1969C565C}" type="datetimeFigureOut">
              <a:rPr lang="en-US"/>
              <a:pPr>
                <a:defRPr/>
              </a:pPr>
              <a:t>10/19/2018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99B55E-A689-498A-996A-87A7BC2FF499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8170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42B7DE-B8FC-4131-B803-AEF4938CB7EA}" type="datetimeFigureOut">
              <a:rPr lang="en-US"/>
              <a:pPr>
                <a:defRPr/>
              </a:pPr>
              <a:t>10/19/2018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129EA6-5163-422A-BB58-DD8AFE09FF99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957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6758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7B7E7E-2C86-413E-943D-2F4763E06244}" type="datetimeFigureOut">
              <a:rPr lang="en-US"/>
              <a:pPr>
                <a:defRPr/>
              </a:pPr>
              <a:t>10/19/2018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B3906C-8469-46C0-B4C1-1A2F710AE185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0232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7B5BD4-F425-417D-90D8-B43BEBDEF848}" type="datetimeFigureOut">
              <a:rPr lang="en-US"/>
              <a:pPr>
                <a:defRPr/>
              </a:pPr>
              <a:t>10/19/2018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14D021-828C-412B-983D-D1FA2F7E177F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5345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929478-7400-47F7-8CE0-FE1EC0F677E4}" type="datetimeFigureOut">
              <a:rPr lang="en-US"/>
              <a:pPr>
                <a:defRPr/>
              </a:pPr>
              <a:t>10/19/2018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526158-1A65-493D-9772-EFB47DDBE3A9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5734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4AD296-15C6-4D51-A2AA-158FF5D19B7F}" type="datetimeFigureOut">
              <a:rPr lang="en-US"/>
              <a:pPr>
                <a:defRPr/>
              </a:pPr>
              <a:t>10/19/2018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ABAD23-934D-4955-ABF1-9D6E4980B5D0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9006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9831A8-76EE-4CED-AE76-6960D3800D6A}" type="datetimeFigureOut">
              <a:rPr lang="en-US"/>
              <a:pPr>
                <a:defRPr/>
              </a:pPr>
              <a:t>10/19/2018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5DDA8D-3BF7-48A6-AE76-B2C3BCE8B6A0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515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069771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300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8375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9565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56847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81809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406517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title style</a:t>
            </a:r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 Click to edit Master text styles</a:t>
            </a:r>
          </a:p>
          <a:p>
            <a:pPr lvl="1"/>
            <a:r>
              <a:rPr lang="en-US" altLang="de-DE" smtClean="0"/>
              <a:t>Second level</a:t>
            </a:r>
          </a:p>
          <a:p>
            <a:pPr lvl="2"/>
            <a:r>
              <a:rPr lang="en-US" altLang="de-DE" smtClean="0"/>
              <a:t>Third level</a:t>
            </a:r>
          </a:p>
          <a:p>
            <a:pPr lvl="3"/>
            <a:r>
              <a:rPr lang="en-US" altLang="de-DE" smtClean="0"/>
              <a:t>Fourth level</a:t>
            </a:r>
          </a:p>
          <a:p>
            <a:pPr lvl="4"/>
            <a:r>
              <a:rPr lang="en-US" altLang="de-DE" smtClean="0"/>
              <a:t>Fifth level</a:t>
            </a:r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de-DE" smtClean="0">
                <a:solidFill>
                  <a:schemeClr val="bg1"/>
                </a:solidFill>
              </a:rPr>
              <a:t>© 3GPP 2009     Mobile World Congress, Barcelona, 19</a:t>
            </a:r>
            <a:r>
              <a:rPr lang="en-US" altLang="de-DE" baseline="30000" smtClean="0">
                <a:solidFill>
                  <a:schemeClr val="bg1"/>
                </a:solidFill>
              </a:rPr>
              <a:t>th</a:t>
            </a:r>
            <a:r>
              <a:rPr lang="en-US" altLang="de-DE" smtClean="0">
                <a:solidFill>
                  <a:schemeClr val="bg1"/>
                </a:solidFill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6" descr="3GPP_TM_RD.jp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36562" y="6470650"/>
            <a:ext cx="485933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en-US" altLang="de-DE" dirty="0">
                <a:solidFill>
                  <a:schemeClr val="bg1"/>
                </a:solidFill>
              </a:rPr>
              <a:t>© 3GPP </a:t>
            </a:r>
            <a:r>
              <a:rPr lang="en-US" altLang="de-DE" dirty="0" smtClean="0">
                <a:solidFill>
                  <a:schemeClr val="bg1"/>
                </a:solidFill>
              </a:rPr>
              <a:t>2018   CT</a:t>
            </a:r>
            <a:r>
              <a:rPr lang="de-DE" altLang="de-DE" dirty="0" smtClean="0">
                <a:solidFill>
                  <a:schemeClr val="bg1"/>
                </a:solidFill>
              </a:rPr>
              <a:t>4 Chairman's</a:t>
            </a:r>
            <a:r>
              <a:rPr lang="en-US" altLang="de-DE" dirty="0" smtClean="0">
                <a:solidFill>
                  <a:schemeClr val="bg1"/>
                </a:solidFill>
              </a:rPr>
              <a:t> </a:t>
            </a:r>
            <a:r>
              <a:rPr lang="de-DE" altLang="de-DE" dirty="0">
                <a:solidFill>
                  <a:schemeClr val="bg1"/>
                </a:solidFill>
              </a:rPr>
              <a:t>S</a:t>
            </a:r>
            <a:r>
              <a:rPr lang="en-US" altLang="de-DE" dirty="0" err="1">
                <a:solidFill>
                  <a:schemeClr val="bg1"/>
                </a:solidFill>
              </a:rPr>
              <a:t>tatus</a:t>
            </a:r>
            <a:r>
              <a:rPr lang="en-US" altLang="de-DE" dirty="0">
                <a:solidFill>
                  <a:schemeClr val="bg1"/>
                </a:solidFill>
              </a:rPr>
              <a:t> </a:t>
            </a:r>
            <a:r>
              <a:rPr lang="de-DE" altLang="de-DE" dirty="0">
                <a:solidFill>
                  <a:schemeClr val="bg1"/>
                </a:solidFill>
              </a:rPr>
              <a:t>R</a:t>
            </a:r>
            <a:r>
              <a:rPr lang="en-US" altLang="de-DE" dirty="0" err="1">
                <a:solidFill>
                  <a:schemeClr val="bg1"/>
                </a:solidFill>
              </a:rPr>
              <a:t>eport</a:t>
            </a:r>
            <a:r>
              <a:rPr lang="en-US" altLang="de-DE" dirty="0">
                <a:solidFill>
                  <a:schemeClr val="bg1"/>
                </a:solidFill>
              </a:rPr>
              <a:t> </a:t>
            </a:r>
            <a:r>
              <a:rPr lang="en-US" altLang="de-DE" dirty="0" smtClean="0">
                <a:solidFill>
                  <a:schemeClr val="bg1"/>
                </a:solidFill>
              </a:rPr>
              <a:t>of </a:t>
            </a:r>
            <a:r>
              <a:rPr lang="en-US" altLang="de-DE" dirty="0">
                <a:solidFill>
                  <a:schemeClr val="bg1"/>
                </a:solidFill>
              </a:rPr>
              <a:t>TSG </a:t>
            </a:r>
            <a:r>
              <a:rPr lang="en-US" altLang="de-DE" dirty="0" smtClean="0">
                <a:solidFill>
                  <a:schemeClr val="bg1"/>
                </a:solidFill>
              </a:rPr>
              <a:t>CT/#81 September 2018</a:t>
            </a:r>
            <a:endParaRPr lang="en-US" altLang="de-DE" dirty="0">
              <a:solidFill>
                <a:schemeClr val="bg1"/>
              </a:solidFill>
            </a:endParaRPr>
          </a:p>
        </p:txBody>
      </p:sp>
      <p:sp>
        <p:nvSpPr>
          <p:cNvPr id="56334" name="Slide Number Placeholder 4"/>
          <p:cNvSpPr txBox="1">
            <a:spLocks noGrp="1"/>
          </p:cNvSpPr>
          <p:nvPr userDrawn="1"/>
        </p:nvSpPr>
        <p:spPr bwMode="auto">
          <a:xfrm>
            <a:off x="8574088" y="6464300"/>
            <a:ext cx="395287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fld id="{2894AF1F-90D0-4887-9D09-6F8742B3338B}" type="slidenum">
              <a:rPr lang="en-US" sz="1100" smtClean="0">
                <a:solidFill>
                  <a:schemeClr val="bg1"/>
                </a:solidFill>
              </a:rPr>
              <a:pPr eaLnBrk="1" hangingPunct="1">
                <a:defRPr/>
              </a:pPr>
              <a:t>‹N°›</a:t>
            </a:fld>
            <a:endParaRPr lang="en-US" sz="1100" dirty="0" smtClean="0">
              <a:solidFill>
                <a:schemeClr val="bg1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5233988" y="639286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72" r:id="rId1"/>
    <p:sldLayoutId id="2147484373" r:id="rId2"/>
    <p:sldLayoutId id="2147484374" r:id="rId3"/>
    <p:sldLayoutId id="2147484375" r:id="rId4"/>
    <p:sldLayoutId id="2147484376" r:id="rId5"/>
    <p:sldLayoutId id="2147484377" r:id="rId6"/>
    <p:sldLayoutId id="2147484378" r:id="rId7"/>
    <p:sldLayoutId id="2147484379" r:id="rId8"/>
    <p:sldLayoutId id="2147484380" r:id="rId9"/>
    <p:sldLayoutId id="2147484381" r:id="rId10"/>
    <p:sldLayoutId id="2147484382" r:id="rId11"/>
    <p:sldLayoutId id="2147484383" r:id="rId12"/>
    <p:sldLayoutId id="2147484384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text styles</a:t>
            </a:r>
          </a:p>
          <a:p>
            <a:pPr lvl="1"/>
            <a:r>
              <a:rPr lang="en-US" altLang="de-DE" smtClean="0"/>
              <a:t>Second level</a:t>
            </a:r>
          </a:p>
          <a:p>
            <a:pPr lvl="2"/>
            <a:r>
              <a:rPr lang="en-US" altLang="de-DE" smtClean="0"/>
              <a:t>Third level</a:t>
            </a:r>
          </a:p>
          <a:p>
            <a:pPr lvl="3"/>
            <a:r>
              <a:rPr lang="en-US" altLang="de-DE" smtClean="0"/>
              <a:t>Fourth level</a:t>
            </a:r>
          </a:p>
          <a:p>
            <a:pPr lvl="4"/>
            <a:r>
              <a:rPr lang="en-US" altLang="de-DE" smtClean="0"/>
              <a:t>Fifth level</a:t>
            </a:r>
          </a:p>
        </p:txBody>
      </p:sp>
      <p:sp>
        <p:nvSpPr>
          <p:cNvPr id="583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BED503C2-C1D5-44E3-AF72-BD5251E94FD3}" type="datetimeFigureOut">
              <a:rPr lang="en-US"/>
              <a:pPr>
                <a:defRPr/>
              </a:pPr>
              <a:t>10/19/2018</a:t>
            </a:fld>
            <a:endParaRPr lang="en-US"/>
          </a:p>
        </p:txBody>
      </p:sp>
      <p:sp>
        <p:nvSpPr>
          <p:cNvPr id="583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83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D69F49B9-E1D1-4C95-9D5B-A8776C6FBF82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61" r:id="rId1"/>
    <p:sldLayoutId id="2147484362" r:id="rId2"/>
    <p:sldLayoutId id="2147484363" r:id="rId3"/>
    <p:sldLayoutId id="2147484364" r:id="rId4"/>
    <p:sldLayoutId id="2147484365" r:id="rId5"/>
    <p:sldLayoutId id="2147484366" r:id="rId6"/>
    <p:sldLayoutId id="2147484367" r:id="rId7"/>
    <p:sldLayoutId id="2147484368" r:id="rId8"/>
    <p:sldLayoutId id="2147484369" r:id="rId9"/>
    <p:sldLayoutId id="2147484370" r:id="rId10"/>
    <p:sldLayoutId id="21474843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ct/TSG_CT/TSGC_81_Gold_Coast/Docs/CP-182225.zip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ct/TSG_CT/TSGC_81_Gold_Coast/Docs/CP-182215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81_Gold_Coast/Docs/CP-182233.zip" TargetMode="External"/><Relationship Id="rId2" Type="http://schemas.openxmlformats.org/officeDocument/2006/relationships/hyperlink" Target="http://www.3gpp.org/ftp/tsg_ct/TSG_CT/TSGC_81_Gold_Coast/Docs/CP-182082.zip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81_Gold_Coast/Docs/CP-182052.zip" TargetMode="External"/><Relationship Id="rId2" Type="http://schemas.openxmlformats.org/officeDocument/2006/relationships/hyperlink" Target="http://www.3gpp.org/ftp/tsg_ct/TSG_CT/TSGC_81_Gold_Coast/Docs/CP-182051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tsg_ct/TSG_CT/TSGC_81_Gold_Coast/Docs/CP-182226.zip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81_Gold_Coast/Docs/CP-182239.zip" TargetMode="External"/><Relationship Id="rId2" Type="http://schemas.openxmlformats.org/officeDocument/2006/relationships/hyperlink" Target="http://www.3gpp.org/ftp/tsg_ct/TSG_CT/TSGC_81_Gold_Coast/Docs/CP-182196.zip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80_La_Jolla/Docs/CP-181083.zip" TargetMode="External"/><Relationship Id="rId2" Type="http://schemas.openxmlformats.org/officeDocument/2006/relationships/hyperlink" Target="http://www.3gpp.org/ftp/tsg_ct/TSG_CT/TSGC_80_La_Jolla/Docs/CP-181082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3gpp.org/ftp/tsg_ct/TSG_CT/TSGC_80_La_Jolla/Docs/CP-181199.zip" TargetMode="External"/><Relationship Id="rId4" Type="http://schemas.openxmlformats.org/officeDocument/2006/relationships/hyperlink" Target="http://www.3gpp.org/ftp/tsg_ct/TSG_CT/TSGC_80_La_Jolla/Docs/CP-181084.zip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81_Gold_Coast/Docs/CP-182227.zip" TargetMode="External"/><Relationship Id="rId2" Type="http://schemas.openxmlformats.org/officeDocument/2006/relationships/hyperlink" Target="http://www.3gpp.org/ftp/tsg_ct/TSG_CT/TSGC_81_Gold_Coast/Docs/CP-182110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tsg_ct/TSG_CT/TSGC_81_Gold_Coast/Docs/CP-182228.zip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81_Gold_Coast/Docs/CP-182234.zip" TargetMode="External"/><Relationship Id="rId2" Type="http://schemas.openxmlformats.org/officeDocument/2006/relationships/hyperlink" Target="http://www.3gpp.org/ftp/tsg_ct/TSG_CT/TSGC_81_Gold_Coast/Docs/CP-182200.zi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6" descr="3GPP_TM_RD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856" y="1524000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Subtitle 6"/>
          <p:cNvSpPr>
            <a:spLocks/>
          </p:cNvSpPr>
          <p:nvPr/>
        </p:nvSpPr>
        <p:spPr bwMode="auto">
          <a:xfrm>
            <a:off x="1049338" y="3790950"/>
            <a:ext cx="7135812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lnSpc>
                <a:spcPct val="90000"/>
              </a:lnSpc>
              <a:spcBef>
                <a:spcPct val="20000"/>
              </a:spcBef>
              <a:defRPr/>
            </a:pPr>
            <a:r>
              <a:rPr lang="en-GB" altLang="de-DE" sz="2400" dirty="0">
                <a:latin typeface="+mn-lt"/>
                <a:cs typeface="Arial" charset="0"/>
              </a:rPr>
              <a:t>TSG CT WG</a:t>
            </a:r>
            <a:r>
              <a:rPr lang="de-DE" altLang="de-DE" sz="2400" dirty="0">
                <a:latin typeface="+mn-lt"/>
                <a:cs typeface="Arial" charset="0"/>
              </a:rPr>
              <a:t>4</a:t>
            </a:r>
            <a:r>
              <a:rPr lang="en-GB" altLang="de-DE" sz="2400" dirty="0">
                <a:latin typeface="+mn-lt"/>
                <a:cs typeface="Arial" charset="0"/>
              </a:rPr>
              <a:t> Chairman</a:t>
            </a:r>
          </a:p>
          <a:p>
            <a:pPr algn="ctr" eaLnBrk="1" hangingPunct="1">
              <a:lnSpc>
                <a:spcPct val="90000"/>
              </a:lnSpc>
              <a:spcBef>
                <a:spcPct val="20000"/>
              </a:spcBef>
              <a:defRPr/>
            </a:pPr>
            <a:r>
              <a:rPr lang="fr-FR" altLang="de-DE" sz="2400" dirty="0" smtClean="0">
                <a:latin typeface="+mn-lt"/>
                <a:cs typeface="Arial" charset="0"/>
              </a:rPr>
              <a:t>Lionel Morand </a:t>
            </a:r>
            <a:r>
              <a:rPr lang="en-GB" altLang="de-DE" sz="2400" dirty="0" smtClean="0">
                <a:latin typeface="+mn-lt"/>
                <a:cs typeface="Arial" charset="0"/>
              </a:rPr>
              <a:t>(</a:t>
            </a:r>
            <a:r>
              <a:rPr lang="de-DE" altLang="de-DE" sz="2400" dirty="0" smtClean="0">
                <a:latin typeface="+mn-lt"/>
                <a:cs typeface="Arial" charset="0"/>
              </a:rPr>
              <a:t>Orange</a:t>
            </a:r>
            <a:r>
              <a:rPr lang="en-GB" altLang="de-DE" sz="2400" dirty="0" smtClean="0">
                <a:latin typeface="+mn-lt"/>
                <a:cs typeface="Arial" charset="0"/>
              </a:rPr>
              <a:t>)</a:t>
            </a:r>
            <a:endParaRPr lang="en-GB" altLang="de-DE" sz="2400" dirty="0">
              <a:latin typeface="+mn-lt"/>
              <a:cs typeface="Arial" charset="0"/>
            </a:endParaRPr>
          </a:p>
        </p:txBody>
      </p:sp>
      <p:sp>
        <p:nvSpPr>
          <p:cNvPr id="15365" name="Text Box 63"/>
          <p:cNvSpPr txBox="1">
            <a:spLocks noChangeArrowheads="1"/>
          </p:cNvSpPr>
          <p:nvPr/>
        </p:nvSpPr>
        <p:spPr bwMode="auto">
          <a:xfrm>
            <a:off x="1210020" y="2011363"/>
            <a:ext cx="6455678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fi-FI" altLang="de-DE" sz="4000" dirty="0" smtClean="0">
                <a:solidFill>
                  <a:srgbClr val="FF3300"/>
                </a:solidFill>
                <a:latin typeface="+mj-lt"/>
                <a:cs typeface="Arial" charset="0"/>
              </a:rPr>
              <a:t>CT4 Chairman's </a:t>
            </a:r>
            <a:r>
              <a:rPr lang="de-DE" altLang="de-DE" sz="4000" dirty="0" smtClean="0">
                <a:solidFill>
                  <a:srgbClr val="FF3300"/>
                </a:solidFill>
                <a:latin typeface="+mj-lt"/>
                <a:cs typeface="Arial" charset="0"/>
              </a:rPr>
              <a:t>S</a:t>
            </a:r>
            <a:r>
              <a:rPr lang="fi-FI" altLang="de-DE" sz="4000" dirty="0" smtClean="0">
                <a:solidFill>
                  <a:srgbClr val="FF3300"/>
                </a:solidFill>
                <a:latin typeface="+mj-lt"/>
                <a:cs typeface="Arial" charset="0"/>
              </a:rPr>
              <a:t>tatus </a:t>
            </a:r>
            <a:r>
              <a:rPr lang="de-DE" altLang="de-DE" sz="4000" dirty="0" smtClean="0">
                <a:solidFill>
                  <a:srgbClr val="FF3300"/>
                </a:solidFill>
                <a:latin typeface="+mj-lt"/>
                <a:cs typeface="Arial" charset="0"/>
              </a:rPr>
              <a:t>R</a:t>
            </a:r>
            <a:r>
              <a:rPr lang="fi-FI" altLang="de-DE" sz="4000" dirty="0" smtClean="0">
                <a:solidFill>
                  <a:srgbClr val="FF3300"/>
                </a:solidFill>
                <a:latin typeface="+mj-lt"/>
                <a:cs typeface="Arial" charset="0"/>
              </a:rPr>
              <a:t>eport </a:t>
            </a:r>
            <a:br>
              <a:rPr lang="fi-FI" altLang="de-DE" sz="4000" dirty="0" smtClean="0">
                <a:solidFill>
                  <a:srgbClr val="FF3300"/>
                </a:solidFill>
                <a:latin typeface="+mj-lt"/>
                <a:cs typeface="Arial" charset="0"/>
              </a:rPr>
            </a:br>
            <a:r>
              <a:rPr lang="fi-FI" altLang="de-DE" sz="4000" dirty="0" smtClean="0">
                <a:solidFill>
                  <a:srgbClr val="FF3300"/>
                </a:solidFill>
                <a:latin typeface="+mj-lt"/>
                <a:cs typeface="Arial" charset="0"/>
              </a:rPr>
              <a:t>of TSG CT/SA#81</a:t>
            </a:r>
            <a:endParaRPr lang="en-US" altLang="de-DE" sz="4000" dirty="0" smtClean="0">
              <a:solidFill>
                <a:srgbClr val="FF3300"/>
              </a:solidFill>
              <a:latin typeface="+mj-lt"/>
              <a:cs typeface="Arial" charset="0"/>
            </a:endParaRPr>
          </a:p>
        </p:txBody>
      </p:sp>
      <p:sp>
        <p:nvSpPr>
          <p:cNvPr id="15366" name="Text Box 11"/>
          <p:cNvSpPr txBox="1">
            <a:spLocks noChangeArrowheads="1"/>
          </p:cNvSpPr>
          <p:nvPr/>
        </p:nvSpPr>
        <p:spPr bwMode="auto">
          <a:xfrm>
            <a:off x="382588" y="185738"/>
            <a:ext cx="70929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sz="1600" b="1" dirty="0"/>
              <a:t>3GPP TSG CT WG4 Meeting #86bis	</a:t>
            </a:r>
            <a:r>
              <a:rPr lang="en-GB" sz="1600" b="1" dirty="0" smtClean="0"/>
              <a:t>	</a:t>
            </a:r>
            <a:r>
              <a:rPr lang="en-GB" sz="1600" b="1" smtClean="0"/>
              <a:t>	</a:t>
            </a:r>
            <a:r>
              <a:rPr lang="en-GB" sz="1600" b="1" smtClean="0"/>
              <a:t>C4-187373</a:t>
            </a:r>
            <a:endParaRPr lang="fr-FR" sz="1600" dirty="0"/>
          </a:p>
          <a:p>
            <a:r>
              <a:rPr lang="en-GB" sz="1600" b="1" dirty="0"/>
              <a:t>Vilnius, LT 15</a:t>
            </a:r>
            <a:r>
              <a:rPr lang="en-GB" sz="1600" b="1" baseline="30000" dirty="0"/>
              <a:t>th</a:t>
            </a:r>
            <a:r>
              <a:rPr lang="en-GB" sz="1600" b="1" dirty="0"/>
              <a:t> – 19</a:t>
            </a:r>
            <a:r>
              <a:rPr lang="en-GB" sz="1600" b="1" baseline="30000" dirty="0"/>
              <a:t>th</a:t>
            </a:r>
            <a:r>
              <a:rPr lang="en-GB" sz="1600" b="1" dirty="0"/>
              <a:t> October 2018</a:t>
            </a:r>
            <a:endParaRPr lang="fr-FR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CT </a:t>
            </a:r>
            <a:r>
              <a:rPr lang="fr-FR" dirty="0" err="1" smtClean="0"/>
              <a:t>Highlights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149816"/>
            <a:ext cx="8229600" cy="4525963"/>
          </a:xfrm>
        </p:spPr>
        <p:txBody>
          <a:bodyPr/>
          <a:lstStyle/>
          <a:p>
            <a:r>
              <a:rPr lang="en-US" dirty="0" smtClean="0"/>
              <a:t>Mission Critical Services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following WI are not completed yet for Rel-15:</a:t>
            </a:r>
            <a:endParaRPr lang="fr-FR" dirty="0"/>
          </a:p>
          <a:p>
            <a:pPr lvl="2"/>
            <a:r>
              <a:rPr lang="en-US" dirty="0" err="1"/>
              <a:t>enhMCPTT</a:t>
            </a:r>
            <a:r>
              <a:rPr lang="en-US" dirty="0"/>
              <a:t>-CT  80% completed</a:t>
            </a:r>
            <a:endParaRPr lang="fr-FR" dirty="0"/>
          </a:p>
          <a:p>
            <a:pPr lvl="2"/>
            <a:r>
              <a:rPr lang="en-US" dirty="0" err="1"/>
              <a:t>eMCDATA</a:t>
            </a:r>
            <a:r>
              <a:rPr lang="en-US" dirty="0"/>
              <a:t>-CT 85% completed </a:t>
            </a:r>
            <a:endParaRPr lang="fr-FR" dirty="0"/>
          </a:p>
          <a:p>
            <a:pPr lvl="2"/>
            <a:r>
              <a:rPr lang="en-US" dirty="0" err="1"/>
              <a:t>MBMS_Mcservices</a:t>
            </a:r>
            <a:r>
              <a:rPr lang="en-US" dirty="0"/>
              <a:t> 7% completed</a:t>
            </a:r>
            <a:endParaRPr lang="fr-FR" dirty="0"/>
          </a:p>
          <a:p>
            <a:pPr lvl="1"/>
            <a:r>
              <a:rPr lang="en-US" dirty="0"/>
              <a:t>CT agreed to give these 3 WIs time to complete till to CT#82, with no need of exception sheet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86187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For Information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Other </a:t>
            </a:r>
            <a:r>
              <a:rPr lang="en-US" dirty="0"/>
              <a:t>information:</a:t>
            </a:r>
            <a:endParaRPr lang="fr-FR" dirty="0"/>
          </a:p>
          <a:p>
            <a:pPr lvl="1"/>
            <a:r>
              <a:rPr lang="en-US" b="1" u="sng" dirty="0">
                <a:hlinkClick r:id="rId2"/>
              </a:rPr>
              <a:t>CP-182225</a:t>
            </a:r>
            <a:r>
              <a:rPr lang="en-US" dirty="0"/>
              <a:t>: An updated version of the 3GPP TR 21.915 “Summary of rel-15 features” has been presented for information. Same method than for the Rel-14 document will be used to complete this document (summary provided by rapporteurs for main features/WI</a:t>
            </a:r>
            <a:r>
              <a:rPr lang="en-US" dirty="0" smtClean="0"/>
              <a:t>).</a:t>
            </a:r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42467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Rel-15 (aka "5G phase 1") </a:t>
            </a:r>
            <a:r>
              <a:rPr lang="en-US" dirty="0" err="1"/>
              <a:t>timeplan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22830" y="1422776"/>
            <a:ext cx="9021170" cy="4525963"/>
          </a:xfrm>
        </p:spPr>
        <p:txBody>
          <a:bodyPr/>
          <a:lstStyle/>
          <a:p>
            <a:pPr lvl="0"/>
            <a:r>
              <a:rPr lang="en-US" dirty="0"/>
              <a:t>Rel-15 (aka "5G phase 1"): </a:t>
            </a:r>
            <a:endParaRPr lang="fr-FR" dirty="0"/>
          </a:p>
          <a:p>
            <a:pPr lvl="1"/>
            <a:r>
              <a:rPr lang="en-US" dirty="0"/>
              <a:t>Stage 1 freeze: June 2017</a:t>
            </a:r>
            <a:endParaRPr lang="fr-FR" dirty="0"/>
          </a:p>
          <a:p>
            <a:pPr lvl="1"/>
            <a:r>
              <a:rPr lang="en-US" dirty="0"/>
              <a:t>Stage 2 freeze: December 2017</a:t>
            </a:r>
            <a:endParaRPr lang="fr-FR" dirty="0"/>
          </a:p>
          <a:p>
            <a:pPr lvl="1"/>
            <a:r>
              <a:rPr lang="en-US" dirty="0"/>
              <a:t>Stage 3 RAN’s “early drop” (Non-Stand Alone (NSA)) and CT’s EDCE5 freeze: December 2017</a:t>
            </a:r>
            <a:endParaRPr lang="fr-FR" dirty="0"/>
          </a:p>
          <a:p>
            <a:pPr lvl="1"/>
            <a:r>
              <a:rPr lang="en-US" dirty="0"/>
              <a:t>ASN-1 freeze for 5G RAN’s “early drop” (NR NSA): March 2018</a:t>
            </a:r>
            <a:endParaRPr lang="fr-FR" dirty="0"/>
          </a:p>
          <a:p>
            <a:pPr lvl="1"/>
            <a:r>
              <a:rPr lang="en-US" dirty="0"/>
              <a:t>Rel-15 Stage 3 and RAN ‘s “normal drop” freeze: June 2018</a:t>
            </a:r>
            <a:endParaRPr lang="fr-FR" dirty="0"/>
          </a:p>
          <a:p>
            <a:pPr lvl="1"/>
            <a:r>
              <a:rPr lang="en-US" dirty="0"/>
              <a:t>ASN-1 freeze for RAN ‘s “normal drop”: September 2018</a:t>
            </a:r>
            <a:endParaRPr lang="fr-FR" dirty="0"/>
          </a:p>
          <a:p>
            <a:pPr lvl="1"/>
            <a:r>
              <a:rPr lang="en-US" dirty="0"/>
              <a:t>Completion of Stage 3 for late items: September 2018</a:t>
            </a:r>
            <a:endParaRPr lang="fr-FR" dirty="0"/>
          </a:p>
          <a:p>
            <a:pPr lvl="1"/>
            <a:r>
              <a:rPr lang="en-US" dirty="0"/>
              <a:t>RAN’s “late drop” freeze: December 2018</a:t>
            </a:r>
            <a:endParaRPr lang="fr-FR" dirty="0"/>
          </a:p>
          <a:p>
            <a:pPr lvl="1"/>
            <a:r>
              <a:rPr lang="en-US" dirty="0"/>
              <a:t>ASN-1 freeze for 5G RAN’s “late drop” aspects: March 2019</a:t>
            </a:r>
            <a:endParaRPr lang="fr-FR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39959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Rel-16 (aka "5G phase 2</a:t>
            </a:r>
            <a:r>
              <a:rPr lang="en-US" dirty="0" smtClean="0"/>
              <a:t>") </a:t>
            </a:r>
            <a:r>
              <a:rPr lang="en-US" dirty="0" err="1" smtClean="0"/>
              <a:t>timeplan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Rel-16 (aka "5G phase 2") tentative dates:</a:t>
            </a:r>
            <a:endParaRPr lang="fr-FR" dirty="0"/>
          </a:p>
          <a:p>
            <a:pPr lvl="1"/>
            <a:r>
              <a:rPr lang="en-US" dirty="0"/>
              <a:t>Stage 1 freeze: Dec 2018</a:t>
            </a:r>
            <a:endParaRPr lang="fr-FR" dirty="0"/>
          </a:p>
          <a:p>
            <a:pPr lvl="1"/>
            <a:r>
              <a:rPr lang="en-US" dirty="0"/>
              <a:t>Stage 2 freeze: June 2019</a:t>
            </a:r>
            <a:endParaRPr lang="fr-FR" dirty="0"/>
          </a:p>
          <a:p>
            <a:pPr lvl="1"/>
            <a:r>
              <a:rPr lang="en-US" dirty="0"/>
              <a:t>Stage 3 freeze: Dec 2019</a:t>
            </a:r>
            <a:endParaRPr lang="fr-FR" dirty="0"/>
          </a:p>
          <a:p>
            <a:pPr lvl="1"/>
            <a:r>
              <a:rPr lang="en-US" dirty="0"/>
              <a:t>ASN-1 freeze: Mar 2020</a:t>
            </a:r>
            <a:endParaRPr lang="fr-FR" dirty="0"/>
          </a:p>
          <a:p>
            <a:pPr marL="444500" lvl="1" indent="-442913">
              <a:lnSpc>
                <a:spcPct val="90000"/>
              </a:lnSpc>
              <a:spcAft>
                <a:spcPts val="1800"/>
              </a:spcAft>
              <a:buBlip>
                <a:blip r:embed="rId2"/>
              </a:buBlip>
              <a:tabLst>
                <a:tab pos="444500" algn="l"/>
              </a:tabLst>
              <a:defRPr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912583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" name="Picture 8"/>
          <p:cNvPicPr/>
          <p:nvPr/>
        </p:nvPicPr>
        <p:blipFill>
          <a:blip r:embed="rId2"/>
          <a:stretch/>
        </p:blipFill>
        <p:spPr>
          <a:xfrm>
            <a:off x="2614680" y="2716200"/>
            <a:ext cx="4290480" cy="3420720"/>
          </a:xfrm>
          <a:prstGeom prst="rect">
            <a:avLst/>
          </a:prstGeom>
          <a:ln>
            <a:noFill/>
          </a:ln>
        </p:spPr>
      </p:pic>
      <p:sp>
        <p:nvSpPr>
          <p:cNvPr id="338" name="TextShape 1"/>
          <p:cNvSpPr txBox="1"/>
          <p:nvPr/>
        </p:nvSpPr>
        <p:spPr>
          <a:xfrm>
            <a:off x="2033640" y="243000"/>
            <a:ext cx="5231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4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Thank  You</a:t>
            </a:r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39" name="CustomShape 2"/>
          <p:cNvSpPr/>
          <p:nvPr/>
        </p:nvSpPr>
        <p:spPr>
          <a:xfrm>
            <a:off x="4494240" y="1638360"/>
            <a:ext cx="183960" cy="36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40" name="CustomShape 3"/>
          <p:cNvSpPr/>
          <p:nvPr/>
        </p:nvSpPr>
        <p:spPr>
          <a:xfrm>
            <a:off x="3268800" y="1405080"/>
            <a:ext cx="2914200" cy="1156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2800" b="1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Lionel Morand</a:t>
            </a:r>
          </a:p>
          <a:p>
            <a:pPr algn="ctr">
              <a:lnSpc>
                <a:spcPct val="100000"/>
              </a:lnSpc>
            </a:pPr>
            <a:r>
              <a:rPr lang="en-US" sz="1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3GPP 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TSG </a:t>
            </a:r>
            <a:r>
              <a:rPr lang="en-US" sz="1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CT4 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chairman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n-US" sz="1400" b="0" strike="noStrike" spc="-1" dirty="0" smtClean="0">
                <a:solidFill>
                  <a:srgbClr val="7F7F7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+33 6 07 75 89 36</a:t>
            </a:r>
          </a:p>
          <a:p>
            <a:pPr algn="ctr">
              <a:lnSpc>
                <a:spcPct val="100000"/>
              </a:lnSpc>
            </a:pPr>
            <a:r>
              <a:rPr lang="en-US" sz="1400" b="0" strike="noStrike" spc="-1" dirty="0" smtClean="0">
                <a:solidFill>
                  <a:srgbClr val="7F7F7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lionel.morand@orange.com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14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234991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Arial" pitchFamily="34" charset="0"/>
                <a:cs typeface="Arial" pitchFamily="34" charset="0"/>
              </a:rPr>
              <a:t>CT4 Aspects</a:t>
            </a:r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Espace réservé du contenu 6"/>
          <p:cNvSpPr>
            <a:spLocks noGrp="1"/>
          </p:cNvSpPr>
          <p:nvPr>
            <p:ph idx="1"/>
          </p:nvPr>
        </p:nvSpPr>
        <p:spPr>
          <a:xfrm>
            <a:off x="457200" y="1355499"/>
            <a:ext cx="8229600" cy="4525963"/>
          </a:xfrm>
        </p:spPr>
        <p:txBody>
          <a:bodyPr/>
          <a:lstStyle/>
          <a:p>
            <a:r>
              <a:rPr lang="en-US" dirty="0"/>
              <a:t>CT4 chair </a:t>
            </a:r>
            <a:r>
              <a:rPr lang="en-US" dirty="0" smtClean="0"/>
              <a:t>report to CT plenary</a:t>
            </a:r>
          </a:p>
          <a:p>
            <a:pPr lvl="1"/>
            <a:r>
              <a:rPr lang="en-US" dirty="0"/>
              <a:t>The CT4 report was presented (</a:t>
            </a:r>
            <a:r>
              <a:rPr lang="en-US" b="1" u="sng" dirty="0">
                <a:hlinkClick r:id="rId2"/>
              </a:rPr>
              <a:t>CP-182215</a:t>
            </a:r>
            <a:r>
              <a:rPr lang="en-US" dirty="0"/>
              <a:t>). No specific comment.</a:t>
            </a:r>
            <a:endParaRPr lang="fr-FR" dirty="0"/>
          </a:p>
          <a:p>
            <a:pPr lvl="1"/>
            <a:r>
              <a:rPr lang="en-US" dirty="0"/>
              <a:t>Special thanks to Sridhar, Peter and the CT4 delegates for the work done on the two new TSs in a narrow time frame.</a:t>
            </a:r>
            <a:endParaRPr lang="fr-FR" dirty="0"/>
          </a:p>
          <a:p>
            <a:pPr lvl="1"/>
            <a:r>
              <a:rPr lang="en-US" dirty="0"/>
              <a:t>The report was noted. </a:t>
            </a:r>
            <a:endParaRPr lang="en-US" dirty="0" smtClean="0"/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5463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Arial" pitchFamily="34" charset="0"/>
                <a:cs typeface="Arial" pitchFamily="34" charset="0"/>
              </a:rPr>
              <a:t>CT4 Aspects</a:t>
            </a:r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Espace réservé du contenu 6"/>
          <p:cNvSpPr>
            <a:spLocks noGrp="1"/>
          </p:cNvSpPr>
          <p:nvPr>
            <p:ph idx="1"/>
          </p:nvPr>
        </p:nvSpPr>
        <p:spPr>
          <a:xfrm>
            <a:off x="457200" y="1355499"/>
            <a:ext cx="8229600" cy="4525963"/>
          </a:xfrm>
        </p:spPr>
        <p:txBody>
          <a:bodyPr/>
          <a:lstStyle/>
          <a:p>
            <a:r>
              <a:rPr lang="en-US" dirty="0"/>
              <a:t> </a:t>
            </a:r>
            <a:r>
              <a:rPr lang="en-US" dirty="0" smtClean="0"/>
              <a:t>CR Packs sent to CT</a:t>
            </a:r>
            <a:endParaRPr lang="fr-FR" dirty="0"/>
          </a:p>
          <a:p>
            <a:pPr lvl="1"/>
            <a:r>
              <a:rPr lang="en-US" dirty="0"/>
              <a:t>All the CT4 agreed CRs and the set of revised CRs directly sent to the plenary have been approved</a:t>
            </a:r>
            <a:r>
              <a:rPr lang="en-US" dirty="0" smtClean="0"/>
              <a:t>.</a:t>
            </a: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9643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Arial" pitchFamily="34" charset="0"/>
                <a:cs typeface="Arial" pitchFamily="34" charset="0"/>
              </a:rPr>
              <a:t>CT4 Aspects</a:t>
            </a:r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Espace réservé du contenu 6"/>
          <p:cNvSpPr>
            <a:spLocks noGrp="1"/>
          </p:cNvSpPr>
          <p:nvPr>
            <p:ph idx="1"/>
          </p:nvPr>
        </p:nvSpPr>
        <p:spPr>
          <a:xfrm>
            <a:off x="457200" y="1355499"/>
            <a:ext cx="8229600" cy="4525963"/>
          </a:xfrm>
        </p:spPr>
        <p:txBody>
          <a:bodyPr/>
          <a:lstStyle/>
          <a:p>
            <a:r>
              <a:rPr lang="en-US" dirty="0"/>
              <a:t>  </a:t>
            </a:r>
            <a:r>
              <a:rPr lang="en-US" dirty="0" smtClean="0"/>
              <a:t>All TSs </a:t>
            </a:r>
            <a:r>
              <a:rPr lang="en-US" dirty="0"/>
              <a:t>sent for </a:t>
            </a:r>
            <a:r>
              <a:rPr lang="en-US" dirty="0" smtClean="0"/>
              <a:t>approval have been approved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 For </a:t>
            </a:r>
            <a:r>
              <a:rPr lang="en-US" dirty="0"/>
              <a:t>these two TSs and all the 5GS specifications, all the remaining editor’s notes will have to be removed for CT#82. </a:t>
            </a:r>
            <a:endParaRPr lang="fr-FR" dirty="0"/>
          </a:p>
          <a:p>
            <a:pPr marL="457200" lvl="1" indent="0">
              <a:buNone/>
            </a:pPr>
            <a:endParaRPr lang="fr-FR" dirty="0" smtClean="0"/>
          </a:p>
          <a:p>
            <a:pPr marL="457200" lvl="1" indent="0">
              <a:buNone/>
            </a:pPr>
            <a:endParaRPr lang="fr-FR" dirty="0"/>
          </a:p>
          <a:p>
            <a:pPr lvl="1"/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7486254"/>
              </p:ext>
            </p:extLst>
          </p:nvPr>
        </p:nvGraphicFramePr>
        <p:xfrm>
          <a:off x="1172244" y="2084813"/>
          <a:ext cx="6606980" cy="9904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84919"/>
                <a:gridCol w="5722061"/>
              </a:tblGrid>
              <a:tr h="4285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 u="sng" dirty="0">
                          <a:effectLst/>
                          <a:hlinkClick r:id="rId2"/>
                        </a:rPr>
                        <a:t>CP-182082</a:t>
                      </a:r>
                      <a:endParaRPr lang="fr-FR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3GPP TS 23.527 v1.0.0 on 5G System; Restoration Procedures; Stage 2</a:t>
                      </a:r>
                      <a:endParaRPr lang="fr-FR" sz="16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>
                    <a:solidFill>
                      <a:schemeClr val="bg2"/>
                    </a:solidFill>
                  </a:tcPr>
                </a:tc>
              </a:tr>
              <a:tr h="5028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 u="sng">
                          <a:effectLst/>
                          <a:hlinkClick r:id="rId3"/>
                        </a:rPr>
                        <a:t>CP-182233</a:t>
                      </a:r>
                      <a:endParaRPr lang="fr-FR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3GPP TS 29.573 v1.0.0 on 5G System; Public Land Mobile Network (PLMN) Interconnection; Stage 3</a:t>
                      </a:r>
                      <a:endParaRPr lang="fr-FR" sz="16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5315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Arial" pitchFamily="34" charset="0"/>
                <a:cs typeface="Arial" pitchFamily="34" charset="0"/>
              </a:rPr>
              <a:t>CT4 Aspects</a:t>
            </a:r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Espace réservé du contenu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following new or revised WID/SID have been approved w/o any comment</a:t>
            </a:r>
            <a:r>
              <a:rPr lang="en-US" dirty="0" smtClean="0"/>
              <a:t>:</a:t>
            </a:r>
          </a:p>
          <a:p>
            <a:endParaRPr lang="fr-FR" dirty="0"/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7361093"/>
              </p:ext>
            </p:extLst>
          </p:nvPr>
        </p:nvGraphicFramePr>
        <p:xfrm>
          <a:off x="1051208" y="2817208"/>
          <a:ext cx="6482355" cy="14372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5955"/>
                <a:gridCol w="5486400"/>
              </a:tblGrid>
              <a:tr h="47797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 u="sng" dirty="0">
                          <a:effectLst/>
                          <a:hlinkClick r:id="rId2"/>
                        </a:rPr>
                        <a:t>CP-182051</a:t>
                      </a:r>
                      <a:endParaRPr lang="fr-FR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New WID on CT aspects of 5G Trace management</a:t>
                      </a:r>
                      <a:endParaRPr lang="fr-FR" sz="16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>
                    <a:solidFill>
                      <a:schemeClr val="bg2"/>
                    </a:solidFill>
                  </a:tcPr>
                </a:tc>
              </a:tr>
              <a:tr h="47160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 u="sng">
                          <a:effectLst/>
                          <a:hlinkClick r:id="rId3"/>
                        </a:rPr>
                        <a:t>CP-182052</a:t>
                      </a:r>
                      <a:endParaRPr lang="fr-FR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Revised SID on User Plane Protocol Study in 5GC</a:t>
                      </a:r>
                      <a:endParaRPr lang="fr-FR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>
                    <a:solidFill>
                      <a:schemeClr val="bg2"/>
                    </a:solidFill>
                  </a:tcPr>
                </a:tc>
              </a:tr>
              <a:tr h="47797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 u="sng">
                          <a:effectLst/>
                          <a:hlinkClick r:id="rId4"/>
                        </a:rPr>
                        <a:t>CP-182226</a:t>
                      </a:r>
                      <a:endParaRPr lang="fr-FR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Revised WID on CT aspects on 5G System - Phase 1 (including N32 spec)</a:t>
                      </a:r>
                      <a:endParaRPr lang="fr-FR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9630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rial" pitchFamily="34" charset="0"/>
                <a:cs typeface="Arial" pitchFamily="34" charset="0"/>
              </a:rPr>
              <a:t>CT4 Aspects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LS on </a:t>
            </a:r>
            <a:r>
              <a:rPr lang="en-GB" dirty="0"/>
              <a:t>API specification and API version number maintenance</a:t>
            </a:r>
            <a:endParaRPr lang="fr-FR" dirty="0"/>
          </a:p>
          <a:p>
            <a:pPr lvl="1"/>
            <a:r>
              <a:rPr lang="fr-FR" dirty="0" smtClean="0"/>
              <a:t>the LS</a:t>
            </a:r>
            <a:r>
              <a:rPr lang="en-GB" dirty="0" smtClean="0"/>
              <a:t> </a:t>
            </a:r>
            <a:r>
              <a:rPr lang="en-GB" dirty="0"/>
              <a:t>(</a:t>
            </a:r>
            <a:r>
              <a:rPr lang="en-GB" b="1" u="sng" dirty="0">
                <a:hlinkClick r:id="rId2"/>
              </a:rPr>
              <a:t>CP-182196</a:t>
            </a:r>
            <a:r>
              <a:rPr lang="en-GB" dirty="0"/>
              <a:t>) has been presented and lengthy discussed in CT plenary.</a:t>
            </a:r>
            <a:endParaRPr lang="fr-FR" dirty="0"/>
          </a:p>
          <a:p>
            <a:pPr lvl="1"/>
            <a:r>
              <a:rPr lang="en-US" dirty="0"/>
              <a:t>The feedback from CT is captured in the following Reply LS (</a:t>
            </a:r>
            <a:r>
              <a:rPr lang="en-US" b="1" u="sng" dirty="0">
                <a:hlinkClick r:id="rId3"/>
              </a:rPr>
              <a:t>CP-182239</a:t>
            </a:r>
            <a:r>
              <a:rPr lang="en-US" dirty="0"/>
              <a:t>).</a:t>
            </a:r>
            <a:endParaRPr lang="fr-FR" dirty="0"/>
          </a:p>
          <a:p>
            <a:pPr lvl="1"/>
            <a:r>
              <a:rPr lang="en-GB" dirty="0" smtClean="0"/>
              <a:t>The </a:t>
            </a:r>
            <a:r>
              <a:rPr lang="en-GB" dirty="0"/>
              <a:t>LS has been presented in SA as well as the Reply LS from CT. SA feedback is on the same line than CT.</a:t>
            </a:r>
            <a:endParaRPr lang="fr-FR" dirty="0"/>
          </a:p>
          <a:p>
            <a:r>
              <a:rPr lang="en-GB" dirty="0"/>
              <a:t>These points will have to be discussed at the next </a:t>
            </a:r>
            <a:r>
              <a:rPr lang="en-GB" dirty="0" err="1"/>
              <a:t>CTx</a:t>
            </a:r>
            <a:r>
              <a:rPr lang="en-GB" dirty="0"/>
              <a:t> WG meeting.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84151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CT </a:t>
            </a:r>
            <a:r>
              <a:rPr lang="fr-FR" dirty="0" err="1" smtClean="0"/>
              <a:t>Highlights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Revised </a:t>
            </a:r>
            <a:r>
              <a:rPr lang="en-US" dirty="0" smtClean="0"/>
              <a:t>WI</a:t>
            </a:r>
            <a:endParaRPr lang="fr-FR" dirty="0"/>
          </a:p>
          <a:p>
            <a:pPr lvl="1"/>
            <a:r>
              <a:rPr lang="en-US" dirty="0" smtClean="0"/>
              <a:t>The </a:t>
            </a:r>
            <a:r>
              <a:rPr lang="en-US" dirty="0"/>
              <a:t>following revised WID have been approved:</a:t>
            </a:r>
            <a:endParaRPr lang="fr-FR" dirty="0"/>
          </a:p>
          <a:p>
            <a:pPr lvl="1"/>
            <a:r>
              <a:rPr lang="en-US" dirty="0"/>
              <a:t>Revised WID on CT aspects of 3GPP PS data off function – Phase 2 (</a:t>
            </a:r>
            <a:r>
              <a:rPr lang="en-US" b="1" u="sng" dirty="0">
                <a:hlinkClick r:id="rId2"/>
              </a:rPr>
              <a:t>CP-181082</a:t>
            </a:r>
            <a:r>
              <a:rPr lang="en-US" dirty="0"/>
              <a:t>)</a:t>
            </a:r>
            <a:endParaRPr lang="fr-FR" dirty="0"/>
          </a:p>
          <a:p>
            <a:pPr lvl="1"/>
            <a:r>
              <a:rPr lang="en-US" dirty="0"/>
              <a:t>Revised WID on CT aspects of Complementary Features for voice services over WLAN (</a:t>
            </a:r>
            <a:r>
              <a:rPr lang="en-US" b="1" u="sng" dirty="0">
                <a:hlinkClick r:id="rId3"/>
              </a:rPr>
              <a:t>CP-181083</a:t>
            </a:r>
            <a:r>
              <a:rPr lang="en-US" dirty="0"/>
              <a:t>)</a:t>
            </a:r>
            <a:endParaRPr lang="fr-FR" dirty="0"/>
          </a:p>
          <a:p>
            <a:pPr lvl="1"/>
            <a:r>
              <a:rPr lang="en-US" dirty="0"/>
              <a:t>Revised WID on Enhancements to Mission Critical Video – CT aspects (</a:t>
            </a:r>
            <a:r>
              <a:rPr lang="en-US" b="1" u="sng" dirty="0">
                <a:hlinkClick r:id="rId4"/>
              </a:rPr>
              <a:t>CP-181084</a:t>
            </a:r>
            <a:r>
              <a:rPr lang="en-US" dirty="0"/>
              <a:t>)</a:t>
            </a:r>
            <a:endParaRPr lang="fr-FR" dirty="0"/>
          </a:p>
          <a:p>
            <a:pPr lvl="1"/>
            <a:r>
              <a:rPr lang="en-US" dirty="0"/>
              <a:t>Revised WID on CT aspects on 5G System - Phase 1 (</a:t>
            </a:r>
            <a:r>
              <a:rPr lang="en-US" b="1" u="sng" dirty="0">
                <a:hlinkClick r:id="rId5"/>
              </a:rPr>
              <a:t>CP-181199</a:t>
            </a:r>
            <a:r>
              <a:rPr lang="en-US" dirty="0"/>
              <a:t>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547206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CT </a:t>
            </a:r>
            <a:r>
              <a:rPr lang="fr-FR" dirty="0" err="1" smtClean="0"/>
              <a:t>Highlights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 New WIDs:</a:t>
            </a:r>
          </a:p>
          <a:p>
            <a:pPr lvl="0"/>
            <a:endParaRPr lang="en-US" dirty="0"/>
          </a:p>
          <a:p>
            <a:pPr marL="0" lvl="0" indent="0">
              <a:buNone/>
            </a:pPr>
            <a:endParaRPr lang="en-US" dirty="0" smtClean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0344158"/>
              </p:ext>
            </p:extLst>
          </p:nvPr>
        </p:nvGraphicFramePr>
        <p:xfrm>
          <a:off x="1128953" y="2588396"/>
          <a:ext cx="6254485" cy="149228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00098"/>
                <a:gridCol w="4742210"/>
                <a:gridCol w="512177"/>
              </a:tblGrid>
              <a:tr h="4974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 u="sng">
                          <a:effectLst/>
                          <a:hlinkClick r:id="rId2"/>
                        </a:rPr>
                        <a:t>CP-182110</a:t>
                      </a:r>
                      <a:endParaRPr lang="fr-FR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New WID on Protocol enhancements for Mission Critical Services</a:t>
                      </a:r>
                      <a:endParaRPr lang="fr-FR" sz="16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 b="0" dirty="0">
                          <a:solidFill>
                            <a:schemeClr val="tx1"/>
                          </a:solidFill>
                          <a:effectLst/>
                        </a:rPr>
                        <a:t>CT1</a:t>
                      </a:r>
                      <a:endParaRPr lang="fr-FR" sz="16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>
                    <a:solidFill>
                      <a:schemeClr val="bg2"/>
                    </a:solidFill>
                  </a:tcPr>
                </a:tc>
              </a:tr>
              <a:tr h="4974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 u="sng">
                          <a:effectLst/>
                          <a:hlinkClick r:id="rId3"/>
                        </a:rPr>
                        <a:t>CP-182227</a:t>
                      </a:r>
                      <a:endParaRPr lang="fr-FR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New WID on multi-device and multi-identity</a:t>
                      </a:r>
                      <a:endParaRPr lang="fr-FR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CT1</a:t>
                      </a:r>
                      <a:endParaRPr lang="fr-FR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>
                    <a:solidFill>
                      <a:schemeClr val="bg2"/>
                    </a:solidFill>
                  </a:tcPr>
                </a:tc>
              </a:tr>
              <a:tr h="4974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 u="sng">
                          <a:effectLst/>
                          <a:hlinkClick r:id="rId4"/>
                        </a:rPr>
                        <a:t>CP-182228</a:t>
                      </a:r>
                      <a:endParaRPr lang="fr-FR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New WID on CT aspects of enhancements of Public Warning System</a:t>
                      </a:r>
                      <a:endParaRPr lang="fr-FR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CT1</a:t>
                      </a:r>
                      <a:endParaRPr lang="fr-FR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825625" y="34337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15501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CT </a:t>
            </a:r>
            <a:r>
              <a:rPr lang="fr-FR" dirty="0" err="1" smtClean="0"/>
              <a:t>Highlights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Steering of Roaming (</a:t>
            </a:r>
            <a:r>
              <a:rPr lang="en-US" dirty="0" err="1"/>
              <a:t>SoR</a:t>
            </a:r>
            <a:r>
              <a:rPr lang="en-US" dirty="0" smtClean="0"/>
              <a:t>)</a:t>
            </a:r>
            <a:endParaRPr lang="fr-FR" dirty="0"/>
          </a:p>
          <a:p>
            <a:pPr lvl="1"/>
            <a:r>
              <a:rPr lang="en-US" dirty="0"/>
              <a:t>The LS from GSMA has been presented (</a:t>
            </a:r>
            <a:r>
              <a:rPr lang="en-US" b="1" u="sng" dirty="0">
                <a:hlinkClick r:id="rId2"/>
              </a:rPr>
              <a:t>CP-182200</a:t>
            </a:r>
            <a:r>
              <a:rPr lang="en-US" dirty="0"/>
              <a:t>) in CT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It </a:t>
            </a:r>
            <a:r>
              <a:rPr lang="en-US" dirty="0"/>
              <a:t>was considered that CT was not able to answer before collecting the feedback of the CT1, CT4 and CT6 </a:t>
            </a:r>
            <a:r>
              <a:rPr lang="en-US" dirty="0" smtClean="0"/>
              <a:t>WGs.</a:t>
            </a:r>
          </a:p>
          <a:p>
            <a:pPr lvl="1"/>
            <a:r>
              <a:rPr lang="en-US" dirty="0" smtClean="0"/>
              <a:t>CT </a:t>
            </a:r>
            <a:r>
              <a:rPr lang="en-US" dirty="0"/>
              <a:t>asks therefore CT1, CT4 and CT6 to provide their answers for CT#82. The request is contained in the Reply LS sent to the relevant WGs (</a:t>
            </a:r>
            <a:r>
              <a:rPr lang="en-US" b="1" u="sng" dirty="0">
                <a:hlinkClick r:id="rId3"/>
              </a:rPr>
              <a:t>CP-182234</a:t>
            </a:r>
            <a:r>
              <a:rPr lang="en-US" dirty="0"/>
              <a:t>).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65233703"/>
      </p:ext>
    </p:extLst>
  </p:cSld>
  <p:clrMapOvr>
    <a:masterClrMapping/>
  </p:clrMapOvr>
</p:sld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41548</TotalTime>
  <Words>678</Words>
  <Application>Microsoft Office PowerPoint</Application>
  <PresentationFormat>Affichage à l'écran (4:3)</PresentationFormat>
  <Paragraphs>95</Paragraphs>
  <Slides>14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2</vt:i4>
      </vt:variant>
      <vt:variant>
        <vt:lpstr>Titres des diapositives</vt:lpstr>
      </vt:variant>
      <vt:variant>
        <vt:i4>14</vt:i4>
      </vt:variant>
    </vt:vector>
  </HeadingPairs>
  <TitlesOfParts>
    <vt:vector size="16" baseType="lpstr">
      <vt:lpstr>3gpp</vt:lpstr>
      <vt:lpstr>Custom Design</vt:lpstr>
      <vt:lpstr>Présentation PowerPoint</vt:lpstr>
      <vt:lpstr>CT4 Aspects</vt:lpstr>
      <vt:lpstr>CT4 Aspects</vt:lpstr>
      <vt:lpstr>CT4 Aspects</vt:lpstr>
      <vt:lpstr>CT4 Aspects</vt:lpstr>
      <vt:lpstr>CT4 Aspects</vt:lpstr>
      <vt:lpstr>CT Highlights</vt:lpstr>
      <vt:lpstr>CT Highlights</vt:lpstr>
      <vt:lpstr>CT Highlights</vt:lpstr>
      <vt:lpstr>CT Highlights</vt:lpstr>
      <vt:lpstr>For Information</vt:lpstr>
      <vt:lpstr>Rel-15 (aka "5G phase 1") timeplan</vt:lpstr>
      <vt:lpstr>Rel-16 (aka "5G phase 2") timeplan</vt:lpstr>
      <vt:lpstr>Présentation PowerPoint</vt:lpstr>
    </vt:vector>
  </TitlesOfParts>
  <Company>Nokia Oyj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Hietalahti Hannu</dc:creator>
  <dc:description>©3GPP 2009. All rights reserved</dc:description>
  <cp:lastModifiedBy>Lionel</cp:lastModifiedBy>
  <cp:revision>997</cp:revision>
  <dcterms:created xsi:type="dcterms:W3CDTF">2009-10-13T12:22:16Z</dcterms:created>
  <dcterms:modified xsi:type="dcterms:W3CDTF">2018-10-19T14:13:35Z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