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87" r:id="rId2"/>
    <p:sldId id="288" r:id="rId3"/>
    <p:sldId id="289" r:id="rId4"/>
    <p:sldId id="290" r:id="rId5"/>
    <p:sldId id="291" r:id="rId6"/>
    <p:sldId id="292" r:id="rId7"/>
    <p:sldId id="294" r:id="rId8"/>
    <p:sldId id="295" r:id="rId9"/>
    <p:sldId id="29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1"/>
  </p:normalViewPr>
  <p:slideViewPr>
    <p:cSldViewPr snapToGrid="0" snapToObjects="1">
      <p:cViewPr varScale="1">
        <p:scale>
          <a:sx n="113" d="100"/>
          <a:sy n="113" d="100"/>
        </p:scale>
        <p:origin x="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9A6A0-2B90-FD4E-B669-1DE6907536D3}" type="datetimeFigureOut">
              <a:rPr lang="en-US" smtClean="0"/>
              <a:t>5/5/17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DA615-3C3C-8E4E-8BDC-C9592FA5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4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3688" y="1797051"/>
            <a:ext cx="11127317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4933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02769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3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1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3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3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1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0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62ED-2CE3-F54F-9854-F5A4706B80B3}" type="datetimeFigureOut">
              <a:rPr lang="en-US" smtClean="0"/>
              <a:t>5/5/17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887" y="333585"/>
            <a:ext cx="11672888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3GPP TSG CT4 Meeting #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78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	</a:t>
            </a:r>
            <a:r>
              <a:rPr lang="en-GB" sz="2800" b="1" smtClean="0">
                <a:latin typeface="Arial" charset="0"/>
                <a:ea typeface="Times New Roman" charset="0"/>
                <a:cs typeface="Times New Roman" charset="0"/>
              </a:rPr>
              <a:t>                                                   </a:t>
            </a:r>
            <a:r>
              <a:rPr lang="en-GB" sz="2800" b="1" smtClean="0">
                <a:latin typeface="Arial" charset="0"/>
                <a:ea typeface="Times New Roman" charset="0"/>
                <a:cs typeface="Times New Roman" charset="0"/>
              </a:rPr>
              <a:t>C4-173182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tabLst>
                <a:tab pos="6120765" algn="r"/>
              </a:tabLst>
            </a:pPr>
            <a:r>
              <a:rPr lang="en-US" sz="2800" b="1" dirty="0" err="1">
                <a:latin typeface="Arial" charset="0"/>
                <a:ea typeface="Times New Roman" charset="0"/>
                <a:cs typeface="Times New Roman" charset="0"/>
              </a:rPr>
              <a:t>Zhangjiajie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, CN; 15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– 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19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May 2017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Source:	Cisco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indent="-1260475"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Title:	Discussion on protocol selection aspects</a:t>
            </a: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Spec:	3GPP TR 29.891 </a:t>
            </a:r>
            <a:r>
              <a:rPr lang="en-US" b="1" dirty="0" smtClean="0">
                <a:latin typeface="Arial" charset="0"/>
                <a:ea typeface="Times New Roman" charset="0"/>
              </a:rPr>
              <a:t>v0.2.0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Agenda item:	</a:t>
            </a:r>
            <a:r>
              <a:rPr lang="en-US" b="1" dirty="0" err="1">
                <a:latin typeface="Arial" charset="0"/>
                <a:ea typeface="Times New Roman" charset="0"/>
              </a:rPr>
              <a:t>x.x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Document for:	</a:t>
            </a:r>
            <a:r>
              <a:rPr lang="en-US" b="1" dirty="0" smtClean="0">
                <a:latin typeface="Arial" charset="0"/>
                <a:ea typeface="Times New Roman" charset="0"/>
              </a:rPr>
              <a:t>Discussion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 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1. Reason for Change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9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Discussion on protocol selection aspects </a:t>
            </a: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110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Disclaimer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This deck only meant as a guideline for choice of protocols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Every protocol has its own strengths and weaknesses.</a:t>
            </a:r>
          </a:p>
          <a:p>
            <a:r>
              <a:rPr lang="en-US" dirty="0" smtClean="0"/>
              <a:t>The choice of a protocol is really a tradeoff.</a:t>
            </a:r>
          </a:p>
          <a:p>
            <a:r>
              <a:rPr lang="en-US" dirty="0" smtClean="0"/>
              <a:t>The logical way to choose a protocol is to agree upon the key attributes that are required for the application and then evaluate the protocols based on those attributes.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6269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the problems with diameter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Complex procedures</a:t>
            </a:r>
          </a:p>
          <a:p>
            <a:r>
              <a:rPr lang="en-US" dirty="0" smtClean="0"/>
              <a:t>Relatively Heavy </a:t>
            </a:r>
            <a:r>
              <a:rPr lang="en-US" dirty="0" err="1" smtClean="0"/>
              <a:t>stateful</a:t>
            </a:r>
            <a:r>
              <a:rPr lang="en-US" dirty="0" smtClean="0"/>
              <a:t> processing </a:t>
            </a:r>
          </a:p>
          <a:p>
            <a:r>
              <a:rPr lang="en-US" dirty="0" smtClean="0"/>
              <a:t>Inflexible schema ( depending on how you look at it)</a:t>
            </a:r>
          </a:p>
          <a:p>
            <a:r>
              <a:rPr lang="en-US" dirty="0" smtClean="0"/>
              <a:t>Multiple layers  , transaction , session , connection</a:t>
            </a:r>
          </a:p>
          <a:p>
            <a:r>
              <a:rPr lang="en-US" dirty="0" smtClean="0"/>
              <a:t>Complex requirements for error handling and correction</a:t>
            </a:r>
          </a:p>
          <a:p>
            <a:r>
              <a:rPr lang="en-US" dirty="0" smtClean="0"/>
              <a:t>A lot of built in error recovery mechanisms.</a:t>
            </a:r>
          </a:p>
          <a:p>
            <a:r>
              <a:rPr lang="en-US" dirty="0" smtClean="0"/>
              <a:t>A lot of pre built in semantics like ( session identifiers , realms </a:t>
            </a:r>
            <a:r>
              <a:rPr lang="en-US" dirty="0" err="1" smtClean="0"/>
              <a:t>etc</a:t>
            </a:r>
            <a:r>
              <a:rPr lang="en-US" dirty="0" smtClean="0"/>
              <a:t> )</a:t>
            </a:r>
          </a:p>
          <a:p>
            <a:r>
              <a:rPr lang="en-US" dirty="0" smtClean="0"/>
              <a:t>No direct support for CRUD semantics.</a:t>
            </a:r>
          </a:p>
          <a:p>
            <a:r>
              <a:rPr lang="en-US" dirty="0" smtClean="0"/>
              <a:t>RPC </a:t>
            </a:r>
            <a:r>
              <a:rPr lang="en-US" smtClean="0"/>
              <a:t>like semantics.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258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Evaluate each option based on a set of criteria</a:t>
            </a:r>
          </a:p>
          <a:p>
            <a:r>
              <a:rPr lang="en-US" dirty="0" smtClean="0"/>
              <a:t>The individual criteria are evaluated in terms of weightage</a:t>
            </a:r>
          </a:p>
          <a:p>
            <a:pPr lvl="1"/>
            <a:r>
              <a:rPr lang="en-US" dirty="0" smtClean="0"/>
              <a:t>0     ----    Not capable</a:t>
            </a:r>
          </a:p>
          <a:p>
            <a:pPr lvl="1"/>
            <a:r>
              <a:rPr lang="en-US" dirty="0" smtClean="0"/>
              <a:t>1     ----    Good</a:t>
            </a:r>
          </a:p>
          <a:p>
            <a:pPr lvl="1"/>
            <a:r>
              <a:rPr lang="en-US" dirty="0" smtClean="0"/>
              <a:t>2     ----    Better </a:t>
            </a:r>
          </a:p>
          <a:p>
            <a:pPr lvl="1"/>
            <a:r>
              <a:rPr lang="en-US" dirty="0" smtClean="0"/>
              <a:t>3     ----    Best</a:t>
            </a:r>
          </a:p>
          <a:p>
            <a:r>
              <a:rPr lang="en-US" dirty="0" smtClean="0"/>
              <a:t>The solution which provides the best coverage for the chosen criteria and highest net weight is treated as the best solution.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21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Attributes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Expressiveness  : </a:t>
            </a:r>
          </a:p>
          <a:p>
            <a:pPr lvl="1"/>
            <a:r>
              <a:rPr lang="en-US" dirty="0" smtClean="0"/>
              <a:t>Can the protocol handle all possible operational modes</a:t>
            </a:r>
          </a:p>
          <a:p>
            <a:r>
              <a:rPr lang="en-US" dirty="0" smtClean="0"/>
              <a:t>Simplicity  : </a:t>
            </a:r>
          </a:p>
          <a:p>
            <a:pPr lvl="1"/>
            <a:r>
              <a:rPr lang="en-US" dirty="0" smtClean="0"/>
              <a:t>Is protocol simple	</a:t>
            </a:r>
          </a:p>
          <a:p>
            <a:r>
              <a:rPr lang="en-US" dirty="0" smtClean="0"/>
              <a:t>Security      : </a:t>
            </a:r>
          </a:p>
          <a:p>
            <a:pPr lvl="1"/>
            <a:r>
              <a:rPr lang="en-US" dirty="0" smtClean="0"/>
              <a:t>Well defined security semantics</a:t>
            </a:r>
          </a:p>
          <a:p>
            <a:r>
              <a:rPr lang="en-US" dirty="0" smtClean="0"/>
              <a:t>Consistency : </a:t>
            </a:r>
          </a:p>
          <a:p>
            <a:pPr lvl="1"/>
            <a:r>
              <a:rPr lang="en-US" dirty="0" smtClean="0"/>
              <a:t>is the protocol consistent in representation of data</a:t>
            </a:r>
          </a:p>
          <a:p>
            <a:r>
              <a:rPr lang="en-US" dirty="0" smtClean="0"/>
              <a:t>Interoperability</a:t>
            </a:r>
          </a:p>
          <a:p>
            <a:pPr lvl="1"/>
            <a:r>
              <a:rPr lang="en-US" dirty="0" smtClean="0"/>
              <a:t>Interoperates well with different version of protocol etc.</a:t>
            </a:r>
          </a:p>
          <a:p>
            <a:r>
              <a:rPr lang="en-US" dirty="0" smtClean="0"/>
              <a:t>Discoverability</a:t>
            </a:r>
          </a:p>
          <a:p>
            <a:pPr lvl="1"/>
            <a:r>
              <a:rPr lang="en-US" dirty="0" smtClean="0"/>
              <a:t>Ease of discovering the endpoint	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926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Bidirectional</a:t>
            </a:r>
          </a:p>
          <a:p>
            <a:pPr lvl="1"/>
            <a:r>
              <a:rPr lang="en-US" dirty="0" smtClean="0"/>
              <a:t>Information can be exchanges </a:t>
            </a:r>
            <a:r>
              <a:rPr lang="en-US" dirty="0" err="1" smtClean="0"/>
              <a:t>bidirectionally</a:t>
            </a:r>
            <a:r>
              <a:rPr lang="en-US" dirty="0" smtClean="0"/>
              <a:t> or whether it requires a client server type interaction</a:t>
            </a:r>
          </a:p>
          <a:p>
            <a:r>
              <a:rPr lang="en-US" dirty="0" err="1" smtClean="0"/>
              <a:t>Routability</a:t>
            </a:r>
            <a:endParaRPr lang="en-US" dirty="0" smtClean="0"/>
          </a:p>
          <a:p>
            <a:pPr lvl="1"/>
            <a:r>
              <a:rPr lang="en-US" dirty="0" smtClean="0"/>
              <a:t>The messages can be routed based on identities</a:t>
            </a:r>
          </a:p>
          <a:p>
            <a:r>
              <a:rPr lang="en-US" dirty="0" smtClean="0"/>
              <a:t>Scalability</a:t>
            </a:r>
          </a:p>
          <a:p>
            <a:pPr lvl="1"/>
            <a:r>
              <a:rPr lang="en-US" dirty="0" smtClean="0"/>
              <a:t>How well the system can scale</a:t>
            </a:r>
          </a:p>
          <a:p>
            <a:r>
              <a:rPr lang="en-US" dirty="0" smtClean="0"/>
              <a:t>Strong </a:t>
            </a:r>
            <a:r>
              <a:rPr lang="en-US" dirty="0" smtClean="0"/>
              <a:t>typing</a:t>
            </a:r>
          </a:p>
          <a:p>
            <a:r>
              <a:rPr lang="en-US" dirty="0" smtClean="0"/>
              <a:t>Strong error detection semantics</a:t>
            </a:r>
          </a:p>
          <a:p>
            <a:r>
              <a:rPr lang="en-US" dirty="0" smtClean="0"/>
              <a:t>Session multiplexing</a:t>
            </a:r>
          </a:p>
          <a:p>
            <a:r>
              <a:rPr lang="en-US" dirty="0" smtClean="0"/>
              <a:t>Strong error reporting semantics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828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733499"/>
              </p:ext>
            </p:extLst>
          </p:nvPr>
        </p:nvGraphicFramePr>
        <p:xfrm>
          <a:off x="736600" y="1225331"/>
          <a:ext cx="10495842" cy="441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3853"/>
                <a:gridCol w="844317"/>
                <a:gridCol w="1015628"/>
                <a:gridCol w="1361105"/>
                <a:gridCol w="1720313"/>
                <a:gridCol w="1720313"/>
                <a:gridCol w="1720313"/>
              </a:tblGrid>
              <a:tr h="754742">
                <a:tc>
                  <a:txBody>
                    <a:bodyPr/>
                    <a:lstStyle/>
                    <a:p>
                      <a:r>
                        <a:rPr lang="en-US" dirty="0" smtClean="0"/>
                        <a:t>Attribute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</a:t>
                      </a:r>
                      <a:r>
                        <a:rPr lang="en-US" dirty="0" smtClean="0"/>
                        <a:t> </a:t>
                      </a:r>
                    </a:p>
                    <a:p>
                      <a:r>
                        <a:rPr lang="en-US" dirty="0" smtClean="0"/>
                        <a:t>Restful </a:t>
                      </a:r>
                      <a:r>
                        <a:rPr lang="en-US" dirty="0" smtClean="0"/>
                        <a:t>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HTTP </a:t>
                      </a:r>
                      <a:r>
                        <a:rPr lang="en-US" dirty="0" smtClean="0"/>
                        <a:t>2.0 </a:t>
                      </a:r>
                      <a:r>
                        <a:rPr lang="en-US" dirty="0" smtClean="0"/>
                        <a:t>+ </a:t>
                      </a:r>
                      <a:r>
                        <a:rPr lang="en-US" dirty="0" smtClean="0"/>
                        <a:t>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</a:t>
                      </a:r>
                      <a:r>
                        <a:rPr lang="en-US" dirty="0" err="1" smtClean="0"/>
                        <a:t>protobuf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thrift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BSON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Expressiveness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Simplicity 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Consistency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Interoperability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Discoverability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Bidirectional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Routability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38200" y="5845305"/>
            <a:ext cx="10059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** Simplicity is a function of native support for certain capabilities like error detection , strong typing etc.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622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00173"/>
              </p:ext>
            </p:extLst>
          </p:nvPr>
        </p:nvGraphicFramePr>
        <p:xfrm>
          <a:off x="838200" y="1400757"/>
          <a:ext cx="10281357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5533"/>
                <a:gridCol w="1041999"/>
                <a:gridCol w="1468765"/>
                <a:gridCol w="1468765"/>
                <a:gridCol w="1468765"/>
                <a:gridCol w="1468765"/>
                <a:gridCol w="1468765"/>
              </a:tblGrid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Attribute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Restful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</a:t>
                      </a:r>
                      <a:r>
                        <a:rPr lang="en-US" dirty="0" smtClean="0"/>
                        <a:t>2.0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</a:t>
                      </a:r>
                      <a:r>
                        <a:rPr lang="en-US" dirty="0" err="1" smtClean="0"/>
                        <a:t>Protobuf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Thrift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BSON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07781">
                <a:tc>
                  <a:txBody>
                    <a:bodyPr/>
                    <a:lstStyle/>
                    <a:p>
                      <a:r>
                        <a:rPr lang="en-US" dirty="0" smtClean="0"/>
                        <a:t>Strong Typing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769453">
                <a:tc>
                  <a:txBody>
                    <a:bodyPr/>
                    <a:lstStyle/>
                    <a:p>
                      <a:r>
                        <a:rPr lang="en-US" dirty="0" smtClean="0"/>
                        <a:t>Strong error detection</a:t>
                      </a:r>
                    </a:p>
                    <a:p>
                      <a:r>
                        <a:rPr lang="en-US" dirty="0" smtClean="0"/>
                        <a:t>semantics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</a:tr>
              <a:tr h="307781">
                <a:tc>
                  <a:txBody>
                    <a:bodyPr/>
                    <a:lstStyle/>
                    <a:p>
                      <a:r>
                        <a:rPr lang="en-US" dirty="0" smtClean="0"/>
                        <a:t>Session multiplexing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  ( pipelining/</a:t>
                      </a:r>
                      <a:r>
                        <a:rPr lang="en-US" dirty="0" err="1" smtClean="0"/>
                        <a:t>spdy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2**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Strong error reporting semantics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6273" y="6389645"/>
            <a:ext cx="7074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 No native support in protocol , but can be added as an overlay function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26273" y="5921157"/>
            <a:ext cx="7740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**  </a:t>
            </a:r>
            <a:r>
              <a:rPr lang="en-US" dirty="0" smtClean="0"/>
              <a:t>No native support in protocol , but can </a:t>
            </a:r>
            <a:r>
              <a:rPr lang="en-US" dirty="0" smtClean="0"/>
              <a:t>be added with additional headers </a:t>
            </a:r>
            <a:r>
              <a:rPr lang="en-US" dirty="0" err="1" smtClean="0"/>
              <a:t>etc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568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968600"/>
              </p:ext>
            </p:extLst>
          </p:nvPr>
        </p:nvGraphicFramePr>
        <p:xfrm>
          <a:off x="838200" y="1400757"/>
          <a:ext cx="10515603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2229"/>
                <a:gridCol w="1502229"/>
                <a:gridCol w="1502229"/>
                <a:gridCol w="1502229"/>
                <a:gridCol w="1502229"/>
                <a:gridCol w="1502229"/>
                <a:gridCol w="1502229"/>
              </a:tblGrid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Attribute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Restful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</a:t>
                      </a:r>
                      <a:r>
                        <a:rPr lang="en-US" baseline="0" dirty="0" smtClean="0"/>
                        <a:t>2.0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</a:t>
                      </a:r>
                      <a:r>
                        <a:rPr lang="en-US" baseline="0" dirty="0" smtClean="0"/>
                        <a:t>2.0 + </a:t>
                      </a:r>
                      <a:r>
                        <a:rPr lang="en-US" baseline="0" dirty="0" err="1" smtClean="0"/>
                        <a:t>Protobuf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</a:t>
                      </a:r>
                      <a:r>
                        <a:rPr lang="en-US" baseline="0" dirty="0" smtClean="0"/>
                        <a:t>2.0 + Thrift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BSON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Well defined schema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Vendor specific extensions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Scalability ,</a:t>
                      </a:r>
                      <a:r>
                        <a:rPr lang="en-US" baseline="0" dirty="0" smtClean="0"/>
                        <a:t> transactions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Scalability</a:t>
                      </a:r>
                      <a:r>
                        <a:rPr lang="en-US" baseline="0" dirty="0" smtClean="0"/>
                        <a:t> , conn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Scalability,</a:t>
                      </a:r>
                      <a:r>
                        <a:rPr lang="en-US" baseline="0" dirty="0" smtClean="0"/>
                        <a:t> encode decode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6273" y="6389645"/>
            <a:ext cx="7074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 No native support in protocol , but can be added as an overlay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950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66372</TotalTime>
  <Words>558</Words>
  <Application>Microsoft Macintosh PowerPoint</Application>
  <PresentationFormat>Widescreen</PresentationFormat>
  <Paragraphs>212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Calibri</vt:lpstr>
      <vt:lpstr>Calibri Light</vt:lpstr>
      <vt:lpstr>CiscoSans ExtraLight</vt:lpstr>
      <vt:lpstr>Times New Roman</vt:lpstr>
      <vt:lpstr>Arial</vt:lpstr>
      <vt:lpstr>Office Theme</vt:lpstr>
      <vt:lpstr>PowerPoint Presentation</vt:lpstr>
      <vt:lpstr>Disclaimer</vt:lpstr>
      <vt:lpstr>What are the problems with diameter</vt:lpstr>
      <vt:lpstr>Methodology</vt:lpstr>
      <vt:lpstr>Key Attributes </vt:lpstr>
      <vt:lpstr>Key Attributes</vt:lpstr>
      <vt:lpstr>Comparison</vt:lpstr>
      <vt:lpstr>Comparison</vt:lpstr>
      <vt:lpstr>Comparison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clean slate for 5G</dc:title>
  <dc:creator>Microsoft Office User</dc:creator>
  <cp:lastModifiedBy>Microsoft Office User</cp:lastModifiedBy>
  <cp:revision>301</cp:revision>
  <dcterms:created xsi:type="dcterms:W3CDTF">2016-03-24T19:04:28Z</dcterms:created>
  <dcterms:modified xsi:type="dcterms:W3CDTF">2017-05-08T12:03:58Z</dcterms:modified>
</cp:coreProperties>
</file>