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3"/>
  </p:notesMasterIdLst>
  <p:handoutMasterIdLst>
    <p:handoutMasterId r:id="rId14"/>
  </p:handoutMasterIdLst>
  <p:sldIdLst>
    <p:sldId id="341" r:id="rId2"/>
    <p:sldId id="396" r:id="rId3"/>
    <p:sldId id="416" r:id="rId4"/>
    <p:sldId id="474" r:id="rId5"/>
    <p:sldId id="502" r:id="rId6"/>
    <p:sldId id="500" r:id="rId7"/>
    <p:sldId id="489" r:id="rId8"/>
    <p:sldId id="388" r:id="rId9"/>
    <p:sldId id="473" r:id="rId10"/>
    <p:sldId id="448" r:id="rId11"/>
    <p:sldId id="379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6" autoAdjust="0"/>
    <p:restoredTop sz="99112" autoAdjust="0"/>
  </p:normalViewPr>
  <p:slideViewPr>
    <p:cSldViewPr snapToGrid="0">
      <p:cViewPr varScale="1">
        <p:scale>
          <a:sx n="82" d="100"/>
          <a:sy n="82" d="100"/>
        </p:scale>
        <p:origin x="639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49" y="57348"/>
            <a:ext cx="4485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WG4#124</a:t>
            </a:r>
          </a:p>
          <a:p>
            <a:pPr eaLnBrk="1" hangingPunct="1">
              <a:defRPr/>
            </a:pP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Maastricht, Netherlands, 19th–23rd August 2024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C4-243008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TSGC_104_Shanghai/Docs/CP-241002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104_Shanghai/Docs/CP-241295.zip" TargetMode="External"/><Relationship Id="rId3" Type="http://schemas.openxmlformats.org/officeDocument/2006/relationships/hyperlink" Target="https://www.3gpp.org/ftp/tsg_ct/tsg_ct/TSGC_104_Shanghai/Docs/CP-241026.zip" TargetMode="External"/><Relationship Id="rId7" Type="http://schemas.openxmlformats.org/officeDocument/2006/relationships/hyperlink" Target="https://www.3gpp.org/ftp/tsg_ct/tsg_ct/TSGC_104_Shanghai/Docs/CP-241306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104_Shanghai/Docs/CP-241023.zip" TargetMode="External"/><Relationship Id="rId5" Type="http://schemas.openxmlformats.org/officeDocument/2006/relationships/hyperlink" Target="https://www.3gpp.org/ftp/tsg_ct/tsg_ct/TSGC_104_Shanghai/Docs/CP-241021.zip" TargetMode="External"/><Relationship Id="rId4" Type="http://schemas.openxmlformats.org/officeDocument/2006/relationships/hyperlink" Target="https://www.3gpp.org/ftp/tsg_ct/tsg_ct/TSGC_104_Shanghai/Docs/CP-241027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4_Shanghai/Docs/CP-241072.zip" TargetMode="External"/><Relationship Id="rId2" Type="http://schemas.openxmlformats.org/officeDocument/2006/relationships/hyperlink" Target="https://www.3gpp.org/ftp/tsg_ct/tsg_ct/TSGC_104_Shanghai/Docs/CP-241076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104_Shanghai/Docs/CP-241298.zip" TargetMode="External"/><Relationship Id="rId5" Type="http://schemas.openxmlformats.org/officeDocument/2006/relationships/hyperlink" Target="https://www.3gpp.org/ftp/tsg_ct/tsg_ct/TSGC_104_Shanghai/Docs/CP-241283.zip" TargetMode="External"/><Relationship Id="rId4" Type="http://schemas.openxmlformats.org/officeDocument/2006/relationships/hyperlink" Target="https://www.3gpp.org/ftp/tsg_ct/tsg_ct/TSGC_104_Shanghai/Docs/CP-241297.zip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4_Shanghai/Docs/CP-241308.zip" TargetMode="External"/><Relationship Id="rId2" Type="http://schemas.openxmlformats.org/officeDocument/2006/relationships/hyperlink" Target="https://www.3gpp.org/ftp/tsg_ct/tsg_ct/TSGC_104_Shanghai/Docs/CP-241009.zi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4_Shanghai/Docs/CP-241303.zip" TargetMode="External"/><Relationship Id="rId2" Type="http://schemas.openxmlformats.org/officeDocument/2006/relationships/hyperlink" Target="https://www.3gpp.org/ftp/tsg_ct/tsg_ct/TSGC_104_Shanghai/Docs/CP-241224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TSGC_104_Shanghai/Docs/CP-241305.zip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1706826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Plenary #104 report </a:t>
            </a:r>
            <a:br>
              <a:rPr lang="en-US" altLang="en-US" dirty="0"/>
            </a:br>
            <a:r>
              <a:rPr lang="en-US" altLang="en-US" dirty="0"/>
              <a:t>on CT4 related topics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261917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Yue Song</a:t>
            </a:r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TSG CT WG4 Chair</a:t>
            </a:r>
            <a:r>
              <a:rPr lang="en-GB" altLang="en-US" sz="2000" dirty="0"/>
              <a:t>, China Mobile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2051870"/>
            <a:ext cx="10354733" cy="4351338"/>
          </a:xfrm>
        </p:spPr>
        <p:txBody>
          <a:bodyPr/>
          <a:lstStyle/>
          <a:p>
            <a:r>
              <a:rPr lang="en-US" dirty="0"/>
              <a:t>All of the stage 2 CRs on which CT4 had dependencies are approved</a:t>
            </a:r>
          </a:p>
          <a:p>
            <a:endParaRPr lang="en-US" altLang="zh-CN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4C4CC7B9-0CD7-BB3A-29A2-2ED7A9464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630" y="244664"/>
            <a:ext cx="10515600" cy="1325563"/>
          </a:xfrm>
        </p:spPr>
        <p:txBody>
          <a:bodyPr/>
          <a:lstStyle/>
          <a:p>
            <a:r>
              <a:rPr lang="en-US" sz="3600" b="1" dirty="0"/>
              <a:t>Report from SA#104_Dependent CRs</a:t>
            </a:r>
            <a:endParaRPr lang="en-US" altLang="fr-FR" sz="3600" dirty="0"/>
          </a:p>
        </p:txBody>
      </p:sp>
    </p:spTree>
    <p:extLst>
      <p:ext uri="{BB962C8B-B14F-4D97-AF65-F5344CB8AC3E}">
        <p14:creationId xmlns:p14="http://schemas.microsoft.com/office/powerpoint/2010/main" val="191333776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</a:rPr>
              <a:t>Yue Song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songyue@chinamobile.com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/>
          <a:lstStyle/>
          <a:p>
            <a:r>
              <a:rPr lang="de-DE" dirty="0"/>
              <a:t>CT#104 F2F plenary meeting  (1.5 days meeting) (17</a:t>
            </a:r>
            <a:r>
              <a:rPr lang="en-US" altLang="zh-CN" dirty="0" err="1"/>
              <a:t>th</a:t>
            </a:r>
            <a:r>
              <a:rPr lang="de-DE" dirty="0"/>
              <a:t>-18th </a:t>
            </a:r>
            <a:r>
              <a:rPr lang="en-US" altLang="zh-CN" dirty="0"/>
              <a:t>June</a:t>
            </a:r>
            <a:r>
              <a:rPr lang="de-DE" dirty="0"/>
              <a:t>).</a:t>
            </a:r>
          </a:p>
          <a:p>
            <a:r>
              <a:rPr lang="de-DE" dirty="0"/>
              <a:t>SA started on Monday 18th and closed on Friday 21st (3.5 days Meeting)</a:t>
            </a:r>
          </a:p>
          <a:p>
            <a:r>
              <a:rPr lang="en-US" dirty="0"/>
              <a:t>Meeting guidance</a:t>
            </a:r>
            <a:r>
              <a:rPr lang="en-US" altLang="en-US" dirty="0"/>
              <a:t> of CT#104 </a:t>
            </a:r>
            <a:r>
              <a:rPr lang="de-DE" dirty="0"/>
              <a:t>in </a:t>
            </a:r>
            <a:r>
              <a:rPr lang="de-DE" dirty="0">
                <a:hlinkClick r:id="rId2"/>
              </a:rPr>
              <a:t>CP-241002</a:t>
            </a:r>
            <a:endParaRPr lang="en-US" dirty="0">
              <a:highlight>
                <a:srgbClr val="FFFF00"/>
              </a:highlight>
            </a:endParaRP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21309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/>
              <a:t>WIDs handled on CT#104 (1/2)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823352"/>
            <a:ext cx="10354733" cy="4351338"/>
          </a:xfrm>
        </p:spPr>
        <p:txBody>
          <a:bodyPr/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altLang="zh-CN" sz="2000" dirty="0"/>
              <a:t>The new/ Revised  WIDs (which were agreed by CT4) are all approved: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altLang="zh-CN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TDoc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Title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CP-241026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Revised WID on CT impacts of EVS Codec Extension for Immersive Voice and Audio Services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4"/>
              </a:rPr>
              <a:t>CP-241027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Revised WID on CT Aspects of Edge Computing Phase 2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5"/>
              </a:rPr>
              <a:t>CP-241021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Service Based Interface Protocol Improvements Release 19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6"/>
              </a:rPr>
              <a:t>CP-241023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Subscriber Data Migration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7"/>
              </a:rPr>
              <a:t>CP-241306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Protocol for AI Data Collection from UPF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	</a:t>
            </a:r>
            <a:r>
              <a:rPr lang="en-US" altLang="zh-CN" sz="14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Note:</a:t>
            </a:r>
            <a:r>
              <a:rPr lang="zh-CN" altLang="en-US" sz="14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r>
              <a:rPr lang="en-US" altLang="zh-CN" sz="14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revised during the meeting by changing the acronym and minor rewording in the objectives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kumimoji="0" lang="en-GB" altLang="zh-CN" sz="14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8"/>
              </a:rPr>
              <a:t>CP-241295</a:t>
            </a:r>
            <a:r>
              <a:rPr kumimoji="0" lang="en-GB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	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CT Aspects on Minimize the Number of Policy Associations</a:t>
            </a:r>
          </a:p>
          <a:p>
            <a:pPr marL="0" indent="0">
              <a:buNone/>
              <a:tabLst>
                <a:tab pos="1435100" algn="l"/>
              </a:tabLst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	</a:t>
            </a:r>
            <a:r>
              <a:rPr lang="en-US" altLang="zh-CN" sz="1400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 Note: revised during the meeting by adding AT&amp;T as supporting company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35100" algn="l"/>
              </a:tabLst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92791111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altLang="zh-CN" b="1" dirty="0"/>
              <a:t>WIDs handled on CT#104 (2/2)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757363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The new/ Revised  WIDs (which were endorsed by CT4) are all approved:</a:t>
            </a:r>
          </a:p>
          <a:p>
            <a:pPr>
              <a:tabLst>
                <a:tab pos="893763" algn="l"/>
                <a:tab pos="2157413" algn="l"/>
              </a:tabLst>
            </a:pPr>
            <a:r>
              <a:rPr lang="en-US" sz="1400" dirty="0"/>
              <a:t>Lead by 	</a:t>
            </a:r>
            <a:r>
              <a:rPr lang="en-US" sz="1400" dirty="0" err="1"/>
              <a:t>Tdoc</a:t>
            </a:r>
            <a:r>
              <a:rPr lang="en-US" sz="1400" dirty="0"/>
              <a:t>	Title</a:t>
            </a:r>
          </a:p>
          <a:p>
            <a:r>
              <a:rPr lang="en-US" altLang="zh-CN" sz="1400" dirty="0"/>
              <a:t>CT3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2"/>
              </a:rPr>
              <a:t>CP-241076</a:t>
            </a:r>
            <a:r>
              <a:rPr lang="en-US" altLang="zh-CN" sz="1400" dirty="0"/>
              <a:t>	 Revised WID on CT aspects of enhancement of 5G UE Policy</a:t>
            </a:r>
          </a:p>
          <a:p>
            <a:r>
              <a:rPr lang="en-US" altLang="zh-CN" sz="1400" dirty="0"/>
              <a:t>CT3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3"/>
              </a:rPr>
              <a:t>CP-241072</a:t>
            </a:r>
            <a:r>
              <a:rPr lang="en-US" altLang="zh-CN" sz="1400" dirty="0"/>
              <a:t>	 New WID on CT aspects of Providing per-subscriber VLAN instructions from UDM and DN-AAA</a:t>
            </a:r>
          </a:p>
          <a:p>
            <a:pPr marL="0" indent="0" fontAlgn="t"/>
            <a:r>
              <a:rPr lang="en-US" altLang="zh-CN" sz="1400" dirty="0"/>
              <a:t> CT3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4"/>
              </a:rPr>
              <a:t>CP-241297</a:t>
            </a:r>
            <a:r>
              <a:rPr lang="en-US" altLang="zh-CN" sz="1400" dirty="0"/>
              <a:t>	 New WID on CT aspects of Enhancing Parameter Provisioning with static UE IP address and UP security policy</a:t>
            </a:r>
          </a:p>
          <a:p>
            <a:pPr marL="0" indent="0" fontAlgn="t"/>
            <a:r>
              <a:rPr lang="en-US" altLang="zh-CN" sz="1400" dirty="0"/>
              <a:t> CT1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5"/>
              </a:rPr>
              <a:t>CP-241283</a:t>
            </a:r>
            <a:r>
              <a:rPr lang="en-US" altLang="zh-CN" sz="1400" dirty="0"/>
              <a:t>	 New WID MCProtoc19</a:t>
            </a:r>
          </a:p>
          <a:p>
            <a:pPr marL="0" indent="0" fontAlgn="t"/>
            <a:r>
              <a:rPr lang="en-US" altLang="zh-CN" sz="1400" dirty="0"/>
              <a:t> CT1	</a:t>
            </a:r>
            <a:r>
              <a:rPr lang="en-GB" altLang="zh-CN" sz="1400" b="1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6"/>
              </a:rPr>
              <a:t>CP-241298</a:t>
            </a:r>
            <a:r>
              <a:rPr lang="en-US" altLang="zh-CN" sz="1400" dirty="0"/>
              <a:t>	 New WID on enhancement of controlling RAT utilization</a:t>
            </a:r>
          </a:p>
          <a:p>
            <a:pPr marL="0" indent="0" algn="l" fontAlgn="t">
              <a:buNone/>
            </a:pPr>
            <a:endParaRPr lang="en-US" sz="1400" dirty="0"/>
          </a:p>
          <a:p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6354461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79503" y="431800"/>
            <a:ext cx="10515600" cy="1325563"/>
          </a:xfrm>
        </p:spPr>
        <p:txBody>
          <a:bodyPr/>
          <a:lstStyle/>
          <a:p>
            <a:r>
              <a:rPr lang="en-US" b="1" dirty="0"/>
              <a:t>Exception Sheets handled on CT#104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459937" y="1823352"/>
            <a:ext cx="10354733" cy="4351338"/>
          </a:xfrm>
        </p:spPr>
        <p:txBody>
          <a:bodyPr/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altLang="zh-CN" sz="2000" dirty="0"/>
              <a:t> No exception sheet was submitted to this meeting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zh-CN" sz="2000" dirty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230816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/>
              <a:t>Highlights from CT#104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753357" y="1806767"/>
            <a:ext cx="10515600" cy="4351338"/>
          </a:xfrm>
        </p:spPr>
        <p:txBody>
          <a:bodyPr/>
          <a:lstStyle/>
          <a:p>
            <a:pPr lvl="0"/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Hiroshi Ishikawa (NTT DOCOMO) is elected as CT vice chair, by acclamation</a:t>
            </a:r>
          </a:p>
          <a:p>
            <a:pPr lvl="0"/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All CRs sent by CT4 to CT plenary for approval are approved with the exceptions where we had company revisions (see slides 7)</a:t>
            </a:r>
            <a:endParaRPr lang="en-US" altLang="en-US" sz="18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IETF status report in </a:t>
            </a:r>
            <a:r>
              <a:rPr lang="en-GB" altLang="zh-CN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hlinkClick r:id="rId2"/>
              </a:rPr>
              <a:t>CP-241009</a:t>
            </a:r>
            <a:r>
              <a:rPr lang="en-GB" altLang="zh-CN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was presented</a:t>
            </a:r>
          </a:p>
          <a:p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CT discussed the topic on registering 3GPP defined JWT claims to IANA, and concluded to register 3GPP defined JWT claims to IANA. Corresponding LS was sent (see </a:t>
            </a:r>
            <a:r>
              <a:rPr lang="en-GB" altLang="zh-CN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hlinkClick r:id="rId3"/>
              </a:rPr>
              <a:t>CP-241308</a:t>
            </a:r>
            <a:r>
              <a:rPr lang="en-US" altLang="zh-CN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)</a:t>
            </a:r>
          </a:p>
          <a:p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73975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31575" y="376076"/>
            <a:ext cx="10515600" cy="1325563"/>
          </a:xfrm>
        </p:spPr>
        <p:txBody>
          <a:bodyPr/>
          <a:lstStyle/>
          <a:p>
            <a:r>
              <a:rPr lang="en-US" b="1" dirty="0"/>
              <a:t>Company Contributions on CT#104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772212" y="1844475"/>
            <a:ext cx="10354733" cy="399101"/>
          </a:xfrm>
        </p:spPr>
        <p:txBody>
          <a:bodyPr/>
          <a:lstStyle/>
          <a:p>
            <a:pPr lvl="0">
              <a:tabLst>
                <a:tab pos="1163638" algn="l"/>
                <a:tab pos="1793875" algn="l"/>
                <a:tab pos="2332038" algn="l"/>
                <a:tab pos="7442200" algn="l"/>
              </a:tabLst>
            </a:pPr>
            <a:r>
              <a:rPr lang="de-DE" altLang="en-US" sz="16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The following company CRs related to CT4 were approved:</a:t>
            </a:r>
            <a:endParaRPr lang="en-US" sz="1200" dirty="0"/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70F22C0E-22C2-EF87-756E-7593383660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5498230"/>
              </p:ext>
            </p:extLst>
          </p:nvPr>
        </p:nvGraphicFramePr>
        <p:xfrm>
          <a:off x="650448" y="2226154"/>
          <a:ext cx="10746558" cy="3868153"/>
        </p:xfrm>
        <a:graphic>
          <a:graphicData uri="http://schemas.openxmlformats.org/drawingml/2006/table">
            <a:tbl>
              <a:tblPr firstRow="1" firstCol="1" bandRow="1"/>
              <a:tblGrid>
                <a:gridCol w="952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5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4083">
                  <a:extLst>
                    <a:ext uri="{9D8B030D-6E8A-4147-A177-3AD203B41FA5}">
                      <a16:colId xmlns:a16="http://schemas.microsoft.com/office/drawing/2014/main" val="4058103979"/>
                    </a:ext>
                  </a:extLst>
                </a:gridCol>
                <a:gridCol w="1084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TDoc #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Is revision of</a:t>
                      </a:r>
                      <a:endParaRPr lang="en-US" sz="1400" noProof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Title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b="1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+mn-cs"/>
                        </a:rPr>
                        <a:t>Release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altLang="zh-CN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Spec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2"/>
                        </a:rPr>
                        <a:t>CP-241224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C4-242420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Report the media HOLD to DCSF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el-18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29.175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3"/>
                        </a:rPr>
                        <a:t>CP-241303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C4-241409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 on the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Nimsas_MediaControl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el-18</a:t>
                      </a:r>
                      <a:endParaRPr lang="en-GB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29.175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190957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4"/>
                        </a:rPr>
                        <a:t>CP-241305</a:t>
                      </a: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C4-242413</a:t>
                      </a: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Inclusion of the video and audio media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</a:t>
                      </a: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el-18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29.176</a:t>
                      </a: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506625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470388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241101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54074"/>
                  </a:ext>
                </a:extLst>
              </a:tr>
              <a:tr h="34115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ctr" fontAlgn="t"/>
                      <a:endParaRPr lang="en-GB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4138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7121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610034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Meeting Plan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i="1" dirty="0"/>
              <a:t>Meeting Locations and planning </a:t>
            </a:r>
            <a:endParaRPr lang="de-DE" sz="2000" dirty="0"/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r>
              <a:rPr lang="de-DE" altLang="zh-CN" sz="2000" dirty="0"/>
              <a:t>Meetings in Q3 2024 </a:t>
            </a:r>
            <a:r>
              <a:rPr lang="en-US" altLang="zh-CN" sz="2000" dirty="0"/>
              <a:t>:</a:t>
            </a:r>
          </a:p>
          <a:p>
            <a:pPr>
              <a:tabLst>
                <a:tab pos="1971675" algn="l"/>
                <a:tab pos="4484688" algn="l"/>
              </a:tabLst>
            </a:pPr>
            <a:r>
              <a:rPr lang="en-US" altLang="zh-CN" sz="2000" dirty="0"/>
              <a:t>CT4#124  2024/08/19 – 2024/08/23 Maastricht, Netherlands</a:t>
            </a:r>
            <a:endParaRPr lang="en-US" altLang="zh-CN" sz="2000" dirty="0">
              <a:solidFill>
                <a:srgbClr val="FF0000"/>
              </a:solidFill>
            </a:endParaRPr>
          </a:p>
          <a:p>
            <a:pPr>
              <a:tabLst>
                <a:tab pos="1971675" algn="l"/>
                <a:tab pos="4484688" algn="l"/>
              </a:tabLst>
            </a:pPr>
            <a:r>
              <a:rPr lang="en-US" altLang="zh-CN" sz="2000" dirty="0"/>
              <a:t>CT#105 2024/09/09 - 2024/09/10 Melbourne, Australia</a:t>
            </a:r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r>
              <a:rPr lang="de-DE" altLang="zh-CN" sz="2000" dirty="0"/>
              <a:t>Meetings in Q4 2024 </a:t>
            </a:r>
            <a:r>
              <a:rPr lang="en-US" altLang="zh-CN" sz="2000" dirty="0"/>
              <a:t>:</a:t>
            </a:r>
          </a:p>
          <a:p>
            <a:pPr>
              <a:tabLst>
                <a:tab pos="1971675" algn="l"/>
                <a:tab pos="4484688" algn="l"/>
              </a:tabLst>
            </a:pPr>
            <a:r>
              <a:rPr lang="en-US" altLang="zh-CN" sz="2000" dirty="0"/>
              <a:t>CT4#125  2024/10/14 – 2024/10/18 TBC, China</a:t>
            </a:r>
            <a:endParaRPr lang="en-US" altLang="zh-CN" sz="2000" dirty="0">
              <a:solidFill>
                <a:srgbClr val="FF0000"/>
              </a:solidFill>
            </a:endParaRPr>
          </a:p>
          <a:p>
            <a:pPr>
              <a:tabLst>
                <a:tab pos="1971675" algn="l"/>
                <a:tab pos="4484688" algn="l"/>
              </a:tabLst>
            </a:pPr>
            <a:r>
              <a:rPr lang="en-US" altLang="zh-CN" sz="2000" dirty="0"/>
              <a:t>CT4#126  2024/11/18 – 2024/11/22 Orlando, US</a:t>
            </a:r>
            <a:endParaRPr lang="en-US" altLang="zh-CN" sz="2000" dirty="0">
              <a:solidFill>
                <a:srgbClr val="FF0000"/>
              </a:solidFill>
            </a:endParaRPr>
          </a:p>
          <a:p>
            <a:pPr>
              <a:tabLst>
                <a:tab pos="1971675" algn="l"/>
                <a:tab pos="4484688" algn="l"/>
              </a:tabLst>
            </a:pPr>
            <a:r>
              <a:rPr lang="en-US" altLang="zh-CN" sz="2000" dirty="0"/>
              <a:t>CT#106 2024/12/09 - 2024/12/10 Madrid, ES</a:t>
            </a:r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endParaRPr lang="en-US" altLang="zh-CN" sz="2000" dirty="0"/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endParaRPr lang="de-DE" sz="2000" dirty="0"/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91438417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321630" y="244664"/>
            <a:ext cx="10515600" cy="1325563"/>
          </a:xfrm>
        </p:spPr>
        <p:txBody>
          <a:bodyPr/>
          <a:lstStyle/>
          <a:p>
            <a:r>
              <a:rPr lang="en-US" sz="3600" b="1" dirty="0"/>
              <a:t>Report from SA#104_Release planning</a:t>
            </a:r>
            <a:endParaRPr lang="en-US" altLang="fr-FR" sz="3600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509216" y="185044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/>
              <a:t>Release 18 timeline </a:t>
            </a:r>
          </a:p>
          <a:p>
            <a:r>
              <a:rPr lang="en-GB" altLang="en-US" sz="1600" dirty="0"/>
              <a:t> R</a:t>
            </a:r>
            <a:r>
              <a:rPr lang="en-US" altLang="zh-CN" sz="1600" dirty="0"/>
              <a:t>el-18 was announced to be completed</a:t>
            </a:r>
            <a:endParaRPr lang="en-GB" sz="1600" dirty="0"/>
          </a:p>
          <a:p>
            <a:endParaRPr lang="en-GB" sz="1600" dirty="0"/>
          </a:p>
          <a:p>
            <a:pPr marL="0" indent="0">
              <a:buNone/>
            </a:pPr>
            <a:r>
              <a:rPr lang="en-GB" sz="1600" dirty="0"/>
              <a:t>Release 19 Planning (no change from last TSG meeting)</a:t>
            </a:r>
          </a:p>
          <a:p>
            <a:r>
              <a:rPr lang="en-GB" altLang="en-US" sz="1600" dirty="0"/>
              <a:t> December 2023	Stage 1  complete</a:t>
            </a:r>
          </a:p>
          <a:p>
            <a:r>
              <a:rPr lang="en-GB" altLang="en-US" sz="1600" dirty="0"/>
              <a:t> December 2024	Stage 2  complete</a:t>
            </a:r>
          </a:p>
          <a:p>
            <a:r>
              <a:rPr lang="en-GB" altLang="zh-CN" sz="1600" dirty="0"/>
              <a:t> September 2025	planed  stage 3 completion</a:t>
            </a:r>
          </a:p>
          <a:p>
            <a:r>
              <a:rPr lang="en-GB" altLang="zh-CN" sz="1600" dirty="0"/>
              <a:t> December 2025	planed ASN.1 and Open API freeze</a:t>
            </a:r>
            <a:endParaRPr lang="en-GB" altLang="en-US" sz="1600" dirty="0"/>
          </a:p>
          <a:p>
            <a:endParaRPr lang="en-GB" altLang="en-US" sz="1600" dirty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7162422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93855</TotalTime>
  <Words>612</Words>
  <Application>Microsoft Office PowerPoint</Application>
  <PresentationFormat>宽屏</PresentationFormat>
  <Paragraphs>83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Arial </vt:lpstr>
      <vt:lpstr>Arial</vt:lpstr>
      <vt:lpstr>Calibri</vt:lpstr>
      <vt:lpstr>Calibri Light</vt:lpstr>
      <vt:lpstr>Times New Roman</vt:lpstr>
      <vt:lpstr>Office Theme</vt:lpstr>
      <vt:lpstr>Plenary #104 report  on CT4 related topics</vt:lpstr>
      <vt:lpstr>Overview</vt:lpstr>
      <vt:lpstr>WIDs handled on CT#104 (1/2)</vt:lpstr>
      <vt:lpstr>WIDs handled on CT#104 (2/2)</vt:lpstr>
      <vt:lpstr>Exception Sheets handled on CT#104</vt:lpstr>
      <vt:lpstr>Highlights from CT#104</vt:lpstr>
      <vt:lpstr>Company Contributions on CT#104</vt:lpstr>
      <vt:lpstr>Meeting Plan</vt:lpstr>
      <vt:lpstr>Report from SA#104_Release planning</vt:lpstr>
      <vt:lpstr>Report from SA#104_Dependent CRs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CT4 chair1</cp:lastModifiedBy>
  <cp:revision>1357</cp:revision>
  <dcterms:created xsi:type="dcterms:W3CDTF">2010-02-05T13:52:04Z</dcterms:created>
  <dcterms:modified xsi:type="dcterms:W3CDTF">2024-06-24T08:37:46Z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(3)pqEH+r9LG7ipOjDSeeyQhzoFz3dLmQ9lG7L6D0XQ9NP/gSTwX2EYnIr9IcbvCUo37CpVZi95
dNJGFP35tELJ98eJ0RNB9BXD35ajOEaEz4MQbj2tglOX5hSLKzs9OFTmYNNFPmHLWaBZ4ssb
Hn7oQi7TzvcvYHWmeQFlzzot8qQXrUaTG8KwucPWhnqvDh2OVmqo7pjMDjFg+/dnVHi6v0JD
9D3AgGIfF5caIod2J0</vt:lpwstr>
  </property>
  <property fmtid="{D5CDD505-2E9C-101B-9397-08002B2CF9AE}" pid="3" name="_2015_ms_pID_7253431">
    <vt:lpwstr>3CjjkE+nFq5+zaDTYvkPG+fGeAHYBEJnMVOBUYrMJfUf+KqLW78vKR
67UENmO9fgkCGX11pCp/5TzYDR/G7jEyXLslk1GNJ8Gp7p5HbN+1ZHB/jdwlcqsKnSiwfDCe
ma2S+53tsYHPZVYUQLadWl3XfdAPPfQRJPmRyGW5SGMDrlvMx0SM8N2y6SA2Q8IelYv3AoS3
ZmooIhzM5kzwAH1C4FVOuyBhRC4A8fgpDNeb</vt:lpwstr>
  </property>
  <property fmtid="{D5CDD505-2E9C-101B-9397-08002B2CF9AE}" pid="4" name="_2015_ms_pID_7253432">
    <vt:lpwstr>Zg==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1680590672</vt:lpwstr>
  </property>
</Properties>
</file>