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8"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82" d="100"/>
          <a:sy n="82" d="100"/>
        </p:scale>
        <p:origin x="547"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58023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WG4#124</a:t>
            </a:r>
          </a:p>
          <a:p>
            <a:pPr eaLnBrk="1" hangingPunct="1">
              <a:defRPr/>
            </a:pPr>
            <a:r>
              <a:rPr lang="en-US" altLang="zh-CN" sz="1000" b="1" kern="1200" dirty="0">
                <a:solidFill>
                  <a:schemeClr val="tx1"/>
                </a:solidFill>
                <a:effectLst/>
                <a:latin typeface="Arial" pitchFamily="34" charset="0"/>
                <a:ea typeface="+mn-ea"/>
                <a:cs typeface="Arial" pitchFamily="34" charset="0"/>
              </a:rPr>
              <a:t>Maastricht, Netherlands, 19th–23rd August 2024</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C4-243002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Email_Discussions/CT4/CT105/2_stable" TargetMode="External"/><Relationship Id="rId2" Type="http://schemas.openxmlformats.org/officeDocument/2006/relationships/hyperlink" Target="https://www.3gpp.org/ftp/Email_Discussions/CT4/CT105/1_draft/" TargetMode="External"/><Relationship Id="rId1" Type="http://schemas.openxmlformats.org/officeDocument/2006/relationships/slideLayout" Target="../slideLayouts/slideLayout2.xml"/><Relationship Id="rId6" Type="http://schemas.openxmlformats.org/officeDocument/2006/relationships/hyperlink" Target="https://forge.3gpp.org/rep/all/5G_APIs" TargetMode="External"/><Relationship Id="rId5" Type="http://schemas.openxmlformats.org/officeDocument/2006/relationships/hyperlink" Target="https://www.3gpp.org/ftp/Email_Discussions/CT4/CT105/3_final" TargetMode="External"/><Relationship Id="rId4" Type="http://schemas.openxmlformats.org/officeDocument/2006/relationships/hyperlink" Target="https://www.3gpp.org/ftp/Email_Discussions/CT4/CT105/Open_API_CR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CT4#124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t>Friday</a:t>
            </a:r>
            <a:r>
              <a:rPr lang="en-US" sz="1600" dirty="0"/>
              <a:t> 9</a:t>
            </a:r>
            <a:r>
              <a:rPr lang="en-US" altLang="zh-CN" sz="1600" baseline="30000" dirty="0"/>
              <a:t>th</a:t>
            </a:r>
            <a:r>
              <a:rPr lang="en-US" sz="1600" dirty="0"/>
              <a:t> </a:t>
            </a:r>
            <a:r>
              <a:rPr lang="en-US" altLang="zh-CN" sz="1600" dirty="0"/>
              <a:t>August</a:t>
            </a:r>
            <a:r>
              <a:rPr lang="en-US" sz="1600" dirty="0"/>
              <a:t> 2024 16:00 UTC.</a:t>
            </a:r>
          </a:p>
          <a:p>
            <a:r>
              <a:rPr lang="en-US" sz="1600" dirty="0"/>
              <a:t> Providing first DAD on </a:t>
            </a:r>
            <a:r>
              <a:rPr lang="en-US" altLang="zh-CN" sz="1600" dirty="0"/>
              <a:t>Monday 12</a:t>
            </a:r>
            <a:r>
              <a:rPr lang="en-US" sz="1600" baseline="30000" dirty="0"/>
              <a:t>th</a:t>
            </a:r>
            <a:r>
              <a:rPr lang="en-US" sz="1600" dirty="0"/>
              <a:t> August 2024 and time schedule.</a:t>
            </a:r>
          </a:p>
          <a:p>
            <a:r>
              <a:rPr lang="en-US" sz="1600" dirty="0"/>
              <a:t> A list of CRs which might be of interest by CT3 is send on the CT3 exploder by CT4 chair.</a:t>
            </a:r>
          </a:p>
          <a:p>
            <a:r>
              <a:rPr lang="en-US" sz="1600" dirty="0"/>
              <a:t> Revised DAD time schedule on Sunday 18</a:t>
            </a:r>
            <a:r>
              <a:rPr lang="en-US" sz="1600" baseline="30000" dirty="0"/>
              <a:t>th</a:t>
            </a:r>
            <a:r>
              <a:rPr lang="en-US" sz="1600" dirty="0"/>
              <a:t> August 2024 evening.</a:t>
            </a:r>
          </a:p>
          <a:p>
            <a:r>
              <a:rPr lang="en-US" sz="1600" dirty="0"/>
              <a:t> Start of Meeting Monday 19</a:t>
            </a:r>
            <a:r>
              <a:rPr lang="en-US" sz="1600" baseline="30000" dirty="0"/>
              <a:t>th</a:t>
            </a:r>
            <a:r>
              <a:rPr lang="en-US" sz="1600" dirty="0"/>
              <a:t> August 2024 9:00 UTC+2.</a:t>
            </a:r>
          </a:p>
          <a:p>
            <a:r>
              <a:rPr lang="en-US" sz="1600" dirty="0"/>
              <a:t> Final versions of agreed CRs to be provided by Friday  23</a:t>
            </a:r>
            <a:r>
              <a:rPr lang="en-US" sz="1600" baseline="30000" dirty="0"/>
              <a:t>rd</a:t>
            </a:r>
            <a:r>
              <a:rPr lang="en-US" sz="1600" dirty="0"/>
              <a:t> August 2024 16:00 UTC+2 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C4-243004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[C4-240xxx] [v0] [yy]</a:t>
            </a:r>
            <a:br>
              <a:rPr lang="en-US" sz="1400" dirty="0"/>
            </a:br>
            <a:r>
              <a:rPr lang="en-US" sz="1400" dirty="0"/>
              <a:t>after comments received and new version need to be distributed the subject should change to </a:t>
            </a:r>
            <a:br>
              <a:rPr lang="en-US" sz="1400" dirty="0"/>
            </a:br>
            <a:r>
              <a:rPr lang="en-US" sz="1400" dirty="0"/>
              <a:t>[wic] [ai] [C4-240xxx] [v1] [yy]</a:t>
            </a:r>
          </a:p>
          <a:p>
            <a:pPr marL="268288" indent="0">
              <a:buNone/>
            </a:pPr>
            <a:r>
              <a:rPr lang="en-GB" sz="1400" dirty="0"/>
              <a:t>File name for the example: </a:t>
            </a:r>
            <a:r>
              <a:rPr lang="en-US" sz="1400" dirty="0"/>
              <a:t>C4-240xxx_v1_xx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[C4-240xxx]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latin typeface="Arial" panose="020B0604020202020204" pitchFamily="34" charset="0"/>
                <a:cs typeface="Arial" panose="020B0604020202020204" pitchFamily="34" charset="0"/>
              </a:rPr>
              <a:t>Wednesday 28</a:t>
            </a:r>
            <a:r>
              <a:rPr lang="en-GB" altLang="zh-CN"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August</a:t>
            </a:r>
            <a:r>
              <a:rPr lang="en-GB" sz="1000" b="1" dirty="0">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latin typeface="Arial" panose="020B0604020202020204" pitchFamily="34" charset="0"/>
                <a:cs typeface="Arial" panose="020B0604020202020204" pitchFamily="34" charset="0"/>
              </a:rPr>
              <a:t>Thursday 29</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August</a:t>
            </a:r>
            <a:r>
              <a:rPr lang="en-GB" sz="1000" b="1" dirty="0">
                <a:latin typeface="Arial" panose="020B0604020202020204" pitchFamily="34" charset="0"/>
                <a:cs typeface="Arial" panose="020B0604020202020204" pitchFamily="34" charset="0"/>
              </a:rPr>
              <a:t> 16:00 UTC.</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Friday 30</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August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for Rel-18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sz="1000" b="1" dirty="0">
                <a:latin typeface="Arial" panose="020B0604020202020204" pitchFamily="34" charset="0"/>
                <a:cs typeface="Arial" panose="020B0604020202020204" pitchFamily="34" charset="0"/>
              </a:rPr>
              <a:t>Wednesday 28</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August,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https://www.3gpp.org/ftp/Email_Discussions/CT4/CT105/1_draft/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sz="1000" b="1" dirty="0">
                <a:latin typeface="Arial" panose="020B0604020202020204" pitchFamily="34" charset="0"/>
                <a:cs typeface="Arial" panose="020B0604020202020204" pitchFamily="34" charset="0"/>
              </a:rPr>
              <a:t>Friday 30</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August 16:00 UTC</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3"/>
              </a:rPr>
              <a:t>https://www.3gpp.org/ftp/Email_Discussions/CT4/CT105/2_stable</a:t>
            </a:r>
            <a:endParaRPr lang="en-US" sz="1000" dirty="0">
              <a:latin typeface="Arial" panose="020B0604020202020204" pitchFamily="34" charset="0"/>
              <a:cs typeface="Arial" panose="020B0604020202020204" pitchFamily="34" charset="0"/>
            </a:endParaRPr>
          </a:p>
          <a:p>
            <a:pPr marL="263525" indent="-263525">
              <a:buNone/>
            </a:pPr>
            <a:r>
              <a:rPr lang="en-GB" sz="1000" b="1" dirty="0">
                <a:solidFill>
                  <a:srgbClr val="FF0000"/>
                </a:solidFill>
                <a:latin typeface="Arial" panose="020B0604020202020204" pitchFamily="34" charset="0"/>
                <a:cs typeface="Arial" panose="020B0604020202020204" pitchFamily="34" charset="0"/>
              </a:rPr>
              <a:t>       </a:t>
            </a:r>
            <a:r>
              <a:rPr lang="en-GB" sz="1000" b="1" dirty="0" err="1">
                <a:solidFill>
                  <a:srgbClr val="FF0000"/>
                </a:solidFill>
                <a:latin typeface="Arial" panose="020B0604020202020204" pitchFamily="34" charset="0"/>
                <a:cs typeface="Arial" panose="020B0604020202020204" pitchFamily="34" charset="0"/>
              </a:rPr>
              <a:t>Aditionally</a:t>
            </a:r>
            <a:r>
              <a:rPr lang="en-GB" sz="1000" b="1" dirty="0">
                <a:solidFill>
                  <a:srgbClr val="FF0000"/>
                </a:solidFill>
                <a:latin typeface="Arial" panose="020B0604020202020204" pitchFamily="34" charset="0"/>
                <a:cs typeface="Arial" panose="020B0604020202020204" pitchFamily="34" charset="0"/>
              </a:rPr>
              <a:t> Rapporteurs </a:t>
            </a:r>
            <a:r>
              <a:rPr lang="en-GB" sz="1000" dirty="0">
                <a:solidFill>
                  <a:srgbClr val="FF0000"/>
                </a:solidFill>
                <a:latin typeface="Arial" panose="020B0604020202020204" pitchFamily="34" charset="0"/>
                <a:cs typeface="Arial" panose="020B0604020202020204" pitchFamily="34" charset="0"/>
              </a:rPr>
              <a:t>shall upload the</a:t>
            </a:r>
            <a:r>
              <a:rPr lang="en-GB" sz="1000" b="1" dirty="0">
                <a:solidFill>
                  <a:srgbClr val="FF0000"/>
                </a:solidFill>
                <a:latin typeface="Arial" panose="020B0604020202020204" pitchFamily="34" charset="0"/>
                <a:cs typeface="Arial" panose="020B0604020202020204" pitchFamily="34" charset="0"/>
              </a:rPr>
              <a:t> final version </a:t>
            </a:r>
            <a:r>
              <a:rPr lang="en-GB" sz="1000" dirty="0">
                <a:solidFill>
                  <a:srgbClr val="FF0000"/>
                </a:solidFill>
                <a:latin typeface="Arial" panose="020B0604020202020204" pitchFamily="34" charset="0"/>
                <a:cs typeface="Arial" panose="020B0604020202020204" pitchFamily="34" charset="0"/>
              </a:rPr>
              <a:t>of the </a:t>
            </a:r>
            <a:r>
              <a:rPr lang="en-GB" sz="1000" b="1" dirty="0">
                <a:solidFill>
                  <a:srgbClr val="FF0000"/>
                </a:solidFill>
                <a:latin typeface="Arial" panose="020B0604020202020204" pitchFamily="34" charset="0"/>
                <a:cs typeface="Arial" panose="020B0604020202020204" pitchFamily="34" charset="0"/>
              </a:rPr>
              <a:t>CRs </a:t>
            </a:r>
            <a:r>
              <a:rPr lang="en-GB" sz="1000" dirty="0">
                <a:solidFill>
                  <a:srgbClr val="FF0000"/>
                </a:solidFill>
                <a:latin typeface="Arial" panose="020B0604020202020204" pitchFamily="34" charset="0"/>
                <a:cs typeface="Arial" panose="020B0604020202020204" pitchFamily="34" charset="0"/>
              </a:rPr>
              <a:t>which are changing the </a:t>
            </a:r>
            <a:r>
              <a:rPr lang="en-GB" sz="1000" dirty="0" err="1">
                <a:solidFill>
                  <a:srgbClr val="FF0000"/>
                </a:solidFill>
                <a:latin typeface="Arial" panose="020B0604020202020204" pitchFamily="34" charset="0"/>
                <a:cs typeface="Arial" panose="020B0604020202020204" pitchFamily="34" charset="0"/>
              </a:rPr>
              <a:t>OpenAPI</a:t>
            </a:r>
            <a:r>
              <a:rPr lang="en-GB" sz="1000" dirty="0">
                <a:solidFill>
                  <a:srgbClr val="FF0000"/>
                </a:solidFill>
                <a:latin typeface="Arial" panose="020B0604020202020204" pitchFamily="34" charset="0"/>
                <a:cs typeface="Arial" panose="020B0604020202020204" pitchFamily="34" charset="0"/>
              </a:rPr>
              <a:t> version and </a:t>
            </a:r>
            <a:r>
              <a:rPr lang="en-GB" sz="1000" dirty="0" err="1">
                <a:solidFill>
                  <a:srgbClr val="FF0000"/>
                </a:solidFill>
                <a:latin typeface="Arial" panose="020B0604020202020204" pitchFamily="34" charset="0"/>
                <a:cs typeface="Arial" panose="020B0604020202020204" pitchFamily="34" charset="0"/>
              </a:rPr>
              <a:t>externalDoc</a:t>
            </a:r>
            <a:r>
              <a:rPr lang="en-GB" sz="1000" dirty="0">
                <a:solidFill>
                  <a:srgbClr val="FF0000"/>
                </a:solidFill>
                <a:latin typeface="Arial" panose="020B0604020202020204" pitchFamily="34" charset="0"/>
                <a:cs typeface="Arial" panose="020B0604020202020204" pitchFamily="34" charset="0"/>
              </a:rPr>
              <a:t> to </a:t>
            </a:r>
            <a:r>
              <a:rPr lang="en-US" altLang="zh-CN" sz="1000" dirty="0">
                <a:solidFill>
                  <a:srgbClr val="FF0000"/>
                </a:solidFill>
                <a:latin typeface="Arial" panose="020B0604020202020204" pitchFamily="34" charset="0"/>
                <a:cs typeface="Arial" panose="020B0604020202020204" pitchFamily="34" charset="0"/>
              </a:rPr>
              <a:t>the following directory:</a:t>
            </a:r>
            <a:r>
              <a:rPr lang="en-GB" sz="1000" dirty="0">
                <a:solidFill>
                  <a:srgbClr val="FF0000"/>
                </a:solidFill>
                <a:latin typeface="Arial" panose="020B0604020202020204" pitchFamily="34" charset="0"/>
                <a:cs typeface="Arial" panose="020B0604020202020204" pitchFamily="34" charset="0"/>
              </a:rPr>
              <a:t> </a:t>
            </a:r>
            <a:r>
              <a:rPr lang="en-GB" sz="1000" dirty="0">
                <a:solidFill>
                  <a:srgbClr val="FF0000"/>
                </a:solidFill>
                <a:latin typeface="Arial" panose="020B0604020202020204" pitchFamily="34" charset="0"/>
                <a:cs typeface="Arial" panose="020B0604020202020204" pitchFamily="34" charset="0"/>
                <a:hlinkClick r:id="rId4"/>
              </a:rPr>
              <a:t>https://www.3gpp.org/ftp/Email_Discussions/CT4/CT105/Open_API_CRs</a:t>
            </a:r>
            <a:endParaRPr lang="en-US" sz="1000" dirty="0">
              <a:solidFill>
                <a:srgbClr val="FF0000"/>
              </a:solidFill>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5"/>
              </a:rPr>
              <a:t>https:/www.3gpp.org/ftp/Email_Discussions/CT4/CT105/3_final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6"/>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51513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75373</TotalTime>
  <Words>2217</Words>
  <Application>Microsoft Office PowerPoint</Application>
  <PresentationFormat>宽屏</PresentationFormat>
  <Paragraphs>104</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CT4#124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1151</cp:revision>
  <dcterms:created xsi:type="dcterms:W3CDTF">2010-02-05T13:52:04Z</dcterms:created>
  <dcterms:modified xsi:type="dcterms:W3CDTF">2024-06-07T09:16:55Z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