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1"/>
  </p:sldMasterIdLst>
  <p:notesMasterIdLst>
    <p:notesMasterId r:id="rId24"/>
  </p:notesMasterIdLst>
  <p:handoutMasterIdLst>
    <p:handoutMasterId r:id="rId25"/>
  </p:handoutMasterIdLst>
  <p:sldIdLst>
    <p:sldId id="341" r:id="rId2"/>
    <p:sldId id="396" r:id="rId3"/>
    <p:sldId id="416" r:id="rId4"/>
    <p:sldId id="437" r:id="rId5"/>
    <p:sldId id="453" r:id="rId6"/>
    <p:sldId id="454" r:id="rId7"/>
    <p:sldId id="455" r:id="rId8"/>
    <p:sldId id="403" r:id="rId9"/>
    <p:sldId id="412" r:id="rId10"/>
    <p:sldId id="385" r:id="rId11"/>
    <p:sldId id="388" r:id="rId12"/>
    <p:sldId id="445" r:id="rId13"/>
    <p:sldId id="438" r:id="rId14"/>
    <p:sldId id="448" r:id="rId15"/>
    <p:sldId id="433" r:id="rId16"/>
    <p:sldId id="457" r:id="rId17"/>
    <p:sldId id="451" r:id="rId18"/>
    <p:sldId id="456" r:id="rId19"/>
    <p:sldId id="406" r:id="rId20"/>
    <p:sldId id="458" r:id="rId21"/>
    <p:sldId id="420" r:id="rId22"/>
    <p:sldId id="379" r:id="rId23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24FC24"/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006" autoAdjust="0"/>
    <p:restoredTop sz="99112" autoAdjust="0"/>
  </p:normalViewPr>
  <p:slideViewPr>
    <p:cSldViewPr snapToGrid="0">
      <p:cViewPr varScale="1">
        <p:scale>
          <a:sx n="116" d="100"/>
          <a:sy n="116" d="100"/>
        </p:scale>
        <p:origin x="252" y="6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6699782B-1646-48C5-B03C-2D29BD990979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11263339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92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D5440688-9C35-4353-934E-C9AE90237507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42299438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133350" y="36513"/>
            <a:ext cx="5810250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64483970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234779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09227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2019</a:t>
            </a: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defRPr/>
            </a:pPr>
            <a:fld id="{4F90773A-FBA2-44A3-9C23-E06B115DB1E3}" type="slidenum">
              <a:rPr lang="en-GB" altLang="en-US" sz="1400" smtClean="0">
                <a:latin typeface="Calibri" pitchFamily="34" charset="0"/>
              </a:rPr>
              <a:pPr>
                <a:defRPr/>
              </a:pPr>
              <a:t>‹#›</a:t>
            </a:fld>
            <a:endParaRPr lang="en-GB" altLang="en-US" sz="1400" dirty="0">
              <a:latin typeface="Calibri" pitchFamily="34" charset="0"/>
            </a:endParaRPr>
          </a:p>
        </p:txBody>
      </p:sp>
      <p:sp>
        <p:nvSpPr>
          <p:cNvPr id="11" name="Text Box 14"/>
          <p:cNvSpPr txBox="1">
            <a:spLocks noChangeArrowheads="1"/>
          </p:cNvSpPr>
          <p:nvPr userDrawn="1"/>
        </p:nvSpPr>
        <p:spPr bwMode="auto">
          <a:xfrm>
            <a:off x="133350" y="57348"/>
            <a:ext cx="34226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 </a:t>
            </a:r>
            <a:r>
              <a:rPr lang="sv-SE" altLang="en-US" sz="1200" b="1" smtClean="0">
                <a:latin typeface="Arial "/>
              </a:rPr>
              <a:t>CT WG4#107bis-e</a:t>
            </a:r>
            <a:endParaRPr lang="sv-SE" altLang="en-US" sz="1200" b="1" dirty="0">
              <a:latin typeface="Arial "/>
            </a:endParaRPr>
          </a:p>
          <a:p>
            <a:pPr eaLnBrk="1" hangingPunct="1">
              <a:defRPr/>
            </a:pPr>
            <a:r>
              <a:rPr lang="en-GB" sz="1000" b="1" kern="1200" dirty="0" smtClean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Electronic meeting</a:t>
            </a:r>
            <a:r>
              <a:rPr lang="en-GB" sz="1000" b="1" kern="1200" smtClean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; 17</a:t>
            </a:r>
            <a:r>
              <a:rPr lang="en-GB" sz="1000" b="1" kern="1200" baseline="30000" smtClean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th</a:t>
            </a:r>
            <a:r>
              <a:rPr lang="en-GB" sz="1000" b="1" kern="1200" smtClean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 – 21</a:t>
            </a:r>
            <a:r>
              <a:rPr lang="en-GB" sz="1000" b="1" kern="1200" baseline="30000" smtClean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st</a:t>
            </a:r>
            <a:r>
              <a:rPr lang="en-GB" sz="1000" b="1" kern="1200" smtClean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 January 2022</a:t>
            </a:r>
            <a:r>
              <a:rPr lang="sv-SE" altLang="en-US" sz="1200" b="1" dirty="0">
                <a:latin typeface="Arial "/>
              </a:rPr>
              <a:t>	</a:t>
            </a:r>
          </a:p>
        </p:txBody>
      </p:sp>
      <p:sp>
        <p:nvSpPr>
          <p:cNvPr id="13" name="Text Box 14"/>
          <p:cNvSpPr txBox="1">
            <a:spLocks noChangeArrowheads="1"/>
          </p:cNvSpPr>
          <p:nvPr userDrawn="1"/>
        </p:nvSpPr>
        <p:spPr bwMode="auto">
          <a:xfrm>
            <a:off x="9163050" y="133350"/>
            <a:ext cx="26003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smtClean="0">
                <a:latin typeface="Arial "/>
              </a:rPr>
              <a:t>C4-220007</a:t>
            </a:r>
            <a:r>
              <a:rPr lang="sv-SE" altLang="en-US" sz="1200" b="1" dirty="0">
                <a:latin typeface="Arial "/>
              </a:rPr>
              <a:t>	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7" r:id="rId1"/>
    <p:sldLayoutId id="2147485165" r:id="rId2"/>
    <p:sldLayoutId id="2147485166" r:id="rId3"/>
  </p:sldLayoutIdLst>
  <p:transition>
    <p:wipe dir="r"/>
  </p:transition>
  <p:timing>
    <p:tnLst>
      <p:par>
        <p:cTn id="1" dur="indefinite" restart="never" nodeType="tmRoot"/>
      </p:par>
    </p:tnLst>
  </p:timing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hyperlink" Target="mailto:OPENAPI_TF@LIST.ETSI.ORG" TargetMode="Externa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US" altLang="en-US" dirty="0" smtClean="0"/>
              <a:t>Plenary </a:t>
            </a:r>
            <a:r>
              <a:rPr lang="en-US" altLang="en-US" smtClean="0"/>
              <a:t>#94e </a:t>
            </a:r>
            <a:r>
              <a:rPr lang="en-US" altLang="en-US" dirty="0" smtClean="0"/>
              <a:t>report </a:t>
            </a:r>
            <a:br>
              <a:rPr lang="en-US" altLang="en-US" dirty="0" smtClean="0"/>
            </a:br>
            <a:r>
              <a:rPr lang="en-US" altLang="en-US" dirty="0" smtClean="0"/>
              <a:t>on CT4 related topics</a:t>
            </a:r>
            <a:endParaRPr lang="en-GB" altLang="en-US" dirty="0"/>
          </a:p>
        </p:txBody>
      </p:sp>
      <p:sp>
        <p:nvSpPr>
          <p:cNvPr id="3075" name="Text Placeholder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 dirty="0"/>
              <a:t>Peter Schmitt</a:t>
            </a:r>
          </a:p>
          <a:p>
            <a:pPr marL="0" indent="0" eaLnBrk="1" hangingPunct="1">
              <a:buFontTx/>
              <a:buNone/>
            </a:pPr>
            <a:r>
              <a:rPr lang="fi-FI" altLang="en-US" sz="2000" dirty="0"/>
              <a:t>3GPP TSG CT WG4 </a:t>
            </a:r>
            <a:r>
              <a:rPr lang="fi-FI" altLang="en-US" sz="2000" dirty="0" smtClean="0"/>
              <a:t>Chair</a:t>
            </a:r>
            <a:r>
              <a:rPr lang="en-GB" altLang="en-US" sz="2000" dirty="0" smtClean="0"/>
              <a:t>, </a:t>
            </a:r>
            <a:r>
              <a:rPr lang="en-GB" altLang="en-US" sz="2000" dirty="0"/>
              <a:t>Huawei</a:t>
            </a:r>
            <a:endParaRPr lang="en-GB" altLang="en-US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Report </a:t>
            </a:r>
            <a:r>
              <a:rPr lang="en-US" b="1"/>
              <a:t>from </a:t>
            </a:r>
            <a:r>
              <a:rPr lang="en-US" b="1" smtClean="0"/>
              <a:t>CT#94e </a:t>
            </a:r>
            <a:r>
              <a:rPr lang="en-US" b="1" dirty="0"/>
              <a:t>related to CT4 topics</a:t>
            </a:r>
            <a:endParaRPr lang="en-US" altLang="fr-FR" dirty="0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0" y="97795"/>
            <a:ext cx="263214" cy="2616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1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1</a:t>
            </a:r>
            <a:endParaRPr kumimoji="0" lang="en-US" alt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989607" y="2242327"/>
            <a:ext cx="834066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dirty="0"/>
              <a:t>Release 17 </a:t>
            </a:r>
            <a:r>
              <a:rPr lang="en-GB" dirty="0" smtClean="0"/>
              <a:t>timeline is not changed</a:t>
            </a:r>
            <a:br>
              <a:rPr lang="en-GB" dirty="0" smtClean="0"/>
            </a:br>
            <a:endParaRPr lang="en-US" dirty="0"/>
          </a:p>
          <a:p>
            <a:pPr marL="742950" lvl="1" indent="-285750">
              <a:buFont typeface="Wingdings" panose="05000000000000000000" pitchFamily="2" charset="2"/>
              <a:buChar char="ü"/>
            </a:pPr>
            <a:r>
              <a:rPr lang="en-GB" smtClean="0"/>
              <a:t>Rel-17 </a:t>
            </a:r>
            <a:r>
              <a:rPr lang="en-GB" dirty="0"/>
              <a:t>stage 3 freeze – March 2022 (TSGs#95</a:t>
            </a:r>
            <a:r>
              <a:rPr lang="en-GB" dirty="0" smtClean="0"/>
              <a:t>)</a:t>
            </a:r>
            <a:br>
              <a:rPr lang="en-GB" dirty="0" smtClean="0"/>
            </a:br>
            <a:endParaRPr lang="en-US" dirty="0"/>
          </a:p>
          <a:p>
            <a:pPr marL="742950" lvl="1" indent="-285750">
              <a:buFont typeface="Wingdings" panose="05000000000000000000" pitchFamily="2" charset="2"/>
              <a:buChar char="ü"/>
            </a:pPr>
            <a:r>
              <a:rPr lang="en-GB" dirty="0"/>
              <a:t>Rel-17 protocol coding freeze (ASN.1, OpenAPI, …) – June 2022 (TSGs#96</a:t>
            </a:r>
            <a:r>
              <a:rPr lang="en-GB" dirty="0" smtClean="0"/>
              <a:t>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36172778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Report </a:t>
            </a:r>
            <a:r>
              <a:rPr lang="en-US" b="1"/>
              <a:t>from </a:t>
            </a:r>
            <a:r>
              <a:rPr lang="en-US" b="1" smtClean="0"/>
              <a:t>CT#94e </a:t>
            </a:r>
            <a:r>
              <a:rPr lang="en-US" b="1" dirty="0"/>
              <a:t>related to CT4 topics</a:t>
            </a:r>
            <a:endParaRPr lang="en-US" altLang="fr-FR" dirty="0"/>
          </a:p>
        </p:txBody>
      </p:sp>
      <p:sp>
        <p:nvSpPr>
          <p:cNvPr id="5123" name="Espace réservé du contenu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i="1" smtClean="0"/>
              <a:t>CT4 </a:t>
            </a:r>
            <a:r>
              <a:rPr lang="en-US" b="1" i="1" dirty="0"/>
              <a:t>Meeting Locations </a:t>
            </a:r>
            <a:r>
              <a:rPr lang="en-US" b="1" i="1" dirty="0" smtClean="0"/>
              <a:t>and planning </a:t>
            </a:r>
            <a:r>
              <a:rPr lang="en-US" b="1" i="1" smtClean="0"/>
              <a:t>in 2022</a:t>
            </a:r>
            <a:endParaRPr lang="en-US" b="1" i="1" dirty="0"/>
          </a:p>
          <a:p>
            <a:pPr marL="0" indent="0">
              <a:buNone/>
            </a:pPr>
            <a:r>
              <a:rPr lang="de-DE" sz="2000" smtClean="0"/>
              <a:t>Meetings </a:t>
            </a:r>
            <a:r>
              <a:rPr lang="de-DE" sz="2000"/>
              <a:t>in </a:t>
            </a:r>
            <a:r>
              <a:rPr lang="de-DE" sz="2000" smtClean="0"/>
              <a:t>Q1 2022 </a:t>
            </a:r>
            <a:r>
              <a:rPr lang="en-US" sz="2000" smtClean="0"/>
              <a:t>are e-meetings possible dates are:</a:t>
            </a:r>
            <a:endParaRPr lang="en-US" sz="2000"/>
          </a:p>
          <a:p>
            <a:pPr>
              <a:tabLst>
                <a:tab pos="1971675" algn="l"/>
                <a:tab pos="4484688" algn="l"/>
              </a:tabLst>
            </a:pPr>
            <a:r>
              <a:rPr lang="en-US" sz="2000" smtClean="0"/>
              <a:t>CT4#107bis-e    </a:t>
            </a:r>
            <a:r>
              <a:rPr lang="en-US" sz="2000"/>
              <a:t> 	</a:t>
            </a:r>
            <a:r>
              <a:rPr lang="en-US" sz="2000" smtClean="0">
                <a:solidFill>
                  <a:srgbClr val="FF0000"/>
                </a:solidFill>
              </a:rPr>
              <a:t>2022-01-17 </a:t>
            </a:r>
            <a:r>
              <a:rPr lang="en-US" sz="2000">
                <a:solidFill>
                  <a:srgbClr val="FF0000"/>
                </a:solidFill>
              </a:rPr>
              <a:t>- </a:t>
            </a:r>
            <a:r>
              <a:rPr lang="en-US" sz="2000" smtClean="0">
                <a:solidFill>
                  <a:srgbClr val="FF0000"/>
                </a:solidFill>
              </a:rPr>
              <a:t>2022-01-21 </a:t>
            </a:r>
            <a:r>
              <a:rPr lang="en-US" sz="2000"/>
              <a:t>Electronic meeting </a:t>
            </a:r>
            <a:r>
              <a:rPr lang="en-US" sz="1400"/>
              <a:t>(limited scope</a:t>
            </a:r>
            <a:r>
              <a:rPr lang="en-US" sz="1400" smtClean="0"/>
              <a:t>)</a:t>
            </a:r>
            <a:endParaRPr lang="en-US" sz="1400"/>
          </a:p>
          <a:p>
            <a:pPr>
              <a:tabLst>
                <a:tab pos="1971675" algn="l"/>
                <a:tab pos="4484688" algn="l"/>
              </a:tabLst>
            </a:pPr>
            <a:r>
              <a:rPr lang="en-US" sz="2000" smtClean="0"/>
              <a:t>CT4#108-e       </a:t>
            </a:r>
            <a:r>
              <a:rPr lang="en-US" sz="2000"/>
              <a:t> 	</a:t>
            </a:r>
            <a:r>
              <a:rPr lang="en-US" sz="2000" smtClean="0">
                <a:solidFill>
                  <a:srgbClr val="FF0000"/>
                </a:solidFill>
              </a:rPr>
              <a:t>2022-02-15 </a:t>
            </a:r>
            <a:r>
              <a:rPr lang="en-US" sz="2000">
                <a:solidFill>
                  <a:srgbClr val="FF0000"/>
                </a:solidFill>
              </a:rPr>
              <a:t>- </a:t>
            </a:r>
            <a:r>
              <a:rPr lang="en-US" sz="2000" smtClean="0">
                <a:solidFill>
                  <a:srgbClr val="FF0000"/>
                </a:solidFill>
              </a:rPr>
              <a:t>2022-02-25 </a:t>
            </a:r>
            <a:r>
              <a:rPr lang="en-US" sz="2000"/>
              <a:t>Electronic meeting</a:t>
            </a:r>
            <a:br>
              <a:rPr lang="en-US" sz="2000"/>
            </a:br>
            <a:endParaRPr lang="en-US" sz="2000" smtClean="0"/>
          </a:p>
          <a:p>
            <a:pPr marL="0" indent="0">
              <a:buNone/>
              <a:tabLst>
                <a:tab pos="1971675" algn="l"/>
                <a:tab pos="4484688" algn="l"/>
              </a:tabLst>
            </a:pPr>
            <a:r>
              <a:rPr lang="de-DE" sz="2000"/>
              <a:t>Meetings in </a:t>
            </a:r>
            <a:r>
              <a:rPr lang="de-DE" sz="2000" smtClean="0"/>
              <a:t>Q2 </a:t>
            </a:r>
            <a:r>
              <a:rPr lang="de-DE" sz="2000"/>
              <a:t>2022 </a:t>
            </a:r>
            <a:r>
              <a:rPr lang="en-US" sz="2000"/>
              <a:t>are </a:t>
            </a:r>
            <a:r>
              <a:rPr lang="en-US" sz="2000" smtClean="0"/>
              <a:t>e-meeting.</a:t>
            </a:r>
            <a:endParaRPr lang="en-US" sz="2000"/>
          </a:p>
          <a:p>
            <a:r>
              <a:rPr lang="en-US" sz="2000" smtClean="0"/>
              <a:t>CT4#109-e  </a:t>
            </a:r>
            <a:r>
              <a:rPr lang="en-US" sz="2000">
                <a:solidFill>
                  <a:srgbClr val="FF0000"/>
                </a:solidFill>
              </a:rPr>
              <a:t>2022-04-06- 2022-04-12 </a:t>
            </a:r>
            <a:r>
              <a:rPr lang="en-US" sz="2000"/>
              <a:t>Electronic meeting </a:t>
            </a:r>
            <a:r>
              <a:rPr lang="en-US" sz="2000" smtClean="0"/>
              <a:t/>
            </a:r>
            <a:br>
              <a:rPr lang="en-US" sz="2000" smtClean="0"/>
            </a:br>
            <a:r>
              <a:rPr lang="en-US" sz="1400" i="1" smtClean="0"/>
              <a:t>(</a:t>
            </a:r>
            <a:r>
              <a:rPr lang="en-US" sz="1400" i="1"/>
              <a:t>priority is given to documents related to WI with exception sheets)</a:t>
            </a:r>
          </a:p>
          <a:p>
            <a:r>
              <a:rPr lang="en-US" sz="2000" smtClean="0"/>
              <a:t>CT4#110-e </a:t>
            </a:r>
            <a:r>
              <a:rPr lang="en-US" sz="2000">
                <a:solidFill>
                  <a:srgbClr val="FF0000"/>
                </a:solidFill>
              </a:rPr>
              <a:t>2022-05-12 - 2022-05-20 </a:t>
            </a:r>
            <a:r>
              <a:rPr lang="en-US" sz="2000"/>
              <a:t>Electronic meeting</a:t>
            </a:r>
          </a:p>
          <a:p>
            <a:pPr marL="0" indent="0">
              <a:buNone/>
              <a:tabLst>
                <a:tab pos="1971675" algn="l"/>
                <a:tab pos="4484688" algn="l"/>
              </a:tabLst>
            </a:pPr>
            <a:r>
              <a:rPr lang="de-DE" sz="2000" smtClean="0"/>
              <a:t>Plenary #96 is currently planed as F2F meeting, if this happens our August meeting might be a F2F meeting tentativ decisson in CT#95</a:t>
            </a:r>
            <a:endParaRPr lang="de-DE" sz="2000" dirty="0" smtClean="0"/>
          </a:p>
        </p:txBody>
      </p:sp>
    </p:spTree>
    <p:extLst>
      <p:ext uri="{BB962C8B-B14F-4D97-AF65-F5344CB8AC3E}">
        <p14:creationId xmlns:p14="http://schemas.microsoft.com/office/powerpoint/2010/main" val="2914384177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Topics of interrest to CT4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smtClean="0"/>
              <a:t>Open API files handling</a:t>
            </a:r>
            <a:endParaRPr lang="en-GB" sz="2400" smtClean="0"/>
          </a:p>
          <a:p>
            <a:pPr marL="361950" indent="0"/>
            <a:r>
              <a:rPr lang="fr-FR" sz="1800" smtClean="0"/>
              <a:t> To align the handling of OpenAPI files within 3GPP Groups a discussion group was created: OpenAPI Task Force</a:t>
            </a:r>
          </a:p>
          <a:p>
            <a:pPr marL="361950" indent="0"/>
            <a:r>
              <a:rPr lang="fr-FR" sz="1800" smtClean="0"/>
              <a:t>Target</a:t>
            </a:r>
            <a:r>
              <a:rPr lang="fr-FR" sz="1800"/>
              <a:t>: Final output should be available in </a:t>
            </a:r>
            <a:r>
              <a:rPr lang="fr-FR" sz="1800" smtClean="0"/>
              <a:t>TSG#92 was </a:t>
            </a:r>
            <a:r>
              <a:rPr lang="fr-FR" sz="1800" smtClean="0">
                <a:solidFill>
                  <a:srgbClr val="FF0000"/>
                </a:solidFill>
              </a:rPr>
              <a:t>shifted again to TSG#95 </a:t>
            </a:r>
            <a:r>
              <a:rPr lang="fr-FR" sz="1800" smtClean="0"/>
              <a:t>due to lack of activity</a:t>
            </a:r>
          </a:p>
          <a:p>
            <a:pPr marL="361950" indent="0"/>
            <a:r>
              <a:rPr lang="fr-FR" sz="1800" smtClean="0"/>
              <a:t> </a:t>
            </a:r>
            <a:r>
              <a:rPr lang="fr-FR" sz="1800"/>
              <a:t>The reflector to be used for  discussion and comments is: </a:t>
            </a:r>
            <a:r>
              <a:rPr lang="fr-FR" sz="1800">
                <a:hlinkClick r:id="rId2"/>
              </a:rPr>
              <a:t>OPENAPI_TF@LIST.ETSI.ORG</a:t>
            </a:r>
            <a:endParaRPr lang="fr-FR" sz="1800"/>
          </a:p>
          <a:p>
            <a:pPr marL="361950" indent="0"/>
            <a:r>
              <a:rPr lang="fr-FR" sz="1800" smtClean="0"/>
              <a:t>CT chair asks for more participation and activity on the created reflector</a:t>
            </a:r>
          </a:p>
          <a:p>
            <a:pPr marL="361950" indent="0"/>
            <a:r>
              <a:rPr lang="fr-FR" sz="1800" smtClean="0"/>
              <a:t>SA5 chair complained that there was no reaction on the  input from SA5 on that reflector.</a:t>
            </a:r>
            <a:endParaRPr lang="fr-FR" sz="180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22026090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re 1"/>
          <p:cNvSpPr>
            <a:spLocks noGrp="1"/>
          </p:cNvSpPr>
          <p:nvPr>
            <p:ph type="title"/>
          </p:nvPr>
        </p:nvSpPr>
        <p:spPr>
          <a:xfrm>
            <a:off x="71637" y="288469"/>
            <a:ext cx="10515600" cy="1325563"/>
          </a:xfrm>
        </p:spPr>
        <p:txBody>
          <a:bodyPr/>
          <a:lstStyle/>
          <a:p>
            <a:r>
              <a:rPr lang="en-US" b="1" smtClean="0"/>
              <a:t> </a:t>
            </a:r>
            <a:r>
              <a:rPr lang="en-US" b="1"/>
              <a:t>Report from SA#94e related to CT4 topics</a:t>
            </a:r>
            <a:endParaRPr lang="en-US" altLang="fr-FR" dirty="0"/>
          </a:p>
        </p:txBody>
      </p:sp>
      <p:sp>
        <p:nvSpPr>
          <p:cNvPr id="5123" name="Espace réservé du contenu 3"/>
          <p:cNvSpPr>
            <a:spLocks noGrp="1"/>
          </p:cNvSpPr>
          <p:nvPr>
            <p:ph idx="1"/>
          </p:nvPr>
        </p:nvSpPr>
        <p:spPr>
          <a:xfrm>
            <a:off x="838200" y="1825625"/>
            <a:ext cx="10354733" cy="4351338"/>
          </a:xfrm>
        </p:spPr>
        <p:txBody>
          <a:bodyPr/>
          <a:lstStyle/>
          <a:p>
            <a:r>
              <a:rPr lang="de-DE" altLang="fr-FR" smtClean="0"/>
              <a:t>RAN and CT are on trac on Rel-17 completion in March 2022 </a:t>
            </a:r>
            <a:r>
              <a:rPr lang="de-DE" altLang="fr-FR" sz="1800" smtClean="0"/>
              <a:t>OpenAPI/ASN.1 freeze  are expected to be June 2022</a:t>
            </a:r>
          </a:p>
          <a:p>
            <a:r>
              <a:rPr lang="de-DE" smtClean="0"/>
              <a:t>Content </a:t>
            </a:r>
            <a:r>
              <a:rPr lang="de-DE"/>
              <a:t>of Rel-18 </a:t>
            </a:r>
            <a:r>
              <a:rPr lang="de-DE" smtClean="0"/>
              <a:t>discusison</a:t>
            </a:r>
            <a:endParaRPr lang="de-DE"/>
          </a:p>
          <a:p>
            <a:r>
              <a:rPr lang="de-DE" altLang="fr-FR" smtClean="0"/>
              <a:t>Coordination between SA and RAN </a:t>
            </a:r>
          </a:p>
          <a:p>
            <a:r>
              <a:rPr lang="de-DE" altLang="fr-FR" smtClean="0"/>
              <a:t>Rel-18 timeline</a:t>
            </a:r>
          </a:p>
          <a:p>
            <a:pPr lvl="1"/>
            <a:r>
              <a:rPr lang="de-DE" altLang="fr-FR" smtClean="0"/>
              <a:t>Stage 1 freeze December 2021</a:t>
            </a:r>
          </a:p>
          <a:p>
            <a:pPr lvl="1"/>
            <a:r>
              <a:rPr lang="de-DE" altLang="fr-FR" smtClean="0"/>
              <a:t>Stage 2 freeze March 2023</a:t>
            </a:r>
          </a:p>
          <a:p>
            <a:pPr lvl="1"/>
            <a:r>
              <a:rPr lang="de-DE" altLang="fr-FR" smtClean="0"/>
              <a:t>Stage 3 freeze December 2023</a:t>
            </a:r>
          </a:p>
          <a:p>
            <a:pPr lvl="1"/>
            <a:r>
              <a:rPr lang="de-DE" altLang="fr-FR" smtClean="0"/>
              <a:t>OpenAPI/ASN.1 freeze March 2024</a:t>
            </a:r>
          </a:p>
          <a:p>
            <a:r>
              <a:rPr lang="de-DE" altLang="fr-FR" smtClean="0"/>
              <a:t>CT chair ask to envolve CT WGs early in Rel-18 tasks CT WG could start working on Rel-18 topics in June 2022.</a:t>
            </a:r>
            <a:endParaRPr lang="de-DE" altLang="fr-FR"/>
          </a:p>
          <a:p>
            <a:pPr marL="0" indent="0">
              <a:buNone/>
            </a:pPr>
            <a:endParaRPr lang="de-DE" altLang="fr-FR" smtClean="0"/>
          </a:p>
          <a:p>
            <a:endParaRPr lang="en-US" altLang="fr-FR" dirty="0"/>
          </a:p>
        </p:txBody>
      </p:sp>
    </p:spTree>
    <p:extLst>
      <p:ext uri="{BB962C8B-B14F-4D97-AF65-F5344CB8AC3E}">
        <p14:creationId xmlns:p14="http://schemas.microsoft.com/office/powerpoint/2010/main" val="932324550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re 1"/>
          <p:cNvSpPr>
            <a:spLocks noGrp="1"/>
          </p:cNvSpPr>
          <p:nvPr>
            <p:ph type="title"/>
          </p:nvPr>
        </p:nvSpPr>
        <p:spPr>
          <a:xfrm>
            <a:off x="109965" y="403453"/>
            <a:ext cx="10515600" cy="1325563"/>
          </a:xfrm>
        </p:spPr>
        <p:txBody>
          <a:bodyPr/>
          <a:lstStyle/>
          <a:p>
            <a:r>
              <a:rPr lang="en-US" b="1" dirty="0" smtClean="0"/>
              <a:t>Report </a:t>
            </a:r>
            <a:r>
              <a:rPr lang="en-US" b="1"/>
              <a:t>from </a:t>
            </a:r>
            <a:r>
              <a:rPr lang="en-US" b="1" smtClean="0"/>
              <a:t>SA#94e </a:t>
            </a:r>
            <a:r>
              <a:rPr lang="en-US" b="1" dirty="0"/>
              <a:t>related to CT4 topics</a:t>
            </a:r>
            <a:endParaRPr lang="en-US" altLang="fr-FR" dirty="0"/>
          </a:p>
        </p:txBody>
      </p:sp>
      <p:sp>
        <p:nvSpPr>
          <p:cNvPr id="5123" name="Espace réservé du contenu 3"/>
          <p:cNvSpPr>
            <a:spLocks noGrp="1"/>
          </p:cNvSpPr>
          <p:nvPr>
            <p:ph idx="1"/>
          </p:nvPr>
        </p:nvSpPr>
        <p:spPr>
          <a:xfrm>
            <a:off x="838200" y="1825625"/>
            <a:ext cx="10354733" cy="4351338"/>
          </a:xfrm>
        </p:spPr>
        <p:txBody>
          <a:bodyPr/>
          <a:lstStyle/>
          <a:p>
            <a:r>
              <a:rPr lang="en-US" dirty="0" smtClean="0"/>
              <a:t>All </a:t>
            </a:r>
            <a:r>
              <a:rPr lang="en-US" dirty="0"/>
              <a:t>of the </a:t>
            </a:r>
            <a:r>
              <a:rPr lang="en-US" dirty="0" smtClean="0"/>
              <a:t>stage 2 CRs which </a:t>
            </a:r>
            <a:r>
              <a:rPr lang="en-US" dirty="0"/>
              <a:t>had dependency with </a:t>
            </a:r>
            <a:r>
              <a:rPr lang="en-US"/>
              <a:t>CT4 </a:t>
            </a:r>
            <a:r>
              <a:rPr lang="en-US" smtClean="0"/>
              <a:t>CRs are approved.</a:t>
            </a:r>
            <a:endParaRPr lang="en-US"/>
          </a:p>
          <a:p>
            <a:pPr marL="0" indent="0">
              <a:buNone/>
            </a:pPr>
            <a:r>
              <a:rPr lang="en-US" smtClean="0"/>
              <a:t> </a:t>
            </a:r>
            <a:endParaRPr lang="en-US" dirty="0" smtClean="0"/>
          </a:p>
          <a:p>
            <a:r>
              <a:rPr lang="de-DE">
                <a:solidFill>
                  <a:srgbClr val="FF0000"/>
                </a:solidFill>
              </a:rPr>
              <a:t> </a:t>
            </a:r>
            <a:r>
              <a:rPr lang="de-DE" smtClean="0"/>
              <a:t>SA Focus was on Rel-18 study items which should be part of Rel-18</a:t>
            </a:r>
          </a:p>
          <a:p>
            <a:r>
              <a:rPr lang="de-DE" altLang="fr-FR"/>
              <a:t> </a:t>
            </a:r>
            <a:r>
              <a:rPr lang="de-DE" altLang="fr-FR" smtClean="0"/>
              <a:t>SA and RAN WI rapporteurs need to do some coordination to make sure that WI impacting SA and RAN are in in both.</a:t>
            </a:r>
          </a:p>
          <a:p>
            <a:r>
              <a:rPr lang="de-DE" altLang="fr-FR" smtClean="0"/>
              <a:t> SA</a:t>
            </a:r>
          </a:p>
          <a:p>
            <a:endParaRPr lang="de-DE" altLang="fr-FR"/>
          </a:p>
          <a:p>
            <a:pPr marL="0" indent="0">
              <a:buNone/>
            </a:pPr>
            <a:r>
              <a:rPr lang="de-DE" altLang="fr-FR" smtClean="0"/>
              <a:t>Details on the following slides</a:t>
            </a:r>
          </a:p>
          <a:p>
            <a:endParaRPr lang="en-US" altLang="fr-FR" dirty="0"/>
          </a:p>
        </p:txBody>
      </p:sp>
    </p:spTree>
    <p:extLst>
      <p:ext uri="{BB962C8B-B14F-4D97-AF65-F5344CB8AC3E}">
        <p14:creationId xmlns:p14="http://schemas.microsoft.com/office/powerpoint/2010/main" val="1913337769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re 1"/>
          <p:cNvSpPr>
            <a:spLocks noGrp="1"/>
          </p:cNvSpPr>
          <p:nvPr>
            <p:ph type="title"/>
          </p:nvPr>
        </p:nvSpPr>
        <p:spPr>
          <a:xfrm>
            <a:off x="109966" y="425355"/>
            <a:ext cx="10515600" cy="1325563"/>
          </a:xfrm>
        </p:spPr>
        <p:txBody>
          <a:bodyPr/>
          <a:lstStyle/>
          <a:p>
            <a:r>
              <a:rPr lang="en-US" b="1" dirty="0" smtClean="0"/>
              <a:t>Report </a:t>
            </a:r>
            <a:r>
              <a:rPr lang="en-US" b="1"/>
              <a:t>from </a:t>
            </a:r>
            <a:r>
              <a:rPr lang="en-US" b="1" smtClean="0"/>
              <a:t>SA#94e </a:t>
            </a:r>
            <a:r>
              <a:rPr lang="en-US" b="1" dirty="0"/>
              <a:t>related to CT4 topics</a:t>
            </a:r>
            <a:endParaRPr lang="en-US" altLang="fr-FR" dirty="0"/>
          </a:p>
        </p:txBody>
      </p:sp>
      <p:sp>
        <p:nvSpPr>
          <p:cNvPr id="5123" name="Espace réservé du contenu 3"/>
          <p:cNvSpPr>
            <a:spLocks noGrp="1"/>
          </p:cNvSpPr>
          <p:nvPr>
            <p:ph idx="1"/>
          </p:nvPr>
        </p:nvSpPr>
        <p:spPr>
          <a:xfrm>
            <a:off x="372787" y="1858477"/>
            <a:ext cx="11481560" cy="4351338"/>
          </a:xfrm>
        </p:spPr>
        <p:txBody>
          <a:bodyPr/>
          <a:lstStyle/>
          <a:p>
            <a:pPr marL="0" indent="0">
              <a:buNone/>
              <a:tabLst>
                <a:tab pos="1077913" algn="l"/>
                <a:tab pos="1795463" algn="l"/>
                <a:tab pos="2239963" algn="l"/>
              </a:tabLst>
            </a:pPr>
            <a:r>
              <a:rPr lang="en-US" sz="2000">
                <a:solidFill>
                  <a:srgbClr val="FF0000"/>
                </a:solidFill>
              </a:rPr>
              <a:t>Rel-17 </a:t>
            </a:r>
            <a:r>
              <a:rPr lang="en-US" sz="2000" smtClean="0">
                <a:solidFill>
                  <a:srgbClr val="FF0000"/>
                </a:solidFill>
              </a:rPr>
              <a:t>WIDs New and Revised </a:t>
            </a:r>
            <a:r>
              <a:rPr lang="en-US" sz="2000">
                <a:solidFill>
                  <a:srgbClr val="FF0000"/>
                </a:solidFill>
              </a:rPr>
              <a:t>approved </a:t>
            </a:r>
            <a:endParaRPr lang="en-US" sz="2000" smtClean="0">
              <a:solidFill>
                <a:srgbClr val="FF0000"/>
              </a:solidFill>
            </a:endParaRPr>
          </a:p>
          <a:p>
            <a:pPr marL="0" indent="0">
              <a:buNone/>
              <a:tabLst>
                <a:tab pos="1077913" algn="l"/>
                <a:tab pos="1795463" algn="l"/>
                <a:tab pos="2239963" algn="l"/>
              </a:tabLst>
            </a:pPr>
            <a:r>
              <a:rPr lang="en-US" sz="1400" b="1" smtClean="0"/>
              <a:t>      TDoc</a:t>
            </a:r>
            <a:r>
              <a:rPr lang="en-US" sz="1400" b="1"/>
              <a:t>	Source	Title</a:t>
            </a:r>
            <a:endParaRPr lang="en-US" sz="1400"/>
          </a:p>
          <a:p>
            <a:pPr defTabSz="915988">
              <a:tabLst>
                <a:tab pos="1077913" algn="l"/>
                <a:tab pos="1795463" algn="l"/>
                <a:tab pos="2239963" algn="l"/>
                <a:tab pos="8612188" algn="l"/>
              </a:tabLst>
            </a:pPr>
            <a:r>
              <a:rPr lang="en-US" sz="1400"/>
              <a:t>SP-211306	SA WG2	Revised WID: 'Architecture support for NB-IoT/eMTC Non-Terrestrial Networks in </a:t>
            </a:r>
            <a:r>
              <a:rPr lang="en-US" sz="1400" smtClean="0"/>
              <a:t>EPS‘	[</a:t>
            </a:r>
            <a:r>
              <a:rPr lang="en-US" sz="1400"/>
              <a:t>IoT_SAT_ARCH_EPS].</a:t>
            </a:r>
          </a:p>
          <a:p>
            <a:pPr defTabSz="915988">
              <a:tabLst>
                <a:tab pos="1077913" algn="l"/>
                <a:tab pos="1795463" algn="l"/>
                <a:tab pos="2239963" algn="l"/>
                <a:tab pos="8612188" algn="l"/>
              </a:tabLst>
            </a:pPr>
            <a:r>
              <a:rPr lang="en-US" sz="1400"/>
              <a:t>SP-211335	SA WG4	WID New: 5G Multicast-Broadcast Protocols </a:t>
            </a:r>
            <a:r>
              <a:rPr lang="en-US" sz="1400" smtClean="0"/>
              <a:t>	[</a:t>
            </a:r>
            <a:r>
              <a:rPr lang="en-US" sz="1400"/>
              <a:t>WI Code: 5MBP3; UID: 940008]</a:t>
            </a:r>
          </a:p>
          <a:p>
            <a:pPr defTabSz="915988">
              <a:tabLst>
                <a:tab pos="1077913" algn="l"/>
                <a:tab pos="1795463" algn="l"/>
                <a:tab pos="2239963" algn="l"/>
                <a:tab pos="8612188" algn="l"/>
              </a:tabLst>
            </a:pPr>
            <a:r>
              <a:rPr lang="en-US" sz="1400"/>
              <a:t>SP-211336	SA WG4	WID New: Edge Extensions to 5GMS Stage 3  </a:t>
            </a:r>
            <a:r>
              <a:rPr lang="en-US" sz="1400" smtClean="0"/>
              <a:t>	[</a:t>
            </a:r>
            <a:r>
              <a:rPr lang="en-US" sz="1400"/>
              <a:t>WI Code: 5GMS_EDGE_3; UID: 940009]</a:t>
            </a:r>
          </a:p>
          <a:p>
            <a:pPr defTabSz="915988">
              <a:tabLst>
                <a:tab pos="1077913" algn="l"/>
                <a:tab pos="1795463" algn="l"/>
                <a:tab pos="2239963" algn="l"/>
                <a:tab pos="8612188" algn="l"/>
              </a:tabLst>
            </a:pPr>
            <a:r>
              <a:rPr lang="en-US" sz="1400"/>
              <a:t>SP-211337	SA WG4	Revised WID : 5G Multicast-Broadcast User Service Architecture and related 5GMS Extensions </a:t>
            </a:r>
            <a:r>
              <a:rPr lang="en-US" sz="1400" smtClean="0"/>
              <a:t>	[</a:t>
            </a:r>
            <a:r>
              <a:rPr lang="en-US" sz="1400"/>
              <a:t>WI Code: 5MBUSA; UID: 920010]</a:t>
            </a:r>
          </a:p>
          <a:p>
            <a:pPr defTabSz="915988">
              <a:tabLst>
                <a:tab pos="1077913" algn="l"/>
                <a:tab pos="1795463" algn="l"/>
                <a:tab pos="2239963" algn="l"/>
                <a:tab pos="8612188" algn="l"/>
              </a:tabLst>
            </a:pPr>
            <a:r>
              <a:rPr lang="en-US" sz="1400"/>
              <a:t>SP-211357	SA WG3	Revised WID on Enhancements of 3GPP profiles for cryptographic algorithms and security protocols</a:t>
            </a:r>
          </a:p>
          <a:p>
            <a:pPr defTabSz="915988">
              <a:tabLst>
                <a:tab pos="1077913" algn="l"/>
                <a:tab pos="1795463" algn="l"/>
                <a:tab pos="2239963" algn="l"/>
                <a:tab pos="8612188" algn="l"/>
              </a:tabLst>
            </a:pPr>
            <a:r>
              <a:rPr lang="en-US" sz="1400"/>
              <a:t>SP-211368	SA WG3	Revised Study on enhanced Security Aspects of the 5G Service Based Architecture</a:t>
            </a:r>
          </a:p>
          <a:p>
            <a:pPr defTabSz="915988">
              <a:tabLst>
                <a:tab pos="1077913" algn="l"/>
                <a:tab pos="1795463" algn="l"/>
                <a:tab pos="2239963" algn="l"/>
                <a:tab pos="8612188" algn="l"/>
              </a:tabLst>
            </a:pPr>
            <a:r>
              <a:rPr lang="en-US" sz="1400"/>
              <a:t>SP-211426	SA WG5	Revised WID on Improved support for NSA in the service-based management architecture</a:t>
            </a:r>
          </a:p>
          <a:p>
            <a:pPr defTabSz="915988">
              <a:tabLst>
                <a:tab pos="1077913" algn="l"/>
                <a:tab pos="1795463" algn="l"/>
                <a:tab pos="2239963" algn="l"/>
                <a:tab pos="8612188" algn="l"/>
              </a:tabLst>
            </a:pPr>
            <a:r>
              <a:rPr lang="en-US" sz="1400"/>
              <a:t>SP-211437	SA WG5	Revised Study on new aspects of EE for 5G networks</a:t>
            </a:r>
          </a:p>
          <a:p>
            <a:pPr defTabSz="915988">
              <a:tabLst>
                <a:tab pos="1077913" algn="l"/>
                <a:tab pos="1795463" algn="l"/>
                <a:tab pos="2239963" algn="l"/>
                <a:tab pos="8612188" algn="l"/>
              </a:tabLst>
            </a:pPr>
            <a:r>
              <a:rPr lang="en-US" sz="1400"/>
              <a:t>SP-211438	SA WG5	Revised WID on Enhancements on EE for 5G networks</a:t>
            </a:r>
          </a:p>
          <a:p>
            <a:pPr defTabSz="915988">
              <a:tabLst>
                <a:tab pos="1077913" algn="l"/>
                <a:tab pos="1795463" algn="l"/>
                <a:tab pos="2239963" algn="l"/>
                <a:tab pos="8612188" algn="l"/>
              </a:tabLst>
            </a:pPr>
            <a:r>
              <a:rPr lang="en-US" sz="1400"/>
              <a:t>SP-211439	SA WG5	Revised WID on Enhancements of Management Data Analytics Service</a:t>
            </a:r>
          </a:p>
          <a:p>
            <a:pPr defTabSz="915988">
              <a:tabLst>
                <a:tab pos="1077913" algn="l"/>
                <a:tab pos="1795463" algn="l"/>
                <a:tab pos="2239963" algn="l"/>
                <a:tab pos="8612188" algn="l"/>
              </a:tabLst>
            </a:pPr>
            <a:r>
              <a:rPr lang="en-US" sz="1400"/>
              <a:t>SP-211451</a:t>
            </a:r>
            <a:r>
              <a:rPr lang="en-US" sz="1400" b="1"/>
              <a:t>	</a:t>
            </a:r>
            <a:r>
              <a:rPr lang="en-US" sz="1400"/>
              <a:t>SA WG5	Revised Study on Enhancement of service based management architecture</a:t>
            </a:r>
          </a:p>
          <a:p>
            <a:pPr marL="0" indent="0" defTabSz="915988">
              <a:buNone/>
              <a:tabLst>
                <a:tab pos="1077913" algn="l"/>
                <a:tab pos="1795463" algn="l"/>
                <a:tab pos="2239963" algn="l"/>
                <a:tab pos="7896225" algn="l"/>
              </a:tabLst>
            </a:pPr>
            <a:endParaRPr lang="en-US" sz="1400" dirty="0"/>
          </a:p>
          <a:p>
            <a:pPr marL="0" indent="0">
              <a:buNone/>
              <a:tabLst>
                <a:tab pos="1166813" algn="l"/>
                <a:tab pos="1614488" algn="l"/>
              </a:tabLst>
            </a:pPr>
            <a:endParaRPr lang="en-US" altLang="fr-FR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3859601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re 1"/>
          <p:cNvSpPr>
            <a:spLocks noGrp="1"/>
          </p:cNvSpPr>
          <p:nvPr>
            <p:ph type="title"/>
          </p:nvPr>
        </p:nvSpPr>
        <p:spPr>
          <a:xfrm>
            <a:off x="93539" y="414404"/>
            <a:ext cx="10515600" cy="1325563"/>
          </a:xfrm>
        </p:spPr>
        <p:txBody>
          <a:bodyPr/>
          <a:lstStyle/>
          <a:p>
            <a:r>
              <a:rPr lang="en-US" b="1" dirty="0" smtClean="0"/>
              <a:t>Report </a:t>
            </a:r>
            <a:r>
              <a:rPr lang="en-US" b="1"/>
              <a:t>from </a:t>
            </a:r>
            <a:r>
              <a:rPr lang="en-US" b="1" smtClean="0"/>
              <a:t>SA#94e </a:t>
            </a:r>
            <a:r>
              <a:rPr lang="en-US" b="1" dirty="0"/>
              <a:t>related to CT4 topics</a:t>
            </a:r>
            <a:endParaRPr lang="en-US" altLang="fr-FR" dirty="0"/>
          </a:p>
        </p:txBody>
      </p:sp>
      <p:sp>
        <p:nvSpPr>
          <p:cNvPr id="5123" name="Espace réservé du contenu 3"/>
          <p:cNvSpPr>
            <a:spLocks noGrp="1"/>
          </p:cNvSpPr>
          <p:nvPr>
            <p:ph idx="1"/>
          </p:nvPr>
        </p:nvSpPr>
        <p:spPr>
          <a:xfrm>
            <a:off x="838200" y="1825625"/>
            <a:ext cx="10354733" cy="4351338"/>
          </a:xfrm>
        </p:spPr>
        <p:txBody>
          <a:bodyPr/>
          <a:lstStyle/>
          <a:p>
            <a:pPr marL="0" indent="0">
              <a:buNone/>
            </a:pPr>
            <a:r>
              <a:rPr lang="en-GB" sz="2000" smtClean="0">
                <a:solidFill>
                  <a:srgbClr val="FF0000"/>
                </a:solidFill>
              </a:rPr>
              <a:t>New approved Rel-18 WIDs/Sids:</a:t>
            </a:r>
            <a:endParaRPr lang="en-GB" sz="2000">
              <a:solidFill>
                <a:srgbClr val="FF0000"/>
              </a:solidFill>
            </a:endParaRPr>
          </a:p>
          <a:p>
            <a:pPr>
              <a:tabLst>
                <a:tab pos="1166813" algn="l"/>
                <a:tab pos="2513013" algn="l"/>
                <a:tab pos="8880475" algn="l"/>
              </a:tabLst>
            </a:pPr>
            <a:r>
              <a:rPr lang="en-US" sz="1400" b="1" smtClean="0"/>
              <a:t>Document	Acronym</a:t>
            </a:r>
            <a:r>
              <a:rPr lang="en-US" sz="1400"/>
              <a:t>	</a:t>
            </a:r>
            <a:r>
              <a:rPr lang="en-US" sz="1400" b="1"/>
              <a:t>Title</a:t>
            </a:r>
            <a:r>
              <a:rPr lang="en-US" sz="1400"/>
              <a:t>	</a:t>
            </a:r>
            <a:r>
              <a:rPr lang="en-US" sz="1400" b="1" smtClean="0"/>
              <a:t>Rapporteur</a:t>
            </a:r>
            <a:endParaRPr lang="en-US" sz="1400"/>
          </a:p>
          <a:p>
            <a:pPr>
              <a:tabLst>
                <a:tab pos="1166813" algn="l"/>
                <a:tab pos="2513013" algn="l"/>
                <a:tab pos="8880475" algn="l"/>
              </a:tabLst>
            </a:pPr>
            <a:r>
              <a:rPr lang="en-US" sz="1400"/>
              <a:t>SP-211594	</a:t>
            </a:r>
            <a:r>
              <a:rPr lang="fr-FR" sz="1400" b="1"/>
              <a:t>FS_SFC</a:t>
            </a:r>
            <a:r>
              <a:rPr lang="en-US" sz="1400"/>
              <a:t>	Study on System Enabler for Service Function Chaining	</a:t>
            </a:r>
            <a:r>
              <a:rPr lang="en-US" sz="1400" smtClean="0"/>
              <a:t>Intel</a:t>
            </a:r>
            <a:endParaRPr lang="en-US" sz="1400"/>
          </a:p>
          <a:p>
            <a:pPr>
              <a:tabLst>
                <a:tab pos="1166813" algn="l"/>
                <a:tab pos="2513013" algn="l"/>
                <a:tab pos="8880475" algn="l"/>
              </a:tabLst>
            </a:pPr>
            <a:r>
              <a:rPr lang="en-US" sz="1400"/>
              <a:t>SP-211595	</a:t>
            </a:r>
            <a:r>
              <a:rPr lang="en-US" sz="1400" b="1"/>
              <a:t>MPS_WLAN</a:t>
            </a:r>
            <a:r>
              <a:rPr lang="en-US" sz="1400"/>
              <a:t>	MPS when access to EPC/5GC is WLAN	</a:t>
            </a:r>
            <a:r>
              <a:rPr lang="en-US" sz="1400" smtClean="0"/>
              <a:t>Peraton </a:t>
            </a:r>
            <a:r>
              <a:rPr lang="en-US" sz="1400"/>
              <a:t>Labs</a:t>
            </a:r>
          </a:p>
          <a:p>
            <a:pPr>
              <a:tabLst>
                <a:tab pos="1166813" algn="l"/>
                <a:tab pos="2513013" algn="l"/>
                <a:tab pos="8880475" algn="l"/>
              </a:tabLst>
            </a:pPr>
            <a:r>
              <a:rPr lang="en-US" sz="1400"/>
              <a:t>SP-211603	</a:t>
            </a:r>
            <a:r>
              <a:rPr lang="fr-FR" sz="1400" b="1"/>
              <a:t>FS_GMEC</a:t>
            </a:r>
            <a:r>
              <a:rPr lang="en-US" sz="1400"/>
              <a:t>	 Study on </a:t>
            </a:r>
            <a:r>
              <a:rPr lang="en-US" sz="1400" smtClean="0"/>
              <a:t>generic </a:t>
            </a:r>
            <a:r>
              <a:rPr lang="en-US" sz="1400"/>
              <a:t>group management, exposure and communication enhancements	</a:t>
            </a:r>
            <a:r>
              <a:rPr lang="en-US" sz="1400" smtClean="0"/>
              <a:t>Huawei</a:t>
            </a:r>
            <a:endParaRPr lang="en-US" sz="1400"/>
          </a:p>
          <a:p>
            <a:pPr>
              <a:tabLst>
                <a:tab pos="1166813" algn="l"/>
                <a:tab pos="2513013" algn="l"/>
                <a:tab pos="8880475" algn="l"/>
              </a:tabLst>
            </a:pPr>
            <a:r>
              <a:rPr lang="en-US" sz="1400"/>
              <a:t>SP-211612	</a:t>
            </a:r>
            <a:r>
              <a:rPr lang="en-US" sz="1400" b="1"/>
              <a:t>FS_ATSSS_Ph3</a:t>
            </a:r>
            <a:r>
              <a:rPr lang="en-US" sz="1400"/>
              <a:t>	 Study on </a:t>
            </a:r>
            <a:r>
              <a:rPr lang="en-US" sz="1400" smtClean="0"/>
              <a:t>Access </a:t>
            </a:r>
            <a:r>
              <a:rPr lang="en-US" sz="1400"/>
              <a:t>Traffic Steering, Switching and Splitting support in the 5G system architecture; Phase 3	</a:t>
            </a:r>
            <a:r>
              <a:rPr lang="en-US" sz="1400" smtClean="0"/>
              <a:t>			Lenovo</a:t>
            </a:r>
            <a:endParaRPr lang="en-US" sz="1400"/>
          </a:p>
          <a:p>
            <a:pPr>
              <a:tabLst>
                <a:tab pos="1166813" algn="l"/>
                <a:tab pos="2513013" algn="l"/>
                <a:tab pos="8880475" algn="l"/>
              </a:tabLst>
            </a:pPr>
            <a:r>
              <a:rPr lang="en-US" sz="1400"/>
              <a:t>SP-211656	</a:t>
            </a:r>
            <a:r>
              <a:rPr lang="en-US" sz="1400" b="1"/>
              <a:t>FS_eNPN_Ph2</a:t>
            </a:r>
            <a:r>
              <a:rPr lang="en-US" sz="1400"/>
              <a:t>	Study on enhanced support of Non-Public Networks phase 2	</a:t>
            </a:r>
            <a:r>
              <a:rPr lang="en-US" sz="1400" smtClean="0"/>
              <a:t>Ericsson</a:t>
            </a:r>
            <a:endParaRPr lang="en-US" sz="1400"/>
          </a:p>
          <a:p>
            <a:pPr>
              <a:tabLst>
                <a:tab pos="1166813" algn="l"/>
                <a:tab pos="2513013" algn="l"/>
                <a:tab pos="8880475" algn="l"/>
              </a:tabLst>
            </a:pPr>
            <a:r>
              <a:rPr lang="en-US" sz="1400"/>
              <a:t>SP-211632	</a:t>
            </a:r>
            <a:r>
              <a:rPr lang="fr-FR" sz="1400" b="1"/>
              <a:t>FS_UAS_Ph2</a:t>
            </a:r>
            <a:r>
              <a:rPr lang="en-US" sz="1400"/>
              <a:t>	Study on Phase 2 for UAS, UAV and UAM	</a:t>
            </a:r>
            <a:r>
              <a:rPr lang="en-US" sz="1400" smtClean="0"/>
              <a:t>Qualcomm</a:t>
            </a:r>
            <a:endParaRPr lang="en-US" sz="1400"/>
          </a:p>
          <a:p>
            <a:pPr>
              <a:tabLst>
                <a:tab pos="1166813" algn="l"/>
                <a:tab pos="2513013" algn="l"/>
                <a:tab pos="8880475" algn="l"/>
              </a:tabLst>
            </a:pPr>
            <a:r>
              <a:rPr lang="en-US" sz="1400"/>
              <a:t>SP-211633	</a:t>
            </a:r>
            <a:r>
              <a:rPr lang="fr-FR" sz="1400" b="1"/>
              <a:t>FS_DetNet</a:t>
            </a:r>
            <a:r>
              <a:rPr lang="en-US" sz="1400"/>
              <a:t>	Study on Extensions to the TSC Framework to support DetNet	</a:t>
            </a:r>
            <a:r>
              <a:rPr lang="en-US" sz="1400" smtClean="0"/>
              <a:t>Ericsson</a:t>
            </a:r>
            <a:endParaRPr lang="en-US" sz="1400"/>
          </a:p>
          <a:p>
            <a:pPr>
              <a:tabLst>
                <a:tab pos="1166813" algn="l"/>
                <a:tab pos="2513013" algn="l"/>
                <a:tab pos="8880475" algn="l"/>
              </a:tabLst>
            </a:pPr>
            <a:r>
              <a:rPr lang="en-US" sz="1400"/>
              <a:t>SP-211634	</a:t>
            </a:r>
            <a:r>
              <a:rPr lang="fr-FR" sz="1400" b="1"/>
              <a:t>FS_5TRS_URLLC</a:t>
            </a:r>
            <a:r>
              <a:rPr lang="en-US" sz="1400"/>
              <a:t>	Study on 5G Timing Resiliency and TSC &amp; URLLC enhancements	</a:t>
            </a:r>
            <a:r>
              <a:rPr lang="en-US" sz="1400" smtClean="0"/>
              <a:t>Nokia</a:t>
            </a:r>
            <a:endParaRPr lang="en-US" sz="1400"/>
          </a:p>
          <a:p>
            <a:pPr>
              <a:tabLst>
                <a:tab pos="1166813" algn="l"/>
                <a:tab pos="2513013" algn="l"/>
                <a:tab pos="8880475" algn="l"/>
              </a:tabLst>
            </a:pPr>
            <a:r>
              <a:rPr lang="en-US" sz="1400"/>
              <a:t>SP-211635	</a:t>
            </a:r>
            <a:r>
              <a:rPr lang="en-US" sz="1400" b="1"/>
              <a:t>FS_REDCAP_Ph2</a:t>
            </a:r>
            <a:r>
              <a:rPr lang="en-US" sz="1400"/>
              <a:t>	Study on RedCap Phase 2	</a:t>
            </a:r>
            <a:r>
              <a:rPr lang="en-US" sz="1400" smtClean="0"/>
              <a:t>Ericsson</a:t>
            </a:r>
            <a:endParaRPr lang="en-US" sz="1400"/>
          </a:p>
          <a:p>
            <a:pPr>
              <a:tabLst>
                <a:tab pos="1166813" algn="l"/>
                <a:tab pos="2513013" algn="l"/>
                <a:tab pos="8880475" algn="l"/>
              </a:tabLst>
            </a:pPr>
            <a:r>
              <a:rPr lang="en-US" sz="1400"/>
              <a:t>SP-211636	</a:t>
            </a:r>
            <a:r>
              <a:rPr lang="fr-FR" sz="1400" b="1"/>
              <a:t>FS_VMR</a:t>
            </a:r>
            <a:r>
              <a:rPr lang="en-US" sz="1400"/>
              <a:t>	Study on Vehicle Mounted Relays	</a:t>
            </a:r>
            <a:r>
              <a:rPr lang="en-US" sz="1400" smtClean="0"/>
              <a:t>Qualcomm</a:t>
            </a:r>
            <a:endParaRPr lang="en-US" sz="1400"/>
          </a:p>
          <a:p>
            <a:pPr>
              <a:tabLst>
                <a:tab pos="1166813" algn="l"/>
                <a:tab pos="2513013" algn="l"/>
                <a:tab pos="8880475" algn="l"/>
              </a:tabLst>
            </a:pPr>
            <a:r>
              <a:rPr lang="en-US" sz="1400"/>
              <a:t>SP-211637	</a:t>
            </a:r>
            <a:r>
              <a:rPr lang="fr-FR" sz="1400" b="1"/>
              <a:t>FS_eLCS_Ph3</a:t>
            </a:r>
            <a:r>
              <a:rPr lang="en-US" sz="1400"/>
              <a:t>	Study on 5GC LoCation Services Phase 3	</a:t>
            </a:r>
            <a:r>
              <a:rPr lang="en-US" sz="1400" smtClean="0"/>
              <a:t>CATT</a:t>
            </a:r>
            <a:endParaRPr lang="en-US" sz="1400"/>
          </a:p>
          <a:p>
            <a:pPr>
              <a:tabLst>
                <a:tab pos="1166813" algn="l"/>
                <a:tab pos="2513013" algn="l"/>
                <a:tab pos="8880475" algn="l"/>
              </a:tabLst>
            </a:pPr>
            <a:endParaRPr lang="en-US" sz="1400" dirty="0"/>
          </a:p>
          <a:p>
            <a:pPr marL="0" indent="0">
              <a:buNone/>
              <a:tabLst>
                <a:tab pos="1166813" algn="l"/>
                <a:tab pos="1614488" algn="l"/>
              </a:tabLst>
            </a:pPr>
            <a:endParaRPr lang="en-US" altLang="fr-FR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2178138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re 1"/>
          <p:cNvSpPr>
            <a:spLocks noGrp="1"/>
          </p:cNvSpPr>
          <p:nvPr>
            <p:ph type="title"/>
          </p:nvPr>
        </p:nvSpPr>
        <p:spPr>
          <a:xfrm>
            <a:off x="93539" y="414404"/>
            <a:ext cx="10515600" cy="1325563"/>
          </a:xfrm>
        </p:spPr>
        <p:txBody>
          <a:bodyPr/>
          <a:lstStyle/>
          <a:p>
            <a:r>
              <a:rPr lang="en-US" b="1" dirty="0" smtClean="0"/>
              <a:t>Report </a:t>
            </a:r>
            <a:r>
              <a:rPr lang="en-US" b="1"/>
              <a:t>from </a:t>
            </a:r>
            <a:r>
              <a:rPr lang="en-US" b="1" smtClean="0"/>
              <a:t>SA#94e </a:t>
            </a:r>
            <a:r>
              <a:rPr lang="en-US" b="1" dirty="0"/>
              <a:t>related to CT4 topics</a:t>
            </a:r>
            <a:endParaRPr lang="en-US" altLang="fr-FR" dirty="0"/>
          </a:p>
        </p:txBody>
      </p:sp>
      <p:sp>
        <p:nvSpPr>
          <p:cNvPr id="5123" name="Espace réservé du contenu 3"/>
          <p:cNvSpPr>
            <a:spLocks noGrp="1"/>
          </p:cNvSpPr>
          <p:nvPr>
            <p:ph idx="1"/>
          </p:nvPr>
        </p:nvSpPr>
        <p:spPr>
          <a:xfrm>
            <a:off x="838200" y="1825625"/>
            <a:ext cx="10354733" cy="4351338"/>
          </a:xfrm>
        </p:spPr>
        <p:txBody>
          <a:bodyPr/>
          <a:lstStyle/>
          <a:p>
            <a:pPr marL="0" indent="0">
              <a:buNone/>
            </a:pPr>
            <a:r>
              <a:rPr lang="en-GB" sz="2000" smtClean="0">
                <a:solidFill>
                  <a:srgbClr val="FF0000"/>
                </a:solidFill>
              </a:rPr>
              <a:t>New approved Rel-18 WIDs/Sids:</a:t>
            </a:r>
            <a:endParaRPr lang="en-GB" sz="2000">
              <a:solidFill>
                <a:srgbClr val="FF0000"/>
              </a:solidFill>
            </a:endParaRPr>
          </a:p>
          <a:p>
            <a:pPr>
              <a:tabLst>
                <a:tab pos="1166813" algn="l"/>
                <a:tab pos="2513013" algn="l"/>
                <a:tab pos="8520113" algn="l"/>
              </a:tabLst>
            </a:pPr>
            <a:r>
              <a:rPr lang="en-US" sz="1400" b="1" smtClean="0"/>
              <a:t>Document</a:t>
            </a:r>
            <a:r>
              <a:rPr lang="en-US" sz="1400"/>
              <a:t>	</a:t>
            </a:r>
            <a:r>
              <a:rPr lang="en-US" sz="1400" b="1"/>
              <a:t>Acronym</a:t>
            </a:r>
            <a:r>
              <a:rPr lang="en-US" sz="1400"/>
              <a:t>	</a:t>
            </a:r>
            <a:r>
              <a:rPr lang="en-US" sz="1400" b="1"/>
              <a:t>Title</a:t>
            </a:r>
            <a:r>
              <a:rPr lang="en-US" sz="1400"/>
              <a:t>	</a:t>
            </a:r>
            <a:r>
              <a:rPr lang="en-US" sz="1400" b="1" smtClean="0"/>
              <a:t>Rapporteur</a:t>
            </a:r>
            <a:endParaRPr lang="en-US" sz="1400"/>
          </a:p>
          <a:p>
            <a:pPr>
              <a:tabLst>
                <a:tab pos="1166813" algn="l"/>
                <a:tab pos="2513013" algn="l"/>
                <a:tab pos="8788400" algn="l"/>
              </a:tabLst>
            </a:pPr>
            <a:r>
              <a:rPr lang="en-US" sz="1400" smtClean="0"/>
              <a:t>SP-211638</a:t>
            </a:r>
            <a:r>
              <a:rPr lang="en-US" sz="1400"/>
              <a:t>	</a:t>
            </a:r>
            <a:r>
              <a:rPr lang="en-US" sz="1400" b="1"/>
              <a:t>FS_EDGE_Ph2</a:t>
            </a:r>
            <a:r>
              <a:rPr lang="en-US" sz="1400"/>
              <a:t>	Study on Edge Computing Phase 2	</a:t>
            </a:r>
            <a:r>
              <a:rPr lang="en-US" sz="1400" smtClean="0"/>
              <a:t>Huawei </a:t>
            </a:r>
            <a:endParaRPr lang="en-US" sz="1400"/>
          </a:p>
          <a:p>
            <a:pPr>
              <a:tabLst>
                <a:tab pos="1166813" algn="l"/>
                <a:tab pos="2513013" algn="l"/>
                <a:tab pos="8788400" algn="l"/>
              </a:tabLst>
            </a:pPr>
            <a:r>
              <a:rPr lang="en-US" sz="1400"/>
              <a:t>SP-211639	</a:t>
            </a:r>
            <a:r>
              <a:rPr lang="en-US" sz="1400" b="1"/>
              <a:t>FS_5GSATB</a:t>
            </a:r>
            <a:r>
              <a:rPr lang="en-US" sz="1400"/>
              <a:t>	Study on 5G System with Satellite Backhaul	</a:t>
            </a:r>
            <a:r>
              <a:rPr lang="en-US" sz="1400" smtClean="0"/>
              <a:t>CATT</a:t>
            </a:r>
            <a:endParaRPr lang="en-US" sz="1400"/>
          </a:p>
          <a:p>
            <a:pPr>
              <a:tabLst>
                <a:tab pos="1166813" algn="l"/>
                <a:tab pos="2513013" algn="l"/>
                <a:tab pos="8701088" algn="l"/>
              </a:tabLst>
            </a:pPr>
            <a:r>
              <a:rPr lang="en-US" sz="1400"/>
              <a:t>SP-211640	</a:t>
            </a:r>
            <a:r>
              <a:rPr lang="en-US" sz="1400" b="1"/>
              <a:t>FS_5WWC_Ph2</a:t>
            </a:r>
            <a:r>
              <a:rPr lang="en-US" sz="1400"/>
              <a:t>	Study on the support for 5WWC Phase 2	</a:t>
            </a:r>
            <a:r>
              <a:rPr lang="en-US" sz="1400" smtClean="0"/>
              <a:t>Nokia</a:t>
            </a:r>
            <a:endParaRPr lang="en-US" sz="1400"/>
          </a:p>
          <a:p>
            <a:pPr>
              <a:tabLst>
                <a:tab pos="1166813" algn="l"/>
                <a:tab pos="2513013" algn="l"/>
                <a:tab pos="8701088" algn="l"/>
              </a:tabLst>
            </a:pPr>
            <a:r>
              <a:rPr lang="en-US" sz="1400"/>
              <a:t>SP-211641	</a:t>
            </a:r>
            <a:r>
              <a:rPr lang="fr-FR" sz="1400" b="1"/>
              <a:t>FS_eNS_Ph3</a:t>
            </a:r>
            <a:r>
              <a:rPr lang="en-US" sz="1400"/>
              <a:t>	Study on Network Slicing Phase 3	ZTE</a:t>
            </a:r>
          </a:p>
          <a:p>
            <a:pPr>
              <a:tabLst>
                <a:tab pos="1166813" algn="l"/>
                <a:tab pos="2513013" algn="l"/>
                <a:tab pos="8701088" algn="l"/>
              </a:tabLst>
            </a:pPr>
            <a:r>
              <a:rPr lang="en-US" sz="1400"/>
              <a:t>SP-211642	</a:t>
            </a:r>
            <a:r>
              <a:rPr lang="fr-FR" sz="1400" b="1"/>
              <a:t>FS_AMP</a:t>
            </a:r>
            <a:r>
              <a:rPr lang="en-US" sz="1400"/>
              <a:t>	Study on 5G AM Policy	China Telecom</a:t>
            </a:r>
          </a:p>
          <a:p>
            <a:pPr>
              <a:tabLst>
                <a:tab pos="1166813" algn="l"/>
                <a:tab pos="2513013" algn="l"/>
                <a:tab pos="8701088" algn="l"/>
              </a:tabLst>
            </a:pPr>
            <a:r>
              <a:rPr lang="en-US" sz="1400"/>
              <a:t>SP-211643	</a:t>
            </a:r>
            <a:r>
              <a:rPr lang="en-US" sz="1400" b="1"/>
              <a:t>FS_PIN</a:t>
            </a:r>
            <a:r>
              <a:rPr lang="en-US" sz="1400"/>
              <a:t>	Study on Personal IoT Networks	vivo </a:t>
            </a:r>
          </a:p>
          <a:p>
            <a:pPr>
              <a:tabLst>
                <a:tab pos="1166813" algn="l"/>
                <a:tab pos="2513013" algn="l"/>
                <a:tab pos="8701088" algn="l"/>
              </a:tabLst>
            </a:pPr>
            <a:r>
              <a:rPr lang="en-US" sz="1400"/>
              <a:t>SP-211644	</a:t>
            </a:r>
            <a:r>
              <a:rPr lang="en-US" sz="1400" b="1"/>
              <a:t>FS_MMTELin5G</a:t>
            </a:r>
            <a:r>
              <a:rPr lang="en-US" sz="1400"/>
              <a:t>	Study on evolution of IMS multimedia telephony service	China Mobile</a:t>
            </a:r>
          </a:p>
          <a:p>
            <a:pPr>
              <a:tabLst>
                <a:tab pos="1166813" algn="l"/>
                <a:tab pos="2513013" algn="l"/>
                <a:tab pos="8701088" algn="l"/>
              </a:tabLst>
            </a:pPr>
            <a:r>
              <a:rPr lang="en-US" sz="1400"/>
              <a:t>SP-211645	</a:t>
            </a:r>
            <a:r>
              <a:rPr lang="en-US" sz="1400" b="1"/>
              <a:t>FS_5MBS_Ph2</a:t>
            </a:r>
            <a:r>
              <a:rPr lang="en-US" sz="1400"/>
              <a:t>	Study on 5G multicast-broadcast services Phase 2	Huawei</a:t>
            </a:r>
          </a:p>
          <a:p>
            <a:pPr>
              <a:tabLst>
                <a:tab pos="1166813" algn="l"/>
                <a:tab pos="2513013" algn="l"/>
                <a:tab pos="8701088" algn="l"/>
              </a:tabLst>
            </a:pPr>
            <a:r>
              <a:rPr lang="en-US" sz="1400"/>
              <a:t>SP-211646	</a:t>
            </a:r>
            <a:r>
              <a:rPr lang="en-US" sz="1400" b="1"/>
              <a:t>FS_XRM</a:t>
            </a:r>
            <a:r>
              <a:rPr lang="en-US" sz="1400"/>
              <a:t>	Study on XR (Extended Reality) and media services	DChina Mobile</a:t>
            </a:r>
          </a:p>
          <a:p>
            <a:pPr>
              <a:tabLst>
                <a:tab pos="1166813" algn="l"/>
                <a:tab pos="2513013" algn="l"/>
                <a:tab pos="8701088" algn="l"/>
              </a:tabLst>
            </a:pPr>
            <a:r>
              <a:rPr lang="en-US" sz="1400"/>
              <a:t>SP-211647	</a:t>
            </a:r>
            <a:r>
              <a:rPr lang="en-US" sz="1400" b="1"/>
              <a:t>FS_Ranging_SL</a:t>
            </a:r>
            <a:r>
              <a:rPr lang="en-US" sz="1400"/>
              <a:t>	Study on Ranging based services and sidelink positioning	Xiaomi</a:t>
            </a:r>
          </a:p>
          <a:p>
            <a:pPr>
              <a:tabLst>
                <a:tab pos="1077913" algn="l"/>
                <a:tab pos="1795463" algn="l"/>
                <a:tab pos="2239963" algn="l"/>
              </a:tabLst>
            </a:pPr>
            <a:endParaRPr lang="en-US" sz="1400" dirty="0"/>
          </a:p>
          <a:p>
            <a:pPr marL="0" indent="0">
              <a:buNone/>
              <a:tabLst>
                <a:tab pos="1166813" algn="l"/>
                <a:tab pos="1614488" algn="l"/>
              </a:tabLst>
            </a:pPr>
            <a:endParaRPr lang="en-US" altLang="fr-FR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4608567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re 1"/>
          <p:cNvSpPr>
            <a:spLocks noGrp="1"/>
          </p:cNvSpPr>
          <p:nvPr>
            <p:ph type="title"/>
          </p:nvPr>
        </p:nvSpPr>
        <p:spPr>
          <a:xfrm>
            <a:off x="93539" y="414404"/>
            <a:ext cx="10515600" cy="1325563"/>
          </a:xfrm>
        </p:spPr>
        <p:txBody>
          <a:bodyPr/>
          <a:lstStyle/>
          <a:p>
            <a:r>
              <a:rPr lang="en-US" b="1" dirty="0" smtClean="0"/>
              <a:t>Report </a:t>
            </a:r>
            <a:r>
              <a:rPr lang="en-US" b="1"/>
              <a:t>from </a:t>
            </a:r>
            <a:r>
              <a:rPr lang="en-US" b="1" smtClean="0"/>
              <a:t>SA#94e </a:t>
            </a:r>
            <a:r>
              <a:rPr lang="en-US" b="1" dirty="0"/>
              <a:t>related to CT4 topics</a:t>
            </a:r>
            <a:endParaRPr lang="en-US" altLang="fr-FR" dirty="0"/>
          </a:p>
        </p:txBody>
      </p:sp>
      <p:sp>
        <p:nvSpPr>
          <p:cNvPr id="5123" name="Espace réservé du contenu 3"/>
          <p:cNvSpPr>
            <a:spLocks noGrp="1"/>
          </p:cNvSpPr>
          <p:nvPr>
            <p:ph idx="1"/>
          </p:nvPr>
        </p:nvSpPr>
        <p:spPr>
          <a:xfrm>
            <a:off x="838200" y="1825625"/>
            <a:ext cx="10354733" cy="4351338"/>
          </a:xfrm>
        </p:spPr>
        <p:txBody>
          <a:bodyPr/>
          <a:lstStyle/>
          <a:p>
            <a:pPr marL="0" indent="0">
              <a:buNone/>
            </a:pPr>
            <a:r>
              <a:rPr lang="en-GB" sz="2000" smtClean="0">
                <a:solidFill>
                  <a:srgbClr val="FF0000"/>
                </a:solidFill>
              </a:rPr>
              <a:t>New approved Rel-18 WIDs/Sids:</a:t>
            </a:r>
            <a:endParaRPr lang="en-GB" sz="2000">
              <a:solidFill>
                <a:srgbClr val="FF0000"/>
              </a:solidFill>
            </a:endParaRPr>
          </a:p>
          <a:p>
            <a:pPr marL="0" indent="0">
              <a:buNone/>
              <a:tabLst>
                <a:tab pos="1166813" algn="l"/>
                <a:tab pos="2689225" algn="l"/>
                <a:tab pos="7353300" algn="l"/>
              </a:tabLst>
            </a:pPr>
            <a:r>
              <a:rPr lang="en-US" sz="1400" b="1" smtClean="0"/>
              <a:t>    Document</a:t>
            </a:r>
            <a:r>
              <a:rPr lang="en-US" sz="1400"/>
              <a:t>	</a:t>
            </a:r>
            <a:r>
              <a:rPr lang="en-US" sz="1400" b="1"/>
              <a:t>Acronym</a:t>
            </a:r>
            <a:r>
              <a:rPr lang="en-US" sz="1400"/>
              <a:t>	</a:t>
            </a:r>
            <a:r>
              <a:rPr lang="en-US" sz="1400" b="1"/>
              <a:t>Title</a:t>
            </a:r>
            <a:r>
              <a:rPr lang="en-US" sz="1400"/>
              <a:t>	</a:t>
            </a:r>
            <a:r>
              <a:rPr lang="en-US" sz="1400" b="1"/>
              <a:t>Primary Rapporteur</a:t>
            </a:r>
            <a:endParaRPr lang="en-US" sz="1400"/>
          </a:p>
          <a:p>
            <a:pPr>
              <a:tabLst>
                <a:tab pos="1166813" algn="l"/>
                <a:tab pos="2689225" algn="l"/>
                <a:tab pos="7353300" algn="l"/>
              </a:tabLst>
            </a:pPr>
            <a:r>
              <a:rPr lang="en-US" sz="1400" smtClean="0"/>
              <a:t>SP-211648</a:t>
            </a:r>
            <a:r>
              <a:rPr lang="en-US" sz="1400"/>
              <a:t>	</a:t>
            </a:r>
            <a:r>
              <a:rPr lang="en-US" sz="1400" b="1"/>
              <a:t>FS_AIMLsys</a:t>
            </a:r>
            <a:r>
              <a:rPr lang="en-US" sz="1400"/>
              <a:t>	Study on System Support for AI/ML-based Services	OPPO</a:t>
            </a:r>
          </a:p>
          <a:p>
            <a:pPr>
              <a:tabLst>
                <a:tab pos="1166813" algn="l"/>
                <a:tab pos="2689225" algn="l"/>
                <a:tab pos="7353300" algn="l"/>
              </a:tabLst>
            </a:pPr>
            <a:r>
              <a:rPr lang="en-US" sz="1400"/>
              <a:t>SP-211649	</a:t>
            </a:r>
            <a:r>
              <a:rPr lang="en-US" sz="1400" b="1"/>
              <a:t>FS_eUEPO</a:t>
            </a:r>
            <a:r>
              <a:rPr lang="en-US" sz="1400"/>
              <a:t>	Study on Enhancement of 5G UE Policy	Intel</a:t>
            </a:r>
          </a:p>
          <a:p>
            <a:pPr>
              <a:tabLst>
                <a:tab pos="1166813" algn="l"/>
                <a:tab pos="2689225" algn="l"/>
                <a:tab pos="7353300" algn="l"/>
              </a:tabLst>
            </a:pPr>
            <a:r>
              <a:rPr lang="en-US" sz="1400"/>
              <a:t>SP-211650	</a:t>
            </a:r>
            <a:r>
              <a:rPr lang="en-US" sz="1400" b="1"/>
              <a:t>FS_eNA_Ph3</a:t>
            </a:r>
            <a:r>
              <a:rPr lang="en-US" sz="1400"/>
              <a:t>	Study on Enablers for Network Automation for 5G - Phase 3	China Mobile</a:t>
            </a:r>
          </a:p>
          <a:p>
            <a:pPr>
              <a:tabLst>
                <a:tab pos="1166813" algn="l"/>
                <a:tab pos="2689225" algn="l"/>
                <a:tab pos="7353300" algn="l"/>
              </a:tabLst>
            </a:pPr>
            <a:r>
              <a:rPr lang="en-US" sz="1400"/>
              <a:t>SP-211651	</a:t>
            </a:r>
            <a:r>
              <a:rPr lang="en-US" sz="1400" b="1"/>
              <a:t>FS_5GSAT_Ph2</a:t>
            </a:r>
            <a:r>
              <a:rPr lang="en-US" sz="1400"/>
              <a:t>	Study on satellite access Phase 2	Thales</a:t>
            </a:r>
          </a:p>
          <a:p>
            <a:pPr>
              <a:tabLst>
                <a:tab pos="1166813" algn="l"/>
                <a:tab pos="2689225" algn="l"/>
                <a:tab pos="7353300" algn="l"/>
              </a:tabLst>
            </a:pPr>
            <a:r>
              <a:rPr lang="en-US" sz="1400"/>
              <a:t>SP-211652	</a:t>
            </a:r>
            <a:r>
              <a:rPr lang="en-US" sz="1400" b="1"/>
              <a:t>FS_UPEAS</a:t>
            </a:r>
            <a:r>
              <a:rPr lang="en-US" sz="1400"/>
              <a:t>	Study on UPF enhancement for Exposure And SBA	China Mobile</a:t>
            </a:r>
          </a:p>
          <a:p>
            <a:pPr>
              <a:tabLst>
                <a:tab pos="1166813" algn="l"/>
                <a:tab pos="2689225" algn="l"/>
                <a:tab pos="7353300" algn="l"/>
              </a:tabLst>
            </a:pPr>
            <a:r>
              <a:rPr lang="en-US" sz="1400"/>
              <a:t>SP-211653	</a:t>
            </a:r>
            <a:r>
              <a:rPr lang="en-US" sz="1400" b="1"/>
              <a:t>FS_5G_ProSe_Ph2</a:t>
            </a:r>
            <a:r>
              <a:rPr lang="en-US" sz="1400"/>
              <a:t>	Study on Proximity-based Services in 5GS Phase 2	CATT</a:t>
            </a:r>
          </a:p>
          <a:p>
            <a:pPr>
              <a:tabLst>
                <a:tab pos="1166813" algn="l"/>
                <a:tab pos="2689225" algn="l"/>
                <a:tab pos="7353300" algn="l"/>
              </a:tabLst>
            </a:pPr>
            <a:r>
              <a:rPr lang="en-US" sz="1400"/>
              <a:t>SP-211654	</a:t>
            </a:r>
            <a:r>
              <a:rPr lang="en-US" sz="1400" b="1"/>
              <a:t>FS_SUECR</a:t>
            </a:r>
            <a:r>
              <a:rPr lang="en-US" sz="1400"/>
              <a:t>	Study on Seamless UE context recovery.	Samsung</a:t>
            </a:r>
          </a:p>
          <a:p>
            <a:endParaRPr lang="en-US" sz="1400"/>
          </a:p>
          <a:p>
            <a:pPr>
              <a:tabLst>
                <a:tab pos="1077913" algn="l"/>
                <a:tab pos="1795463" algn="l"/>
                <a:tab pos="2239963" algn="l"/>
              </a:tabLst>
            </a:pPr>
            <a:endParaRPr lang="en-US" sz="1400" dirty="0"/>
          </a:p>
          <a:p>
            <a:pPr marL="0" indent="0">
              <a:buNone/>
              <a:tabLst>
                <a:tab pos="1166813" algn="l"/>
                <a:tab pos="1614488" algn="l"/>
              </a:tabLst>
            </a:pPr>
            <a:endParaRPr lang="en-US" altLang="fr-FR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9089291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2818" y="321321"/>
            <a:ext cx="10515600" cy="1325563"/>
          </a:xfrm>
        </p:spPr>
        <p:txBody>
          <a:bodyPr/>
          <a:lstStyle/>
          <a:p>
            <a:r>
              <a:rPr lang="en-US" b="1" dirty="0"/>
              <a:t>Report </a:t>
            </a:r>
            <a:r>
              <a:rPr lang="en-US" b="1"/>
              <a:t>from SA#94e </a:t>
            </a:r>
            <a:r>
              <a:rPr lang="en-US" b="1" dirty="0"/>
              <a:t>related to CT4 topics</a:t>
            </a:r>
          </a:p>
        </p:txBody>
      </p:sp>
      <p:sp>
        <p:nvSpPr>
          <p:cNvPr id="6" name="Espace réservé du contenu 3"/>
          <p:cNvSpPr>
            <a:spLocks noGrp="1"/>
          </p:cNvSpPr>
          <p:nvPr>
            <p:ph idx="1"/>
          </p:nvPr>
        </p:nvSpPr>
        <p:spPr>
          <a:xfrm>
            <a:off x="838200" y="1825625"/>
            <a:ext cx="10354733" cy="4351338"/>
          </a:xfrm>
        </p:spPr>
        <p:txBody>
          <a:bodyPr/>
          <a:lstStyle/>
          <a:p>
            <a:pPr marL="0" indent="0">
              <a:buNone/>
              <a:tabLst>
                <a:tab pos="1435100" algn="l"/>
              </a:tabLst>
            </a:pPr>
            <a:r>
              <a:rPr lang="en-US">
                <a:solidFill>
                  <a:srgbClr val="FF0000"/>
                </a:solidFill>
              </a:rPr>
              <a:t>Approved </a:t>
            </a:r>
            <a:r>
              <a:rPr lang="en-US" smtClean="0">
                <a:solidFill>
                  <a:srgbClr val="FF0000"/>
                </a:solidFill>
              </a:rPr>
              <a:t>TSs</a:t>
            </a:r>
            <a:r>
              <a:rPr lang="en-GB" smtClean="0">
                <a:solidFill>
                  <a:srgbClr val="FF0000"/>
                </a:solidFill>
              </a:rPr>
              <a:t> </a:t>
            </a:r>
            <a:endParaRPr lang="de-DE" dirty="0">
              <a:solidFill>
                <a:srgbClr val="FF0000"/>
              </a:solidFill>
            </a:endParaRPr>
          </a:p>
          <a:p>
            <a:pPr>
              <a:tabLst>
                <a:tab pos="1166813" algn="l"/>
                <a:tab pos="1795463" algn="l"/>
              </a:tabLst>
            </a:pPr>
            <a:r>
              <a:rPr lang="en-US" sz="1400" smtClean="0"/>
              <a:t>none</a:t>
            </a:r>
            <a:endParaRPr lang="en-US" sz="1400"/>
          </a:p>
          <a:p>
            <a:pPr marL="0" indent="0">
              <a:buNone/>
              <a:tabLst>
                <a:tab pos="1435100" algn="l"/>
              </a:tabLst>
            </a:pPr>
            <a:r>
              <a:rPr lang="en-US" smtClean="0">
                <a:solidFill>
                  <a:srgbClr val="FF0000"/>
                </a:solidFill>
              </a:rPr>
              <a:t>Approved TRs (Rel-18)</a:t>
            </a:r>
            <a:endParaRPr lang="en-US" dirty="0">
              <a:solidFill>
                <a:srgbClr val="FF0000"/>
              </a:solidFill>
            </a:endParaRPr>
          </a:p>
          <a:p>
            <a:r>
              <a:rPr lang="en-US" sz="1400" smtClean="0"/>
              <a:t>SP-211503	SA1</a:t>
            </a:r>
            <a:r>
              <a:rPr lang="en-US" sz="1400"/>
              <a:t>	TR 22.926 on "Guidelines for Extraterritorial 5G Systems" </a:t>
            </a:r>
            <a:r>
              <a:rPr lang="en-US" sz="1400" smtClean="0"/>
              <a:t>v.2.0.0</a:t>
            </a:r>
            <a:endParaRPr lang="en-US" sz="1400"/>
          </a:p>
          <a:p>
            <a:r>
              <a:rPr lang="en-US" sz="1400"/>
              <a:t>SP-211504	</a:t>
            </a:r>
            <a:r>
              <a:rPr lang="en-US" sz="1400" smtClean="0"/>
              <a:t>SA1	TR </a:t>
            </a:r>
            <a:r>
              <a:rPr lang="en-US" sz="1400"/>
              <a:t>22.990 on Study on Off-Network for Rail, </a:t>
            </a:r>
            <a:r>
              <a:rPr lang="en-US" sz="1400" smtClean="0"/>
              <a:t>v.2.0.0</a:t>
            </a:r>
          </a:p>
          <a:p>
            <a:pPr marL="0" indent="0">
              <a:buNone/>
              <a:tabLst>
                <a:tab pos="1435100" algn="l"/>
              </a:tabLst>
            </a:pPr>
            <a:r>
              <a:rPr lang="en-US" smtClean="0">
                <a:solidFill>
                  <a:srgbClr val="FF0000"/>
                </a:solidFill>
              </a:rPr>
              <a:t>TRs for information</a:t>
            </a:r>
            <a:r>
              <a:rPr lang="en-US">
                <a:solidFill>
                  <a:srgbClr val="FF0000"/>
                </a:solidFill>
              </a:rPr>
              <a:t>(Rel-18) </a:t>
            </a:r>
          </a:p>
          <a:p>
            <a:r>
              <a:rPr lang="en-US" sz="1400" smtClean="0"/>
              <a:t>SP-211508</a:t>
            </a:r>
            <a:r>
              <a:rPr lang="en-US" sz="1400"/>
              <a:t>	</a:t>
            </a:r>
            <a:r>
              <a:rPr lang="en-US" sz="1400" smtClean="0"/>
              <a:t>SA6	TR </a:t>
            </a:r>
            <a:r>
              <a:rPr lang="en-US" sz="1400"/>
              <a:t>23.700-95 </a:t>
            </a:r>
            <a:r>
              <a:rPr lang="en-GB" sz="1400"/>
              <a:t>Study on application enablement aspects for subscriber-aware northbound API access</a:t>
            </a:r>
            <a:r>
              <a:rPr lang="en-US" sz="1400"/>
              <a:t>	</a:t>
            </a: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2681776727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Overview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smtClean="0"/>
              <a:t>CT#94e </a:t>
            </a:r>
            <a:r>
              <a:rPr lang="de-DE" dirty="0" smtClean="0"/>
              <a:t>was full electronic plenary meeting  (3 day meeting) with conference  calls </a:t>
            </a:r>
            <a:r>
              <a:rPr lang="de-DE" smtClean="0"/>
              <a:t>on 1 day.</a:t>
            </a:r>
            <a:endParaRPr lang="de-DE" dirty="0" smtClean="0"/>
          </a:p>
          <a:p>
            <a:r>
              <a:rPr lang="de-DE" dirty="0" smtClean="0"/>
              <a:t>SA started </a:t>
            </a:r>
            <a:r>
              <a:rPr lang="de-DE" smtClean="0"/>
              <a:t>on with a workshop on Thursday before start of CT ended </a:t>
            </a:r>
            <a:r>
              <a:rPr lang="de-DE" dirty="0" smtClean="0"/>
              <a:t>on Monday the week </a:t>
            </a:r>
            <a:r>
              <a:rPr lang="de-DE" smtClean="0"/>
              <a:t>after.</a:t>
            </a:r>
          </a:p>
          <a:p>
            <a:r>
              <a:rPr lang="de-DE" smtClean="0"/>
              <a:t>Summary/ </a:t>
            </a:r>
            <a:r>
              <a:rPr lang="en-US" altLang="en-US" smtClean="0"/>
              <a:t>Administrivia CT#94 from</a:t>
            </a:r>
            <a:r>
              <a:rPr lang="de-DE" smtClean="0"/>
              <a:t> CT chair in CT-213272</a:t>
            </a:r>
            <a:r>
              <a:rPr lang="en-US" smtClean="0"/>
              <a:t> 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5213094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Content Placeholder 3"/>
          <p:cNvSpPr>
            <a:spLocks noGrp="1"/>
          </p:cNvSpPr>
          <p:nvPr>
            <p:ph idx="1"/>
          </p:nvPr>
        </p:nvSpPr>
        <p:spPr>
          <a:xfrm>
            <a:off x="206022" y="1483389"/>
            <a:ext cx="11184467" cy="730249"/>
          </a:xfrm>
        </p:spPr>
        <p:txBody>
          <a:bodyPr/>
          <a:lstStyle/>
          <a:p>
            <a:pPr marL="455073" indent="-455073"/>
            <a:r>
              <a:rPr lang="en-GB" altLang="en-US" sz="1400" smtClean="0"/>
              <a:t>Stage 2 Rel-17 </a:t>
            </a:r>
            <a:r>
              <a:rPr lang="en-GB" altLang="en-US" sz="1400"/>
              <a:t>(SA2 and SA6)</a:t>
            </a:r>
            <a:r>
              <a:rPr lang="en-GB" altLang="en-US" sz="1400" smtClean="0"/>
              <a:t> completed for:</a:t>
            </a: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60245763"/>
              </p:ext>
            </p:extLst>
          </p:nvPr>
        </p:nvGraphicFramePr>
        <p:xfrm>
          <a:off x="493184" y="1776678"/>
          <a:ext cx="2820105" cy="241524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07073"/>
                <a:gridCol w="1475548"/>
                <a:gridCol w="537484"/>
              </a:tblGrid>
              <a:tr h="262466"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UID</a:t>
                      </a:r>
                    </a:p>
                  </a:txBody>
                  <a:tcPr marL="86241" marR="86241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Acronym</a:t>
                      </a:r>
                    </a:p>
                  </a:txBody>
                  <a:tcPr marL="86241" marR="86241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WG</a:t>
                      </a:r>
                    </a:p>
                  </a:txBody>
                  <a:tcPr marL="86241" marR="86241" marT="0" marB="0" anchor="b"/>
                </a:tc>
              </a:tr>
              <a:tr h="188157"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870001</a:t>
                      </a:r>
                    </a:p>
                  </a:txBody>
                  <a:tcPr marL="86241" marR="86241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5G_eLCS_ph2</a:t>
                      </a:r>
                    </a:p>
                  </a:txBody>
                  <a:tcPr marL="86241" marR="86241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S2</a:t>
                      </a:r>
                    </a:p>
                  </a:txBody>
                  <a:tcPr marL="86241" marR="86241" marT="0" marB="0" anchor="b"/>
                </a:tc>
              </a:tr>
              <a:tr h="188157"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900014</a:t>
                      </a:r>
                    </a:p>
                  </a:txBody>
                  <a:tcPr marL="86241" marR="86241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ID_UAS</a:t>
                      </a:r>
                    </a:p>
                  </a:txBody>
                  <a:tcPr marL="86241" marR="86241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S2</a:t>
                      </a:r>
                    </a:p>
                  </a:txBody>
                  <a:tcPr marL="86241" marR="86241" marT="0" marB="0" anchor="b"/>
                </a:tc>
              </a:tr>
              <a:tr h="188157"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860005</a:t>
                      </a:r>
                    </a:p>
                  </a:txBody>
                  <a:tcPr marL="86241" marR="86241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5GSAT_ARCH</a:t>
                      </a:r>
                    </a:p>
                  </a:txBody>
                  <a:tcPr marL="86241" marR="86241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S2</a:t>
                      </a:r>
                    </a:p>
                  </a:txBody>
                  <a:tcPr marL="86241" marR="86241" marT="0" marB="0" anchor="b"/>
                </a:tc>
              </a:tr>
              <a:tr h="188157"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900008</a:t>
                      </a:r>
                    </a:p>
                  </a:txBody>
                  <a:tcPr marL="86241" marR="86241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IIoT</a:t>
                      </a:r>
                      <a:endParaRPr lang="en-GB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6241" marR="86241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S2</a:t>
                      </a:r>
                    </a:p>
                  </a:txBody>
                  <a:tcPr marL="86241" marR="86241" marT="0" marB="0" anchor="b"/>
                </a:tc>
              </a:tr>
              <a:tr h="188157"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910021</a:t>
                      </a:r>
                    </a:p>
                  </a:txBody>
                  <a:tcPr marL="86241" marR="86241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eV2XARC_Ph2</a:t>
                      </a:r>
                    </a:p>
                  </a:txBody>
                  <a:tcPr marL="86241" marR="86241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S2</a:t>
                      </a:r>
                    </a:p>
                  </a:txBody>
                  <a:tcPr marL="86241" marR="86241" marT="0" marB="0" anchor="b"/>
                </a:tc>
              </a:tr>
              <a:tr h="188157"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900016</a:t>
                      </a:r>
                    </a:p>
                  </a:txBody>
                  <a:tcPr marL="86241" marR="86241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eEDGE_5GC</a:t>
                      </a:r>
                    </a:p>
                  </a:txBody>
                  <a:tcPr marL="86241" marR="86241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S2</a:t>
                      </a:r>
                    </a:p>
                  </a:txBody>
                  <a:tcPr marL="86241" marR="86241" marT="0" marB="0" anchor="b"/>
                </a:tc>
              </a:tr>
              <a:tr h="188157"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900013</a:t>
                      </a:r>
                    </a:p>
                  </a:txBody>
                  <a:tcPr marL="86241" marR="86241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MUSIM</a:t>
                      </a:r>
                    </a:p>
                  </a:txBody>
                  <a:tcPr marL="86241" marR="86241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S2</a:t>
                      </a:r>
                    </a:p>
                  </a:txBody>
                  <a:tcPr marL="86241" marR="86241" marT="0" marB="0" anchor="b"/>
                </a:tc>
              </a:tr>
              <a:tr h="188157"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840017</a:t>
                      </a:r>
                    </a:p>
                  </a:txBody>
                  <a:tcPr marL="86241" marR="86241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RDSSI</a:t>
                      </a:r>
                    </a:p>
                  </a:txBody>
                  <a:tcPr marL="86241" marR="86241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S2</a:t>
                      </a:r>
                    </a:p>
                  </a:txBody>
                  <a:tcPr marL="86241" marR="86241" marT="0" marB="0" anchor="b"/>
                </a:tc>
              </a:tr>
              <a:tr h="188157"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900012</a:t>
                      </a:r>
                    </a:p>
                  </a:txBody>
                  <a:tcPr marL="86241" marR="86241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ATSSS_Ph2</a:t>
                      </a:r>
                    </a:p>
                  </a:txBody>
                  <a:tcPr marL="86241" marR="86241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S2</a:t>
                      </a:r>
                    </a:p>
                  </a:txBody>
                  <a:tcPr marL="86241" marR="86241" marT="0" marB="0" anchor="b"/>
                </a:tc>
              </a:tr>
              <a:tr h="188157"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900010</a:t>
                      </a:r>
                    </a:p>
                  </a:txBody>
                  <a:tcPr marL="86241" marR="86241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eNA_Ph2</a:t>
                      </a:r>
                    </a:p>
                  </a:txBody>
                  <a:tcPr marL="86241" marR="86241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S2</a:t>
                      </a:r>
                    </a:p>
                  </a:txBody>
                  <a:tcPr marL="86241" marR="86241" marT="0" marB="0" anchor="b"/>
                </a:tc>
              </a:tr>
              <a:tr h="188157"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840019</a:t>
                      </a:r>
                    </a:p>
                  </a:txBody>
                  <a:tcPr marL="86241" marR="86241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5G_AIS</a:t>
                      </a:r>
                    </a:p>
                  </a:txBody>
                  <a:tcPr marL="86241" marR="86241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S2</a:t>
                      </a:r>
                    </a:p>
                  </a:txBody>
                  <a:tcPr marL="86241" marR="86241" marT="0" marB="0" anchor="b"/>
                </a:tc>
              </a:tr>
            </a:tbl>
          </a:graphicData>
        </a:graphic>
      </p:graphicFrame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10449613"/>
              </p:ext>
            </p:extLst>
          </p:nvPr>
        </p:nvGraphicFramePr>
        <p:xfrm>
          <a:off x="3725336" y="1749146"/>
          <a:ext cx="3753554" cy="258463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01205"/>
                <a:gridCol w="2196301"/>
                <a:gridCol w="756048"/>
              </a:tblGrid>
              <a:tr h="145085"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effectLst/>
                        </a:rPr>
                        <a:t>UID</a:t>
                      </a:r>
                      <a:endParaRPr lang="en-GB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6247" marR="86247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effectLst/>
                        </a:rPr>
                        <a:t>Acronym</a:t>
                      </a:r>
                      <a:endParaRPr lang="en-GB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6247" marR="86247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effectLst/>
                        </a:rPr>
                        <a:t>WG</a:t>
                      </a:r>
                      <a:endParaRPr lang="en-GB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6247" marR="86247" marT="0" marB="0" anchor="b"/>
                </a:tc>
              </a:tr>
              <a:tr h="238893"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effectLst/>
                        </a:rPr>
                        <a:t>840037</a:t>
                      </a:r>
                      <a:endParaRPr lang="en-GB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6247" marR="86247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effectLst/>
                        </a:rPr>
                        <a:t>eMONASTERY2</a:t>
                      </a:r>
                      <a:endParaRPr lang="en-GB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6247" marR="86247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effectLst/>
                        </a:rPr>
                        <a:t>S6</a:t>
                      </a:r>
                      <a:endParaRPr lang="en-GB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6247" marR="86247" marT="0" marB="0" anchor="b"/>
                </a:tc>
              </a:tr>
              <a:tr h="238893"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>
                          <a:effectLst/>
                        </a:rPr>
                        <a:t>900025</a:t>
                      </a:r>
                      <a:endParaRPr lang="en-GB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6247" marR="86247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effectLst/>
                        </a:rPr>
                        <a:t>UASAPP</a:t>
                      </a:r>
                      <a:endParaRPr lang="en-GB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6247" marR="86247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>
                          <a:effectLst/>
                        </a:rPr>
                        <a:t>S6</a:t>
                      </a:r>
                      <a:endParaRPr lang="en-GB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6247" marR="86247" marT="0" marB="0" anchor="b"/>
                </a:tc>
              </a:tr>
              <a:tr h="238893"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>
                          <a:effectLst/>
                        </a:rPr>
                        <a:t>890036</a:t>
                      </a:r>
                      <a:endParaRPr lang="en-GB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6247" marR="86247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>
                          <a:effectLst/>
                        </a:rPr>
                        <a:t>eV2XAPP</a:t>
                      </a:r>
                      <a:endParaRPr lang="en-GB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6247" marR="86247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>
                          <a:effectLst/>
                        </a:rPr>
                        <a:t>S6</a:t>
                      </a:r>
                      <a:endParaRPr lang="en-GB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6247" marR="86247" marT="0" marB="0" anchor="b"/>
                </a:tc>
              </a:tr>
              <a:tr h="238893"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>
                          <a:effectLst/>
                        </a:rPr>
                        <a:t>890027</a:t>
                      </a:r>
                      <a:endParaRPr lang="en-GB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6247" marR="86247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>
                          <a:effectLst/>
                        </a:rPr>
                        <a:t>MCOver5GS</a:t>
                      </a:r>
                      <a:endParaRPr lang="en-GB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6247" marR="86247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>
                          <a:effectLst/>
                        </a:rPr>
                        <a:t>S6</a:t>
                      </a:r>
                      <a:endParaRPr lang="en-GB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6247" marR="86247" marT="0" marB="0" anchor="b"/>
                </a:tc>
              </a:tr>
              <a:tr h="238893"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>
                          <a:effectLst/>
                        </a:rPr>
                        <a:t>860007</a:t>
                      </a:r>
                      <a:endParaRPr lang="en-GB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6247" marR="86247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>
                          <a:effectLst/>
                        </a:rPr>
                        <a:t>eMCData3</a:t>
                      </a:r>
                      <a:endParaRPr lang="en-GB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6247" marR="86247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>
                          <a:effectLst/>
                        </a:rPr>
                        <a:t>S6</a:t>
                      </a:r>
                      <a:endParaRPr lang="en-GB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6247" marR="86247" marT="0" marB="0" anchor="b"/>
                </a:tc>
              </a:tr>
              <a:tr h="238893"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>
                          <a:effectLst/>
                        </a:rPr>
                        <a:t>860006</a:t>
                      </a:r>
                      <a:endParaRPr lang="en-GB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6247" marR="86247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>
                          <a:effectLst/>
                        </a:rPr>
                        <a:t>EDGEAPP</a:t>
                      </a:r>
                      <a:endParaRPr lang="en-GB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6247" marR="86247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>
                          <a:effectLst/>
                        </a:rPr>
                        <a:t>S6</a:t>
                      </a:r>
                      <a:endParaRPr lang="en-GB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6247" marR="86247" marT="0" marB="0" anchor="b"/>
                </a:tc>
              </a:tr>
              <a:tr h="238893"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>
                          <a:effectLst/>
                        </a:rPr>
                        <a:t>890026</a:t>
                      </a:r>
                      <a:endParaRPr lang="en-GB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6247" marR="86247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>
                          <a:effectLst/>
                        </a:rPr>
                        <a:t>5GMARCH</a:t>
                      </a:r>
                      <a:endParaRPr lang="en-GB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6247" marR="86247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>
                          <a:effectLst/>
                        </a:rPr>
                        <a:t>S6</a:t>
                      </a:r>
                      <a:endParaRPr lang="en-GB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6247" marR="86247" marT="0" marB="0" anchor="b"/>
                </a:tc>
              </a:tr>
              <a:tr h="238893"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>
                          <a:effectLst/>
                        </a:rPr>
                        <a:t>900024</a:t>
                      </a:r>
                      <a:endParaRPr lang="en-GB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6247" marR="86247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>
                          <a:effectLst/>
                        </a:rPr>
                        <a:t>eSEAL</a:t>
                      </a:r>
                      <a:endParaRPr lang="en-GB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6247" marR="86247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>
                          <a:effectLst/>
                        </a:rPr>
                        <a:t>S6</a:t>
                      </a:r>
                      <a:endParaRPr lang="en-GB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6247" marR="86247" marT="0" marB="0" anchor="b"/>
                </a:tc>
              </a:tr>
              <a:tr h="238893"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>
                          <a:effectLst/>
                        </a:rPr>
                        <a:t>840038</a:t>
                      </a:r>
                      <a:endParaRPr lang="en-GB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6247" marR="86247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>
                          <a:effectLst/>
                        </a:rPr>
                        <a:t>MCIOPS</a:t>
                      </a:r>
                      <a:endParaRPr lang="en-GB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6247" marR="86247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>
                          <a:effectLst/>
                        </a:rPr>
                        <a:t>S6</a:t>
                      </a:r>
                      <a:endParaRPr lang="en-GB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6247" marR="86247" marT="0" marB="0" anchor="b"/>
                </a:tc>
              </a:tr>
              <a:tr h="238893"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>
                          <a:effectLst/>
                        </a:rPr>
                        <a:t>870016</a:t>
                      </a:r>
                      <a:endParaRPr lang="en-GB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6247" marR="86247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effectLst/>
                        </a:rPr>
                        <a:t>enh3MCPTT</a:t>
                      </a:r>
                      <a:endParaRPr lang="en-GB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6247" marR="86247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effectLst/>
                        </a:rPr>
                        <a:t>S6</a:t>
                      </a:r>
                      <a:endParaRPr lang="en-GB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6247" marR="86247" marT="0" marB="0" anchor="b"/>
                </a:tc>
              </a:tr>
            </a:tbl>
          </a:graphicData>
        </a:graphic>
      </p:graphicFrame>
      <p:sp>
        <p:nvSpPr>
          <p:cNvPr id="5" name="Content Placeholder 3"/>
          <p:cNvSpPr txBox="1">
            <a:spLocks/>
          </p:cNvSpPr>
          <p:nvPr/>
        </p:nvSpPr>
        <p:spPr bwMode="auto">
          <a:xfrm>
            <a:off x="0" y="4185235"/>
            <a:ext cx="11184467" cy="326753"/>
          </a:xfrm>
          <a:prstGeom prst="rect">
            <a:avLst/>
          </a:prstGeom>
          <a:noFill/>
          <a:ln>
            <a:noFill/>
          </a:ln>
        </p:spPr>
        <p:txBody>
          <a:bodyPr lIns="121907" tIns="60953" rIns="121907" bIns="60953"/>
          <a:lstStyle>
            <a:lvl1pPr marL="342861" indent="-342861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455073" indent="-455073"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/>
            </a:pPr>
            <a:r>
              <a:rPr lang="en-GB" sz="1400" dirty="0">
                <a:ea typeface="+mn-ea"/>
                <a:cs typeface="+mn-cs"/>
              </a:rPr>
              <a:t>But not completed for:</a:t>
            </a:r>
          </a:p>
          <a:p>
            <a:pPr>
              <a:defRPr/>
            </a:pPr>
            <a:endParaRPr lang="en-GB" sz="3733" dirty="0"/>
          </a:p>
          <a:p>
            <a:pPr>
              <a:defRPr/>
            </a:pPr>
            <a:endParaRPr lang="en-GB" sz="3733" kern="0" dirty="0"/>
          </a:p>
          <a:p>
            <a:pPr>
              <a:defRPr/>
            </a:pPr>
            <a:endParaRPr lang="en-GB" sz="3733" kern="0" dirty="0"/>
          </a:p>
          <a:p>
            <a:pPr>
              <a:defRPr/>
            </a:pPr>
            <a:endParaRPr lang="en-GB" sz="3733" kern="0" dirty="0"/>
          </a:p>
          <a:p>
            <a:pPr marL="0" indent="0">
              <a:buNone/>
              <a:defRPr/>
            </a:pPr>
            <a:endParaRPr lang="en-GB" sz="3733" kern="0" dirty="0"/>
          </a:p>
          <a:p>
            <a:pPr marL="0" indent="0" eaLnBrk="1" fontAlgn="t" hangingPunct="1"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en-GB" sz="2667" kern="0" dirty="0"/>
          </a:p>
          <a:p>
            <a:pPr marL="0" indent="0">
              <a:buNone/>
              <a:defRPr/>
            </a:pPr>
            <a:endParaRPr lang="en-GB" sz="3733" kern="0" dirty="0"/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67230731"/>
              </p:ext>
            </p:extLst>
          </p:nvPr>
        </p:nvGraphicFramePr>
        <p:xfrm>
          <a:off x="7817555" y="1749146"/>
          <a:ext cx="3572934" cy="263102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762651"/>
                <a:gridCol w="2090616"/>
                <a:gridCol w="719667"/>
              </a:tblGrid>
              <a:tr h="239184"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effectLst/>
                        </a:rPr>
                        <a:t>UID</a:t>
                      </a:r>
                      <a:endParaRPr lang="en-GB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6247" marR="86247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effectLst/>
                        </a:rPr>
                        <a:t>Acronym</a:t>
                      </a:r>
                      <a:endParaRPr lang="en-GB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6247" marR="86247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effectLst/>
                        </a:rPr>
                        <a:t>WG</a:t>
                      </a:r>
                      <a:endParaRPr lang="en-GB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6247" marR="86247" marT="0" marB="0" anchor="b"/>
                </a:tc>
              </a:tr>
              <a:tr h="239184"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effectLst/>
                        </a:rPr>
                        <a:t>870003</a:t>
                      </a:r>
                      <a:endParaRPr lang="en-GB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6241" marR="86241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>
                          <a:effectLst/>
                        </a:rPr>
                        <a:t>TEI17_IMSGID</a:t>
                      </a:r>
                      <a:endParaRPr lang="en-GB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6241" marR="86241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>
                          <a:effectLst/>
                        </a:rPr>
                        <a:t>S2</a:t>
                      </a:r>
                      <a:endParaRPr lang="en-GB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6241" marR="86241" marT="0" marB="0" anchor="b"/>
                </a:tc>
              </a:tr>
              <a:tr h="239184"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>
                          <a:effectLst/>
                        </a:rPr>
                        <a:t>880016</a:t>
                      </a:r>
                      <a:endParaRPr lang="en-GB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6241" marR="86241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effectLst/>
                        </a:rPr>
                        <a:t>TEI17_SPSFAS</a:t>
                      </a:r>
                      <a:endParaRPr lang="en-GB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6241" marR="86241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>
                          <a:effectLst/>
                        </a:rPr>
                        <a:t>S2</a:t>
                      </a:r>
                      <a:endParaRPr lang="en-GB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6241" marR="86241" marT="0" marB="0" anchor="b"/>
                </a:tc>
              </a:tr>
              <a:tr h="239184"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>
                          <a:effectLst/>
                        </a:rPr>
                        <a:t>880017</a:t>
                      </a:r>
                      <a:endParaRPr lang="en-GB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6241" marR="86241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effectLst/>
                        </a:rPr>
                        <a:t>TEI17_SE_RPS</a:t>
                      </a:r>
                      <a:endParaRPr lang="en-GB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6241" marR="86241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effectLst/>
                        </a:rPr>
                        <a:t>S2</a:t>
                      </a:r>
                      <a:endParaRPr lang="en-GB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6241" marR="86241" marT="0" marB="0" anchor="b"/>
                </a:tc>
              </a:tr>
              <a:tr h="239184"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>
                          <a:effectLst/>
                        </a:rPr>
                        <a:t>870004</a:t>
                      </a:r>
                      <a:endParaRPr lang="en-GB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6241" marR="86241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>
                          <a:effectLst/>
                        </a:rPr>
                        <a:t>TEI17_SAPES</a:t>
                      </a:r>
                      <a:endParaRPr lang="en-GB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6241" marR="86241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effectLst/>
                        </a:rPr>
                        <a:t>S2</a:t>
                      </a:r>
                      <a:endParaRPr lang="en-GB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6241" marR="86241" marT="0" marB="0" anchor="b"/>
                </a:tc>
              </a:tr>
              <a:tr h="239184"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>
                          <a:effectLst/>
                        </a:rPr>
                        <a:t>870005</a:t>
                      </a:r>
                      <a:endParaRPr lang="en-GB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6241" marR="86241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effectLst/>
                        </a:rPr>
                        <a:t>TEI17_DCAMP</a:t>
                      </a:r>
                      <a:endParaRPr lang="en-GB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6241" marR="86241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effectLst/>
                        </a:rPr>
                        <a:t>S2</a:t>
                      </a:r>
                      <a:endParaRPr lang="en-GB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6241" marR="86241" marT="0" marB="0" anchor="b"/>
                </a:tc>
              </a:tr>
              <a:tr h="239184"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effectLst/>
                        </a:rPr>
                        <a:t>870006</a:t>
                      </a:r>
                      <a:endParaRPr lang="en-GB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6241" marR="86241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effectLst/>
                        </a:rPr>
                        <a:t>TEI17_IPU</a:t>
                      </a:r>
                      <a:endParaRPr lang="en-GB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6241" marR="86241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effectLst/>
                        </a:rPr>
                        <a:t>S2</a:t>
                      </a:r>
                      <a:endParaRPr lang="en-GB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6241" marR="86241" marT="0" marB="0" anchor="b"/>
                </a:tc>
              </a:tr>
              <a:tr h="239184"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>
                          <a:effectLst/>
                        </a:rPr>
                        <a:t>870007</a:t>
                      </a:r>
                      <a:endParaRPr lang="en-GB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6241" marR="86241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effectLst/>
                        </a:rPr>
                        <a:t>TEI17_GEM</a:t>
                      </a:r>
                      <a:endParaRPr lang="en-GB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6241" marR="86241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>
                          <a:effectLst/>
                        </a:rPr>
                        <a:t>S2</a:t>
                      </a:r>
                      <a:endParaRPr lang="en-GB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6241" marR="86241" marT="0" marB="0" anchor="b"/>
                </a:tc>
              </a:tr>
              <a:tr h="239184"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>
                          <a:effectLst/>
                        </a:rPr>
                        <a:t>870008</a:t>
                      </a:r>
                      <a:endParaRPr lang="en-GB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6241" marR="86241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effectLst/>
                        </a:rPr>
                        <a:t>TEI17_N3SLICE</a:t>
                      </a:r>
                      <a:endParaRPr lang="en-GB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6241" marR="86241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>
                          <a:effectLst/>
                        </a:rPr>
                        <a:t>S2</a:t>
                      </a:r>
                      <a:endParaRPr lang="en-GB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6241" marR="86241" marT="0" marB="0" anchor="b"/>
                </a:tc>
              </a:tr>
              <a:tr h="239184"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>
                          <a:effectLst/>
                        </a:rPr>
                        <a:t>870009</a:t>
                      </a:r>
                      <a:endParaRPr lang="en-GB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6241" marR="86241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effectLst/>
                        </a:rPr>
                        <a:t>TEI17_NIESGU</a:t>
                      </a:r>
                      <a:endParaRPr lang="en-GB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6241" marR="86241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>
                          <a:effectLst/>
                        </a:rPr>
                        <a:t>S2</a:t>
                      </a:r>
                      <a:endParaRPr lang="en-GB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6241" marR="86241" marT="0" marB="0" anchor="b"/>
                </a:tc>
              </a:tr>
              <a:tr h="239184"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effectLst/>
                        </a:rPr>
                        <a:t>930018</a:t>
                      </a:r>
                      <a:endParaRPr lang="en-GB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6241" marR="86241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effectLst/>
                        </a:rPr>
                        <a:t>ARCH_NR_REDCAP</a:t>
                      </a:r>
                      <a:endParaRPr lang="en-GB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6241" marR="86241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effectLst/>
                        </a:rPr>
                        <a:t>S2</a:t>
                      </a:r>
                      <a:endParaRPr lang="en-GB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6241" marR="86241" marT="0" marB="0" anchor="b"/>
                </a:tc>
              </a:tr>
            </a:tbl>
          </a:graphicData>
        </a:graphic>
      </p:graphicFrame>
      <p:sp>
        <p:nvSpPr>
          <p:cNvPr id="14494" name="TextBox 4"/>
          <p:cNvSpPr txBox="1">
            <a:spLocks noChangeArrowheads="1"/>
          </p:cNvSpPr>
          <p:nvPr/>
        </p:nvSpPr>
        <p:spPr bwMode="auto">
          <a:xfrm>
            <a:off x="451557" y="6291553"/>
            <a:ext cx="8212056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1200"/>
              <a:t>Note: Supporting Flexible Local Area Data Network (UID 840016, FLADN) out of Rel-17 and might be shifted to Rel-18</a:t>
            </a:r>
          </a:p>
        </p:txBody>
      </p:sp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92301956"/>
              </p:ext>
            </p:extLst>
          </p:nvPr>
        </p:nvGraphicFramePr>
        <p:xfrm>
          <a:off x="543278" y="4418543"/>
          <a:ext cx="10457745" cy="184975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962317"/>
                <a:gridCol w="5475837"/>
                <a:gridCol w="1615201"/>
                <a:gridCol w="428658"/>
                <a:gridCol w="766448"/>
                <a:gridCol w="1209284"/>
              </a:tblGrid>
              <a:tr h="180237"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effectLst/>
                        </a:rPr>
                        <a:t>UID</a:t>
                      </a:r>
                      <a:endParaRPr lang="en-GB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6244" marR="86244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u="none" strike="noStrike" dirty="0">
                          <a:effectLst/>
                        </a:rPr>
                        <a:t>Name</a:t>
                      </a:r>
                      <a:endParaRPr lang="en-GB" sz="1200" b="0" i="0" u="none" strike="noStrike" dirty="0">
                        <a:solidFill>
                          <a:srgbClr val="363636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675" marR="9675" marT="9624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effectLst/>
                        </a:rPr>
                        <a:t>Acronym</a:t>
                      </a:r>
                      <a:endParaRPr lang="en-GB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6244" marR="86244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u="none" strike="noStrike" dirty="0">
                          <a:effectLst/>
                        </a:rPr>
                        <a:t>WG</a:t>
                      </a:r>
                      <a:endParaRPr lang="en-GB" sz="1200" b="0" i="0" u="none" strike="noStrike" dirty="0">
                        <a:solidFill>
                          <a:srgbClr val="363636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675" marR="9675" marT="962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u="none" strike="noStrike" dirty="0">
                          <a:effectLst/>
                        </a:rPr>
                        <a:t>%</a:t>
                      </a:r>
                      <a:endParaRPr lang="en-GB" sz="1200" b="0" i="0" u="none" strike="noStrike" dirty="0">
                        <a:solidFill>
                          <a:srgbClr val="363636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675" marR="9675" marT="962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u="none" strike="noStrike" dirty="0">
                          <a:effectLst/>
                        </a:rPr>
                        <a:t>WID</a:t>
                      </a:r>
                      <a:endParaRPr lang="en-GB" sz="1200" b="0" i="0" u="none" strike="noStrike" dirty="0">
                        <a:solidFill>
                          <a:srgbClr val="363636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675" marR="9675" marT="9624" marB="0" anchor="b"/>
                </a:tc>
              </a:tr>
              <a:tr h="189542">
                <a:tc>
                  <a:txBody>
                    <a:bodyPr/>
                    <a:lstStyle/>
                    <a:p>
                      <a:pPr algn="r" fontAlgn="b"/>
                      <a:r>
                        <a:rPr lang="en-GB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900015</a:t>
                      </a:r>
                    </a:p>
                  </a:txBody>
                  <a:tcPr marL="9675" marR="9675" marT="962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Stage 2 for </a:t>
                      </a:r>
                      <a:r>
                        <a:rPr lang="en-GB" sz="12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eNPN</a:t>
                      </a:r>
                      <a:endParaRPr lang="en-GB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675" marR="9675" marT="9624" marB="0" anchor="b"/>
                </a:tc>
                <a:tc>
                  <a:txBody>
                    <a:bodyPr/>
                    <a:lstStyle/>
                    <a:p>
                      <a:pPr marL="0" algn="l" defTabSz="914296" rtl="0" eaLnBrk="1" fontAlgn="t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eNPN</a:t>
                      </a:r>
                      <a:endParaRPr lang="en-GB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700" marR="12700" marT="12628" marB="0"/>
                </a:tc>
                <a:tc>
                  <a:txBody>
                    <a:bodyPr/>
                    <a:lstStyle/>
                    <a:p>
                      <a:pPr marL="0" algn="l" defTabSz="914296" rtl="0" eaLnBrk="1" fontAlgn="b" latinLnBrk="0" hangingPunct="1"/>
                      <a:r>
                        <a:rPr lang="en-GB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S2</a:t>
                      </a:r>
                    </a:p>
                  </a:txBody>
                  <a:tcPr marL="9675" marR="9675" marT="9624" marB="0" anchor="b"/>
                </a:tc>
                <a:tc>
                  <a:txBody>
                    <a:bodyPr/>
                    <a:lstStyle/>
                    <a:p>
                      <a:pPr marL="0" algn="l" defTabSz="914296" rtl="0" eaLnBrk="1" fontAlgn="b" latinLnBrk="0" hangingPunct="1"/>
                      <a:r>
                        <a:rPr lang="en-GB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97%</a:t>
                      </a:r>
                    </a:p>
                  </a:txBody>
                  <a:tcPr marL="9675" marR="9675" marT="9624" marB="0" anchor="b"/>
                </a:tc>
                <a:tc>
                  <a:txBody>
                    <a:bodyPr/>
                    <a:lstStyle/>
                    <a:p>
                      <a:pPr marL="0" algn="l" defTabSz="914296" rtl="0" eaLnBrk="1" fontAlgn="b" latinLnBrk="0" hangingPunct="1"/>
                      <a:r>
                        <a:rPr lang="en-GB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SP-200980</a:t>
                      </a:r>
                    </a:p>
                  </a:txBody>
                  <a:tcPr marL="9675" marR="9675" marT="9624" marB="0" anchor="b"/>
                </a:tc>
              </a:tr>
              <a:tr h="189542">
                <a:tc>
                  <a:txBody>
                    <a:bodyPr/>
                    <a:lstStyle/>
                    <a:p>
                      <a:pPr algn="r" fontAlgn="b"/>
                      <a:r>
                        <a:rPr lang="en-GB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930019</a:t>
                      </a:r>
                    </a:p>
                  </a:txBody>
                  <a:tcPr marL="9675" marR="9675" marT="962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Architecture support for NB-IoT/</a:t>
                      </a:r>
                      <a:r>
                        <a:rPr lang="en-GB" sz="12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eMTC</a:t>
                      </a:r>
                      <a:r>
                        <a:rPr lang="en-GB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Non-Terrestrial Networks in EPS </a:t>
                      </a:r>
                    </a:p>
                  </a:txBody>
                  <a:tcPr marL="9675" marR="9675" marT="9624" marB="0" anchor="b"/>
                </a:tc>
                <a:tc>
                  <a:txBody>
                    <a:bodyPr/>
                    <a:lstStyle/>
                    <a:p>
                      <a:pPr marL="0" algn="l" defTabSz="914296" rtl="0" eaLnBrk="1" fontAlgn="t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IoT_SAT_ARCH_EPS</a:t>
                      </a:r>
                      <a:endParaRPr lang="en-GB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700" marR="12700" marT="12628" marB="0"/>
                </a:tc>
                <a:tc>
                  <a:txBody>
                    <a:bodyPr/>
                    <a:lstStyle/>
                    <a:p>
                      <a:pPr marL="0" algn="l" defTabSz="914296" rtl="0" eaLnBrk="1" fontAlgn="b" latinLnBrk="0" hangingPunct="1"/>
                      <a:r>
                        <a:rPr lang="en-GB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S2</a:t>
                      </a:r>
                    </a:p>
                  </a:txBody>
                  <a:tcPr marL="9675" marR="9675" marT="9624" marB="0" anchor="b"/>
                </a:tc>
                <a:tc>
                  <a:txBody>
                    <a:bodyPr/>
                    <a:lstStyle/>
                    <a:p>
                      <a:pPr marL="0" algn="l" defTabSz="914296" rtl="0" eaLnBrk="1" fontAlgn="b" latinLnBrk="0" hangingPunct="1"/>
                      <a:r>
                        <a:rPr lang="en-GB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95%</a:t>
                      </a:r>
                    </a:p>
                  </a:txBody>
                  <a:tcPr marL="9675" marR="9675" marT="9624" marB="0" anchor="b"/>
                </a:tc>
                <a:tc>
                  <a:txBody>
                    <a:bodyPr/>
                    <a:lstStyle/>
                    <a:p>
                      <a:pPr marL="0" algn="l" defTabSz="914296" rtl="0" eaLnBrk="1" fontAlgn="b" latinLnBrk="0" hangingPunct="1"/>
                      <a:r>
                        <a:rPr lang="en-GB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SP-211124</a:t>
                      </a:r>
                    </a:p>
                  </a:txBody>
                  <a:tcPr marL="9675" marR="9675" marT="9624" marB="0" anchor="b"/>
                </a:tc>
              </a:tr>
              <a:tr h="189542">
                <a:tc>
                  <a:txBody>
                    <a:bodyPr/>
                    <a:lstStyle/>
                    <a:p>
                      <a:pPr algn="r" fontAlgn="b"/>
                      <a:r>
                        <a:rPr lang="en-GB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900009</a:t>
                      </a:r>
                    </a:p>
                  </a:txBody>
                  <a:tcPr marL="9675" marR="9675" marT="962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Stage 2 for 5MBS</a:t>
                      </a:r>
                    </a:p>
                  </a:txBody>
                  <a:tcPr marL="9675" marR="9675" marT="9624" marB="0" anchor="b"/>
                </a:tc>
                <a:tc>
                  <a:txBody>
                    <a:bodyPr/>
                    <a:lstStyle/>
                    <a:p>
                      <a:pPr marL="0" algn="l" defTabSz="914296" rtl="0" eaLnBrk="1" fontAlgn="t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5MBS</a:t>
                      </a:r>
                    </a:p>
                  </a:txBody>
                  <a:tcPr marL="12700" marR="12700" marT="12628" marB="0"/>
                </a:tc>
                <a:tc>
                  <a:txBody>
                    <a:bodyPr/>
                    <a:lstStyle/>
                    <a:p>
                      <a:pPr marL="0" algn="l" defTabSz="914296" rtl="0" eaLnBrk="1" fontAlgn="b" latinLnBrk="0" hangingPunct="1"/>
                      <a:r>
                        <a:rPr lang="en-GB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S2</a:t>
                      </a:r>
                    </a:p>
                  </a:txBody>
                  <a:tcPr marL="9675" marR="9675" marT="9624" marB="0" anchor="b"/>
                </a:tc>
                <a:tc>
                  <a:txBody>
                    <a:bodyPr/>
                    <a:lstStyle/>
                    <a:p>
                      <a:pPr marL="0" algn="l" defTabSz="914296" rtl="0" eaLnBrk="1" fontAlgn="b" latinLnBrk="0" hangingPunct="1"/>
                      <a:r>
                        <a:rPr lang="en-GB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95%</a:t>
                      </a:r>
                    </a:p>
                  </a:txBody>
                  <a:tcPr marL="9675" marR="9675" marT="9624" marB="0" anchor="b"/>
                </a:tc>
                <a:tc>
                  <a:txBody>
                    <a:bodyPr/>
                    <a:lstStyle/>
                    <a:p>
                      <a:pPr marL="0" algn="l" defTabSz="914296" rtl="0" eaLnBrk="1" fontAlgn="b" latinLnBrk="0" hangingPunct="1"/>
                      <a:r>
                        <a:rPr lang="en-GB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SP-201106</a:t>
                      </a:r>
                    </a:p>
                  </a:txBody>
                  <a:tcPr marL="9675" marR="9675" marT="9624" marB="0" anchor="b"/>
                </a:tc>
              </a:tr>
              <a:tr h="189542">
                <a:tc>
                  <a:txBody>
                    <a:bodyPr/>
                    <a:lstStyle/>
                    <a:p>
                      <a:pPr algn="r" fontAlgn="b"/>
                      <a:r>
                        <a:rPr lang="en-GB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900011</a:t>
                      </a:r>
                    </a:p>
                  </a:txBody>
                  <a:tcPr marL="9675" marR="9675" marT="962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Stage 2 for Enhancement of Network Slicing Phase 2 </a:t>
                      </a:r>
                    </a:p>
                  </a:txBody>
                  <a:tcPr marL="9675" marR="9675" marT="9624" marB="0" anchor="b"/>
                </a:tc>
                <a:tc>
                  <a:txBody>
                    <a:bodyPr/>
                    <a:lstStyle/>
                    <a:p>
                      <a:pPr marL="0" algn="l" defTabSz="914296" rtl="0" eaLnBrk="1" fontAlgn="t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eNS_Ph2</a:t>
                      </a:r>
                    </a:p>
                  </a:txBody>
                  <a:tcPr marL="12700" marR="12700" marT="12628" marB="0"/>
                </a:tc>
                <a:tc>
                  <a:txBody>
                    <a:bodyPr/>
                    <a:lstStyle/>
                    <a:p>
                      <a:pPr marL="0" algn="l" defTabSz="914296" rtl="0" eaLnBrk="1" fontAlgn="b" latinLnBrk="0" hangingPunct="1"/>
                      <a:r>
                        <a:rPr lang="en-GB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S2</a:t>
                      </a:r>
                    </a:p>
                  </a:txBody>
                  <a:tcPr marL="9675" marR="9675" marT="9624" marB="0" anchor="b"/>
                </a:tc>
                <a:tc>
                  <a:txBody>
                    <a:bodyPr/>
                    <a:lstStyle/>
                    <a:p>
                      <a:pPr marL="0" algn="l" defTabSz="914296" rtl="0" eaLnBrk="1" fontAlgn="b" latinLnBrk="0" hangingPunct="1"/>
                      <a:r>
                        <a:rPr lang="en-GB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99%</a:t>
                      </a:r>
                    </a:p>
                  </a:txBody>
                  <a:tcPr marL="9675" marR="9675" marT="9624" marB="0" anchor="b"/>
                </a:tc>
                <a:tc>
                  <a:txBody>
                    <a:bodyPr/>
                    <a:lstStyle/>
                    <a:p>
                      <a:pPr marL="0" algn="l" defTabSz="914296" rtl="0" eaLnBrk="1" fontAlgn="b" latinLnBrk="0" hangingPunct="1"/>
                      <a:r>
                        <a:rPr lang="en-GB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SP-200976</a:t>
                      </a:r>
                    </a:p>
                  </a:txBody>
                  <a:tcPr marL="9675" marR="9675" marT="9624" marB="0" anchor="b"/>
                </a:tc>
              </a:tr>
              <a:tr h="189542">
                <a:tc>
                  <a:txBody>
                    <a:bodyPr/>
                    <a:lstStyle/>
                    <a:p>
                      <a:pPr algn="r" fontAlgn="b"/>
                      <a:r>
                        <a:rPr lang="en-GB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900007</a:t>
                      </a:r>
                    </a:p>
                  </a:txBody>
                  <a:tcPr marL="9675" marR="9675" marT="962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Stage 2 for Proximity based Services in 5GS </a:t>
                      </a:r>
                    </a:p>
                  </a:txBody>
                  <a:tcPr marL="9675" marR="9675" marT="9624" marB="0" anchor="b"/>
                </a:tc>
                <a:tc>
                  <a:txBody>
                    <a:bodyPr/>
                    <a:lstStyle/>
                    <a:p>
                      <a:pPr marL="0" algn="l" defTabSz="914296" rtl="0" eaLnBrk="1" fontAlgn="t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5G_ProSe</a:t>
                      </a:r>
                    </a:p>
                  </a:txBody>
                  <a:tcPr marL="12700" marR="12700" marT="12628" marB="0"/>
                </a:tc>
                <a:tc>
                  <a:txBody>
                    <a:bodyPr/>
                    <a:lstStyle/>
                    <a:p>
                      <a:pPr marL="0" algn="l" defTabSz="914296" rtl="0" eaLnBrk="1" fontAlgn="b" latinLnBrk="0" hangingPunct="1"/>
                      <a:r>
                        <a:rPr lang="en-GB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S2</a:t>
                      </a:r>
                    </a:p>
                  </a:txBody>
                  <a:tcPr marL="9675" marR="9675" marT="9624" marB="0" anchor="b"/>
                </a:tc>
                <a:tc>
                  <a:txBody>
                    <a:bodyPr/>
                    <a:lstStyle/>
                    <a:p>
                      <a:pPr marL="0" algn="l" defTabSz="914296" rtl="0" eaLnBrk="1" fontAlgn="b" latinLnBrk="0" hangingPunct="1"/>
                      <a:r>
                        <a:rPr lang="en-GB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99%</a:t>
                      </a:r>
                    </a:p>
                  </a:txBody>
                  <a:tcPr marL="9675" marR="9675" marT="9624" marB="0" anchor="b"/>
                </a:tc>
                <a:tc>
                  <a:txBody>
                    <a:bodyPr/>
                    <a:lstStyle/>
                    <a:p>
                      <a:pPr marL="0" algn="l" defTabSz="914296" rtl="0" eaLnBrk="1" fontAlgn="b" latinLnBrk="0" hangingPunct="1"/>
                      <a:r>
                        <a:rPr lang="en-GB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SP-201096</a:t>
                      </a:r>
                    </a:p>
                  </a:txBody>
                  <a:tcPr marL="9675" marR="9675" marT="9624" marB="0" anchor="b"/>
                </a:tc>
              </a:tr>
              <a:tr h="189542">
                <a:tc>
                  <a:txBody>
                    <a:bodyPr/>
                    <a:lstStyle/>
                    <a:p>
                      <a:pPr algn="r" fontAlgn="b"/>
                      <a:r>
                        <a:rPr lang="en-GB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870002</a:t>
                      </a:r>
                    </a:p>
                  </a:txBody>
                  <a:tcPr marL="9675" marR="9675" marT="962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Stage 2 of MPS2</a:t>
                      </a:r>
                    </a:p>
                  </a:txBody>
                  <a:tcPr marL="9675" marR="9675" marT="9624" marB="0" anchor="b"/>
                </a:tc>
                <a:tc>
                  <a:txBody>
                    <a:bodyPr/>
                    <a:lstStyle/>
                    <a:p>
                      <a:pPr marL="0" algn="l" defTabSz="914296" rtl="0" eaLnBrk="1" fontAlgn="t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MPS2</a:t>
                      </a:r>
                    </a:p>
                  </a:txBody>
                  <a:tcPr marL="12700" marR="12700" marT="12628" marB="0"/>
                </a:tc>
                <a:tc>
                  <a:txBody>
                    <a:bodyPr/>
                    <a:lstStyle/>
                    <a:p>
                      <a:pPr marL="0" algn="l" defTabSz="914296" rtl="0" eaLnBrk="1" fontAlgn="b" latinLnBrk="0" hangingPunct="1"/>
                      <a:r>
                        <a:rPr lang="en-GB" sz="12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S2</a:t>
                      </a:r>
                    </a:p>
                  </a:txBody>
                  <a:tcPr marL="9675" marR="9675" marT="9624" marB="0" anchor="b"/>
                </a:tc>
                <a:tc>
                  <a:txBody>
                    <a:bodyPr/>
                    <a:lstStyle/>
                    <a:p>
                      <a:pPr marL="0" algn="l" defTabSz="914296" rtl="0" eaLnBrk="1" fontAlgn="b" latinLnBrk="0" hangingPunct="1"/>
                      <a:r>
                        <a:rPr lang="en-GB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99%</a:t>
                      </a:r>
                    </a:p>
                  </a:txBody>
                  <a:tcPr marL="9675" marR="9675" marT="9624" marB="0" anchor="b"/>
                </a:tc>
                <a:tc>
                  <a:txBody>
                    <a:bodyPr/>
                    <a:lstStyle/>
                    <a:p>
                      <a:pPr marL="0" algn="l" defTabSz="914296" rtl="0" eaLnBrk="1" fontAlgn="b" latinLnBrk="0" hangingPunct="1"/>
                      <a:r>
                        <a:rPr lang="en-GB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SP-200519</a:t>
                      </a:r>
                    </a:p>
                  </a:txBody>
                  <a:tcPr marL="9675" marR="9675" marT="9624" marB="0" anchor="b"/>
                </a:tc>
              </a:tr>
              <a:tr h="189542">
                <a:tc>
                  <a:txBody>
                    <a:bodyPr/>
                    <a:lstStyle/>
                    <a:p>
                      <a:pPr algn="r" fontAlgn="b"/>
                      <a:r>
                        <a:rPr lang="en-GB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920062</a:t>
                      </a:r>
                    </a:p>
                  </a:txBody>
                  <a:tcPr marL="9675" marR="9675" marT="962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kern="1200" dirty="0">
                          <a:solidFill>
                            <a:srgbClr val="FFC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Stage 2 of MINT</a:t>
                      </a:r>
                    </a:p>
                  </a:txBody>
                  <a:tcPr marL="9675" marR="9675" marT="9624" marB="0" anchor="b"/>
                </a:tc>
                <a:tc>
                  <a:txBody>
                    <a:bodyPr/>
                    <a:lstStyle/>
                    <a:p>
                      <a:pPr marL="0" algn="l" defTabSz="914296" rtl="0" eaLnBrk="1" fontAlgn="t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kern="1200" dirty="0">
                          <a:solidFill>
                            <a:srgbClr val="FFC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MINT</a:t>
                      </a:r>
                    </a:p>
                  </a:txBody>
                  <a:tcPr marL="12700" marR="12700" marT="12628" marB="0"/>
                </a:tc>
                <a:tc>
                  <a:txBody>
                    <a:bodyPr/>
                    <a:lstStyle/>
                    <a:p>
                      <a:pPr marL="0" algn="l" defTabSz="914296" rtl="0" eaLnBrk="1" fontAlgn="b" latinLnBrk="0" hangingPunct="1"/>
                      <a:r>
                        <a:rPr lang="en-GB" sz="1200" kern="1200" dirty="0">
                          <a:solidFill>
                            <a:srgbClr val="FFC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S2</a:t>
                      </a:r>
                    </a:p>
                  </a:txBody>
                  <a:tcPr marL="9675" marR="9675" marT="9624" marB="0" anchor="b"/>
                </a:tc>
                <a:tc>
                  <a:txBody>
                    <a:bodyPr/>
                    <a:lstStyle/>
                    <a:p>
                      <a:pPr marL="0" algn="l" defTabSz="914296" rtl="0" eaLnBrk="1" fontAlgn="b" latinLnBrk="0" hangingPunct="1"/>
                      <a:r>
                        <a:rPr lang="en-GB" sz="1200" kern="1200" dirty="0">
                          <a:solidFill>
                            <a:srgbClr val="FFC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90%</a:t>
                      </a:r>
                    </a:p>
                  </a:txBody>
                  <a:tcPr marL="9675" marR="9675" marT="9624" marB="0" anchor="b"/>
                </a:tc>
                <a:tc>
                  <a:txBody>
                    <a:bodyPr/>
                    <a:lstStyle/>
                    <a:p>
                      <a:pPr marL="0" algn="l" defTabSz="914296" rtl="0" eaLnBrk="1" fontAlgn="b" latinLnBrk="0" hangingPunct="1"/>
                      <a:r>
                        <a:rPr lang="en-GB" sz="1200" kern="1200" dirty="0">
                          <a:solidFill>
                            <a:srgbClr val="FFC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SP-210582</a:t>
                      </a:r>
                    </a:p>
                  </a:txBody>
                  <a:tcPr marL="9675" marR="9675" marT="9624" marB="0" anchor="b"/>
                </a:tc>
              </a:tr>
              <a:tr h="180237">
                <a:tc>
                  <a:txBody>
                    <a:bodyPr/>
                    <a:lstStyle/>
                    <a:p>
                      <a:pPr algn="r" fontAlgn="b"/>
                      <a:r>
                        <a:rPr lang="en-GB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940047</a:t>
                      </a:r>
                    </a:p>
                  </a:txBody>
                  <a:tcPr marL="9675" marR="9675" marT="962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IMS Optimization for HSS Group ID in an SBA environment (St. 2)</a:t>
                      </a:r>
                    </a:p>
                  </a:txBody>
                  <a:tcPr marL="9675" marR="9675" marT="9624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TEI17</a:t>
                      </a:r>
                      <a:r>
                        <a:rPr lang="en-GB" sz="1200" dirty="0">
                          <a:solidFill>
                            <a:srgbClr val="FF0000"/>
                          </a:solidFill>
                          <a:effectLst/>
                        </a:rPr>
                        <a:t>_IMSGID</a:t>
                      </a:r>
                      <a:endParaRPr lang="en-GB" sz="12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6244" marR="86244" marT="0" marB="0" anchor="b"/>
                </a:tc>
                <a:tc>
                  <a:txBody>
                    <a:bodyPr/>
                    <a:lstStyle/>
                    <a:p>
                      <a:pPr marL="0" algn="l" defTabSz="914296" rtl="0" eaLnBrk="1" fontAlgn="b" latinLnBrk="0" hangingPunct="1"/>
                      <a:r>
                        <a:rPr lang="en-GB" sz="1200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S2</a:t>
                      </a:r>
                    </a:p>
                  </a:txBody>
                  <a:tcPr marL="9675" marR="9675" marT="9624" marB="0" anchor="b"/>
                </a:tc>
                <a:tc>
                  <a:txBody>
                    <a:bodyPr/>
                    <a:lstStyle/>
                    <a:p>
                      <a:pPr marL="0" algn="l" defTabSz="914296" rtl="0" eaLnBrk="1" fontAlgn="b" latinLnBrk="0" hangingPunct="1"/>
                      <a:r>
                        <a:rPr lang="en-GB" sz="1200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73%</a:t>
                      </a:r>
                    </a:p>
                  </a:txBody>
                  <a:tcPr marL="9675" marR="9675" marT="9624" marB="0" anchor="b"/>
                </a:tc>
                <a:tc>
                  <a:txBody>
                    <a:bodyPr/>
                    <a:lstStyle/>
                    <a:p>
                      <a:pPr marL="0" algn="l" defTabSz="914296" rtl="0" eaLnBrk="1" fontAlgn="b" latinLnBrk="0" hangingPunct="1"/>
                      <a:r>
                        <a:rPr lang="en-GB" sz="1200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SP-200452</a:t>
                      </a:r>
                    </a:p>
                  </a:txBody>
                  <a:tcPr marL="9675" marR="9675" marT="9624" marB="0" anchor="b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68798309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>
          <a:xfrm>
            <a:off x="905934" y="365125"/>
            <a:ext cx="10515600" cy="1325563"/>
          </a:xfrm>
        </p:spPr>
        <p:txBody>
          <a:bodyPr/>
          <a:lstStyle/>
          <a:p>
            <a:r>
              <a:rPr lang="de-DE" dirty="0" smtClean="0"/>
              <a:t>Other information</a:t>
            </a:r>
            <a:endParaRPr lang="en-US" altLang="en-US" dirty="0" smtClean="0"/>
          </a:p>
        </p:txBody>
      </p:sp>
      <p:sp>
        <p:nvSpPr>
          <p:cNvPr id="4" name="Rectangle 3"/>
          <p:cNvSpPr/>
          <p:nvPr/>
        </p:nvSpPr>
        <p:spPr>
          <a:xfrm>
            <a:off x="671655" y="1913459"/>
            <a:ext cx="9134874" cy="24540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smtClean="0"/>
          </a:p>
          <a:p>
            <a:pPr marL="228600" lvl="1" indent="-228600"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tabLst>
                <a:tab pos="1166813" algn="l"/>
                <a:tab pos="1795463" algn="l"/>
              </a:tabLst>
            </a:pPr>
            <a:r>
              <a:rPr lang="en-US" smtClean="0"/>
              <a:t> </a:t>
            </a:r>
            <a:r>
              <a:rPr lang="en-US" smtClean="0">
                <a:latin typeface="Arial "/>
                <a:cs typeface="+mn-cs"/>
              </a:rPr>
              <a:t> MCC report in SP-211577/CP-213011 contains usual statistics e.g. on CRs, TR/TS, and email send  on the reflector</a:t>
            </a:r>
            <a:endParaRPr lang="en-US" smtClean="0">
              <a:latin typeface="Arial "/>
            </a:endParaRPr>
          </a:p>
          <a:p>
            <a:pPr lvl="1"/>
            <a:r>
              <a:rPr lang="en-US" smtClean="0">
                <a:latin typeface="Arial "/>
              </a:rPr>
              <a:t> </a:t>
            </a:r>
            <a:endParaRPr lang="en-US">
              <a:latin typeface="Arial "/>
            </a:endParaRPr>
          </a:p>
          <a:p>
            <a:pPr marL="228600" lvl="1" indent="-228600">
              <a:lnSpc>
                <a:spcPct val="90000"/>
              </a:lnSpc>
              <a:spcBef>
                <a:spcPts val="1000"/>
              </a:spcBef>
              <a:buClrTx/>
              <a:buBlip>
                <a:blip r:embed="rId2"/>
              </a:buBlip>
              <a:tabLst>
                <a:tab pos="1166813" algn="l"/>
                <a:tab pos="1795463" algn="l"/>
              </a:tabLst>
            </a:pPr>
            <a:r>
              <a:rPr lang="en-US" smtClean="0">
                <a:latin typeface="Arial "/>
                <a:cs typeface="+mn-cs"/>
              </a:rPr>
              <a:t> CT Chair asks SA to include CT WGs early in Rel-18 work, there should be capacity in CT WGs after June 2022</a:t>
            </a:r>
            <a:endParaRPr lang="en-US">
              <a:latin typeface="Arial "/>
              <a:cs typeface="+mn-cs"/>
            </a:endParaRPr>
          </a:p>
          <a:p>
            <a:pPr lvl="1">
              <a:buClrTx/>
              <a:buFont typeface="Wingdings" panose="05000000000000000000" pitchFamily="2" charset="2"/>
              <a:buChar char="Ø"/>
            </a:pPr>
            <a:endParaRPr lang="en-US">
              <a:latin typeface="Arial "/>
            </a:endParaRPr>
          </a:p>
          <a:p>
            <a:pPr lvl="1">
              <a:buClrTx/>
              <a:buFont typeface="Wingdings" panose="05000000000000000000" pitchFamily="2" charset="2"/>
              <a:buChar char="Ø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47941576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8" descr="webpag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H="1" flipV="1">
            <a:off x="3598286" y="2965595"/>
            <a:ext cx="4291012" cy="3421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11"/>
          <p:cNvSpPr>
            <a:spLocks noChangeArrowheads="1"/>
          </p:cNvSpPr>
          <p:nvPr/>
        </p:nvSpPr>
        <p:spPr bwMode="auto">
          <a:xfrm>
            <a:off x="4360285" y="1881981"/>
            <a:ext cx="296877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fi-FI" altLang="en-US" b="1" dirty="0">
                <a:latin typeface="Arial" pitchFamily="34" charset="0"/>
                <a:cs typeface="Arial" pitchFamily="34" charset="0"/>
              </a:rPr>
              <a:t>Peter Schmitt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fi-FI" altLang="en-US" sz="1400" dirty="0">
                <a:latin typeface="Arial" pitchFamily="34" charset="0"/>
                <a:cs typeface="Arial" pitchFamily="34" charset="0"/>
              </a:rPr>
              <a:t>3GPP TSG CT WG4 </a:t>
            </a:r>
            <a:r>
              <a:rPr lang="fi-FI" altLang="en-US" sz="1400" dirty="0" smtClean="0">
                <a:latin typeface="Arial" pitchFamily="34" charset="0"/>
                <a:cs typeface="Arial" pitchFamily="34" charset="0"/>
              </a:rPr>
              <a:t>Chair</a:t>
            </a:r>
            <a:endParaRPr lang="fi-FI" altLang="en-US" sz="1400" dirty="0">
              <a:latin typeface="Arial" pitchFamily="34" charset="0"/>
              <a:cs typeface="Arial" pitchFamily="34" charset="0"/>
            </a:endParaRPr>
          </a:p>
          <a:p>
            <a:pPr algn="ctr">
              <a:spcBef>
                <a:spcPct val="0"/>
              </a:spcBef>
              <a:buFontTx/>
              <a:buNone/>
            </a:pPr>
            <a:r>
              <a:rPr lang="fi-FI" altLang="en-US" sz="1400" dirty="0">
                <a:solidFill>
                  <a:srgbClr val="7F7F7F"/>
                </a:solidFill>
                <a:latin typeface="Arial" pitchFamily="34" charset="0"/>
                <a:cs typeface="Arial" pitchFamily="34" charset="0"/>
              </a:rPr>
              <a:t>Peter.schmitt@huawei.com</a:t>
            </a:r>
            <a:endParaRPr lang="en-US" altLang="en-US" sz="1400" dirty="0">
              <a:solidFill>
                <a:srgbClr val="7F7F7F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itr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1061725507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Report </a:t>
            </a:r>
            <a:r>
              <a:rPr lang="en-US" b="1"/>
              <a:t>from </a:t>
            </a:r>
            <a:r>
              <a:rPr lang="en-US" b="1" smtClean="0"/>
              <a:t>CT#94e </a:t>
            </a:r>
            <a:r>
              <a:rPr lang="en-US" b="1" dirty="0"/>
              <a:t>related to CT4 topics</a:t>
            </a:r>
            <a:endParaRPr lang="en-US" altLang="fr-FR" dirty="0"/>
          </a:p>
        </p:txBody>
      </p:sp>
      <p:sp>
        <p:nvSpPr>
          <p:cNvPr id="5123" name="Espace réservé du contenu 3"/>
          <p:cNvSpPr>
            <a:spLocks noGrp="1"/>
          </p:cNvSpPr>
          <p:nvPr>
            <p:ph idx="1"/>
          </p:nvPr>
        </p:nvSpPr>
        <p:spPr>
          <a:xfrm>
            <a:off x="383737" y="1690688"/>
            <a:ext cx="10354733" cy="4351338"/>
          </a:xfrm>
        </p:spPr>
        <p:txBody>
          <a:bodyPr/>
          <a:lstStyle/>
          <a:p>
            <a:pPr marL="0" indent="0">
              <a:buNone/>
            </a:pPr>
            <a:r>
              <a:rPr lang="en-US" smtClean="0"/>
              <a:t>The new/ Revised  </a:t>
            </a:r>
            <a:r>
              <a:rPr lang="en-US" dirty="0" smtClean="0"/>
              <a:t>WIDs (which </a:t>
            </a:r>
            <a:r>
              <a:rPr lang="en-US" smtClean="0"/>
              <a:t>were agreed/endorsed by CT4) </a:t>
            </a:r>
            <a:r>
              <a:rPr lang="en-US" dirty="0" smtClean="0"/>
              <a:t>are </a:t>
            </a:r>
            <a:r>
              <a:rPr lang="en-US" dirty="0"/>
              <a:t>all </a:t>
            </a:r>
            <a:r>
              <a:rPr lang="en-US" smtClean="0"/>
              <a:t>approved:</a:t>
            </a:r>
          </a:p>
          <a:p>
            <a:pPr>
              <a:tabLst>
                <a:tab pos="804863" algn="l"/>
                <a:tab pos="2063750" algn="l"/>
              </a:tabLst>
            </a:pPr>
            <a:r>
              <a:rPr lang="en-US" sz="1400"/>
              <a:t>Source	TDoc	Title</a:t>
            </a:r>
          </a:p>
          <a:p>
            <a:pPr>
              <a:tabLst>
                <a:tab pos="804863" algn="l"/>
                <a:tab pos="2063750" algn="l"/>
              </a:tabLst>
            </a:pPr>
            <a:r>
              <a:rPr lang="en-US" sz="1400"/>
              <a:t>CT4	CP-213070	New WID on Restoration of Profiles related to UDR</a:t>
            </a:r>
          </a:p>
          <a:p>
            <a:pPr>
              <a:tabLst>
                <a:tab pos="804863" algn="l"/>
                <a:tab pos="2063750" algn="l"/>
              </a:tabLst>
            </a:pPr>
            <a:r>
              <a:rPr lang="en-US" sz="1400"/>
              <a:t>CT4	CP-213077	New WID on enhancement on the GTP-U entity restart</a:t>
            </a:r>
          </a:p>
          <a:p>
            <a:pPr>
              <a:tabLst>
                <a:tab pos="804863" algn="l"/>
                <a:tab pos="2063750" algn="l"/>
              </a:tabLst>
            </a:pPr>
            <a:r>
              <a:rPr lang="en-US" sz="1400"/>
              <a:t>CT4	CP-213274	Revised WID on CT aspects of the architectural enhancements for 5G multicast-broadcast </a:t>
            </a:r>
            <a:r>
              <a:rPr lang="en-US" sz="1400" smtClean="0"/>
              <a:t>services</a:t>
            </a:r>
            <a:br>
              <a:rPr lang="en-US" sz="1400" smtClean="0"/>
            </a:br>
            <a:r>
              <a:rPr lang="en-US" sz="1400" smtClean="0"/>
              <a:t>		New TS in CT3: 29.537</a:t>
            </a:r>
            <a:endParaRPr lang="en-US" sz="1400"/>
          </a:p>
          <a:p>
            <a:pPr>
              <a:tabLst>
                <a:tab pos="804863" algn="l"/>
                <a:tab pos="2063750" algn="l"/>
              </a:tabLst>
            </a:pPr>
            <a:r>
              <a:rPr lang="en-US" sz="1400" smtClean="0"/>
              <a:t>CT3</a:t>
            </a:r>
            <a:r>
              <a:rPr lang="en-US" sz="1400"/>
              <a:t>	CP-213262	Revised WID on Rel-17 Enhancements of 3GPP Northbound Interfaces and Application Layer APIs</a:t>
            </a:r>
          </a:p>
          <a:p>
            <a:pPr>
              <a:tabLst>
                <a:tab pos="804863" algn="l"/>
                <a:tab pos="2063750" algn="l"/>
              </a:tabLst>
            </a:pPr>
            <a:r>
              <a:rPr lang="en-US" sz="1400"/>
              <a:t>CT3	CP-213263	Revised WID on CT aspects for enabling Edge Applications</a:t>
            </a:r>
          </a:p>
          <a:p>
            <a:pPr>
              <a:tabLst>
                <a:tab pos="804863" algn="l"/>
                <a:tab pos="2063750" algn="l"/>
              </a:tabLst>
            </a:pPr>
            <a:r>
              <a:rPr lang="en-US" sz="1400"/>
              <a:t>CT1	CP-213210	New_WID on NR Reduced Capability Devices</a:t>
            </a:r>
          </a:p>
          <a:p>
            <a:pPr>
              <a:tabLst>
                <a:tab pos="804863" algn="l"/>
                <a:tab pos="2063750" algn="l"/>
              </a:tabLst>
            </a:pPr>
            <a:r>
              <a:rPr lang="en-US" sz="1400"/>
              <a:t>CT1	CP-213075	Revised WID on CT aspects of Enabling Multi-USIM </a:t>
            </a:r>
            <a:r>
              <a:rPr lang="en-US" sz="1400" smtClean="0"/>
              <a:t>devices</a:t>
            </a:r>
          </a:p>
          <a:p>
            <a:pPr>
              <a:tabLst>
                <a:tab pos="804863" algn="l"/>
                <a:tab pos="2063750" algn="l"/>
              </a:tabLst>
            </a:pPr>
            <a:r>
              <a:rPr lang="en-US" sz="1400" smtClean="0"/>
              <a:t>CT1</a:t>
            </a:r>
            <a:r>
              <a:rPr lang="en-US" sz="1400"/>
              <a:t>	CP-213083	New WID on Enhancements of 3GPP profiles for cryptographic algorithms and security protocols</a:t>
            </a:r>
          </a:p>
          <a:p>
            <a:pPr marL="0" indent="0">
              <a:buNone/>
            </a:pPr>
            <a:r>
              <a:rPr lang="en-US" sz="1600" smtClean="0"/>
              <a:t>	</a:t>
            </a:r>
            <a:endParaRPr lang="en-US" sz="1600"/>
          </a:p>
        </p:txBody>
      </p:sp>
    </p:spTree>
    <p:extLst>
      <p:ext uri="{BB962C8B-B14F-4D97-AF65-F5344CB8AC3E}">
        <p14:creationId xmlns:p14="http://schemas.microsoft.com/office/powerpoint/2010/main" val="1927911110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Report </a:t>
            </a:r>
            <a:r>
              <a:rPr lang="en-US" b="1"/>
              <a:t>from </a:t>
            </a:r>
            <a:r>
              <a:rPr lang="en-US" b="1" smtClean="0"/>
              <a:t>CT#94e </a:t>
            </a:r>
            <a:r>
              <a:rPr lang="en-US" b="1" dirty="0"/>
              <a:t>related to CT4 topics</a:t>
            </a:r>
            <a:endParaRPr lang="en-US" altLang="fr-FR" dirty="0"/>
          </a:p>
        </p:txBody>
      </p:sp>
      <p:sp>
        <p:nvSpPr>
          <p:cNvPr id="5123" name="Espace réservé du contenu 3"/>
          <p:cNvSpPr>
            <a:spLocks noGrp="1"/>
          </p:cNvSpPr>
          <p:nvPr>
            <p:ph idx="1"/>
          </p:nvPr>
        </p:nvSpPr>
        <p:spPr>
          <a:xfrm>
            <a:off x="657511" y="1809199"/>
            <a:ext cx="10354733" cy="4351338"/>
          </a:xfrm>
        </p:spPr>
        <p:txBody>
          <a:bodyPr/>
          <a:lstStyle/>
          <a:p>
            <a:pPr marL="0" indent="0">
              <a:buNone/>
            </a:pPr>
            <a:r>
              <a:rPr lang="en-US"/>
              <a:t>The other </a:t>
            </a:r>
            <a:r>
              <a:rPr lang="en-US" smtClean="0"/>
              <a:t>approved new/revised WIDs are:</a:t>
            </a:r>
            <a:r>
              <a:rPr lang="en-US" sz="1800" dirty="0"/>
              <a:t>           </a:t>
            </a:r>
            <a:r>
              <a:rPr lang="en-US" sz="1800"/>
              <a:t> </a:t>
            </a:r>
            <a:r>
              <a:rPr lang="en-US" sz="1800" dirty="0"/>
              <a:t>   </a:t>
            </a:r>
          </a:p>
          <a:p>
            <a:r>
              <a:rPr lang="en-US" sz="1400"/>
              <a:t>Source	TDoc	Title</a:t>
            </a:r>
          </a:p>
          <a:p>
            <a:r>
              <a:rPr lang="en-US" sz="1400" smtClean="0"/>
              <a:t>CT1</a:t>
            </a:r>
            <a:r>
              <a:rPr lang="en-US" sz="1400"/>
              <a:t>	CP-213080	New WID on Multi-device enhancements for device transfers</a:t>
            </a:r>
          </a:p>
          <a:p>
            <a:r>
              <a:rPr lang="en-US" sz="1400"/>
              <a:t>CT1	CP-213082	New WID on IMS Optimization for HSS Group ID in an SBA environment</a:t>
            </a:r>
          </a:p>
          <a:p>
            <a:r>
              <a:rPr lang="en-US" sz="1400" smtClean="0"/>
              <a:t>CT1</a:t>
            </a:r>
            <a:r>
              <a:rPr lang="en-US" sz="1400"/>
              <a:t>	CP-213273	New </a:t>
            </a:r>
            <a:r>
              <a:rPr lang="en-US" sz="1400" smtClean="0"/>
              <a:t>WID </a:t>
            </a:r>
            <a:r>
              <a:rPr lang="en-US" sz="1400"/>
              <a:t>on IoT NTN support for EPS</a:t>
            </a:r>
          </a:p>
          <a:p>
            <a:r>
              <a:rPr lang="en-US" sz="1400"/>
              <a:t>CT3	CP-213205	Revised WID on CT aspects on Dynamically Changing AM Policies in the 5GC</a:t>
            </a:r>
          </a:p>
          <a:p>
            <a:r>
              <a:rPr lang="en-US" sz="1400"/>
              <a:t>CT3	CP-213261	Revised WID on Enablers for Network Automation for 5G - phase 2</a:t>
            </a:r>
          </a:p>
          <a:p>
            <a:r>
              <a:rPr lang="en-US" sz="1400"/>
              <a:t>CT1	CP-213071	Revised WID on CT aspects of Enhanced Mission Critical Push-to-talk architecture phase 3</a:t>
            </a:r>
          </a:p>
          <a:p>
            <a:r>
              <a:rPr lang="en-US" sz="1400"/>
              <a:t>CT1	CP-213072	Revised WID on CT aspects of Enhanced support of Non-Public Networks</a:t>
            </a:r>
          </a:p>
          <a:p>
            <a:r>
              <a:rPr lang="en-US" sz="1400"/>
              <a:t>CT1	CP-213073	Revised WID on CT aspects of architecture enhancements for 3GPP support of advanced V2X services - Phase 2</a:t>
            </a:r>
          </a:p>
          <a:p>
            <a:r>
              <a:rPr lang="en-US" sz="1400"/>
              <a:t>CT1	CP-213076	Revised WID on CT Aspects of Application Layer Support for Uncrewed Aerial Systems (UAS)</a:t>
            </a:r>
            <a:endParaRPr lang="en-US" sz="1400" dirty="0"/>
          </a:p>
          <a:p>
            <a:pPr marL="0" indent="0">
              <a:buNone/>
            </a:pPr>
            <a:r>
              <a:rPr lang="en-US" sz="1400" dirty="0"/>
              <a:t>     </a:t>
            </a:r>
            <a:endParaRPr lang="de-DE" altLang="en-US" sz="1400" dirty="0" smtClean="0">
              <a:latin typeface="Arial" panose="020B0604020202020204" pitchFamily="34" charset="0"/>
              <a:ea typeface="SimSun" panose="02010600030101010101" pitchFamily="2" charset="-122"/>
              <a:cs typeface="Arial" panose="020B0604020202020204" pitchFamily="34" charset="0"/>
            </a:endParaRPr>
          </a:p>
          <a:p>
            <a:pPr marL="0" indent="0">
              <a:buNone/>
              <a:tabLst>
                <a:tab pos="1795463" algn="l"/>
              </a:tabLst>
            </a:pPr>
            <a:endParaRPr lang="en-US" altLang="en-US" sz="1200" dirty="0"/>
          </a:p>
        </p:txBody>
      </p:sp>
    </p:spTree>
    <p:extLst>
      <p:ext uri="{BB962C8B-B14F-4D97-AF65-F5344CB8AC3E}">
        <p14:creationId xmlns:p14="http://schemas.microsoft.com/office/powerpoint/2010/main" val="2397268026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Report </a:t>
            </a:r>
            <a:r>
              <a:rPr lang="en-US" b="1"/>
              <a:t>from </a:t>
            </a:r>
            <a:r>
              <a:rPr lang="en-US" b="1" smtClean="0"/>
              <a:t>CT#94e </a:t>
            </a:r>
            <a:r>
              <a:rPr lang="en-US" b="1" dirty="0"/>
              <a:t>related to CT4 topics</a:t>
            </a:r>
            <a:endParaRPr lang="en-US" altLang="fr-FR" dirty="0"/>
          </a:p>
        </p:txBody>
      </p:sp>
      <p:sp>
        <p:nvSpPr>
          <p:cNvPr id="5123" name="Espace réservé du contenu 3"/>
          <p:cNvSpPr>
            <a:spLocks noGrp="1"/>
          </p:cNvSpPr>
          <p:nvPr>
            <p:ph idx="1"/>
          </p:nvPr>
        </p:nvSpPr>
        <p:spPr>
          <a:xfrm>
            <a:off x="383737" y="1690688"/>
            <a:ext cx="10354733" cy="4351338"/>
          </a:xfrm>
        </p:spPr>
        <p:txBody>
          <a:bodyPr/>
          <a:lstStyle/>
          <a:p>
            <a:pPr marL="0" indent="0">
              <a:buNone/>
            </a:pPr>
            <a:r>
              <a:rPr lang="en-US" smtClean="0"/>
              <a:t>The TRs send for approval by CT4 are approved</a:t>
            </a:r>
          </a:p>
          <a:p>
            <a:pPr>
              <a:tabLst>
                <a:tab pos="1254125" algn="l"/>
                <a:tab pos="7621588" algn="l"/>
              </a:tabLst>
            </a:pPr>
            <a:r>
              <a:rPr lang="fr-FR" sz="1600" b="1"/>
              <a:t>TDoc #</a:t>
            </a:r>
            <a:r>
              <a:rPr lang="en-US" sz="1600"/>
              <a:t>	</a:t>
            </a:r>
            <a:r>
              <a:rPr lang="fr-FR" sz="1600" b="1"/>
              <a:t>Title </a:t>
            </a:r>
            <a:r>
              <a:rPr lang="en-US" sz="1600"/>
              <a:t>	</a:t>
            </a:r>
            <a:r>
              <a:rPr lang="fr-FR" sz="1600" b="1"/>
              <a:t>Rapporteurs</a:t>
            </a:r>
            <a:endParaRPr lang="en-US" sz="1600"/>
          </a:p>
          <a:p>
            <a:pPr>
              <a:tabLst>
                <a:tab pos="1254125" algn="l"/>
                <a:tab pos="7621588" algn="l"/>
              </a:tabLst>
            </a:pPr>
            <a:r>
              <a:rPr lang="en-US" sz="1600"/>
              <a:t>CP-213151	TR 29.941 “</a:t>
            </a:r>
            <a:r>
              <a:rPr lang="en-GB" sz="1600"/>
              <a:t>Guidelines on Port Allocation for New 3GPP Interfaces</a:t>
            </a:r>
            <a:r>
              <a:rPr lang="en-US" sz="1600"/>
              <a:t>”	</a:t>
            </a:r>
            <a:r>
              <a:rPr lang="en-GB" sz="1600"/>
              <a:t>Huawei</a:t>
            </a:r>
            <a:endParaRPr lang="en-US" sz="1600"/>
          </a:p>
          <a:p>
            <a:pPr>
              <a:tabLst>
                <a:tab pos="1254125" algn="l"/>
                <a:tab pos="7621588" algn="l"/>
              </a:tabLst>
            </a:pPr>
            <a:r>
              <a:rPr lang="en-US" sz="1600"/>
              <a:t>CP-213152	</a:t>
            </a:r>
            <a:r>
              <a:rPr lang="en-GB" sz="1600"/>
              <a:t>TR 29.829 “Study on Service-based support for SMS in 5GC”</a:t>
            </a:r>
            <a:r>
              <a:rPr lang="en-US" sz="1600"/>
              <a:t>	</a:t>
            </a:r>
            <a:r>
              <a:rPr lang="en-GB" sz="1600"/>
              <a:t>China Telecom</a:t>
            </a:r>
            <a:endParaRPr lang="en-US" sz="1600"/>
          </a:p>
          <a:p>
            <a:pPr>
              <a:tabLst>
                <a:tab pos="1254125" algn="l"/>
                <a:tab pos="7621588" algn="l"/>
              </a:tabLst>
            </a:pPr>
            <a:r>
              <a:rPr lang="en-US" sz="1600"/>
              <a:t>CP-213153	</a:t>
            </a:r>
            <a:r>
              <a:rPr lang="en-GB" sz="1600"/>
              <a:t>TR 29.821 “Study on Restoration of Profiles related to UDR”</a:t>
            </a:r>
            <a:r>
              <a:rPr lang="en-US" sz="1600"/>
              <a:t>	</a:t>
            </a:r>
            <a:r>
              <a:rPr lang="en-GB" sz="1600"/>
              <a:t>NTT DOCOMO</a:t>
            </a:r>
            <a:endParaRPr lang="en-US" sz="1600"/>
          </a:p>
          <a:p>
            <a:pPr>
              <a:tabLst>
                <a:tab pos="1254125" algn="l"/>
                <a:tab pos="7621588" algn="l"/>
              </a:tabLst>
            </a:pPr>
            <a:r>
              <a:rPr lang="en-US" sz="1600"/>
              <a:t>CP-213161	</a:t>
            </a:r>
            <a:r>
              <a:rPr lang="en-GB" sz="1600"/>
              <a:t>TR 23.700-12 “Study on enhanced IP Multimedia Subsystem (IMS) to 5GC </a:t>
            </a:r>
            <a:r>
              <a:rPr lang="en-GB" sz="1600" smtClean="0"/>
              <a:t/>
            </a:r>
            <a:br>
              <a:rPr lang="en-GB" sz="1600" smtClean="0"/>
            </a:br>
            <a:r>
              <a:rPr lang="en-GB" sz="1600" smtClean="0"/>
              <a:t> 	integration </a:t>
            </a:r>
            <a:r>
              <a:rPr lang="en-GB" sz="1600"/>
              <a:t>Phase 2; CT WG4 aspects”</a:t>
            </a:r>
            <a:r>
              <a:rPr lang="en-US" sz="1600"/>
              <a:t>	</a:t>
            </a:r>
            <a:r>
              <a:rPr lang="en-GB" sz="1600" smtClean="0"/>
              <a:t>Huawei</a:t>
            </a:r>
            <a:endParaRPr lang="en-US" sz="1600"/>
          </a:p>
          <a:p>
            <a:pPr marL="0" indent="0">
              <a:buNone/>
            </a:pPr>
            <a:endParaRPr lang="en-US" sz="1600" smtClean="0"/>
          </a:p>
          <a:p>
            <a:pPr marL="0" indent="0">
              <a:buNone/>
            </a:pPr>
            <a:r>
              <a:rPr lang="en-US" sz="1600"/>
              <a:t>	</a:t>
            </a:r>
          </a:p>
          <a:p>
            <a:pPr marL="0" indent="0">
              <a:buNone/>
            </a:pPr>
            <a:r>
              <a:rPr lang="en-US" sz="1600" smtClean="0"/>
              <a:t>	</a:t>
            </a:r>
            <a:endParaRPr lang="en-US" sz="1600"/>
          </a:p>
        </p:txBody>
      </p:sp>
    </p:spTree>
    <p:extLst>
      <p:ext uri="{BB962C8B-B14F-4D97-AF65-F5344CB8AC3E}">
        <p14:creationId xmlns:p14="http://schemas.microsoft.com/office/powerpoint/2010/main" val="1060412918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Report </a:t>
            </a:r>
            <a:r>
              <a:rPr lang="en-US" b="1"/>
              <a:t>from </a:t>
            </a:r>
            <a:r>
              <a:rPr lang="en-US" b="1" smtClean="0"/>
              <a:t>CT#94e </a:t>
            </a:r>
            <a:r>
              <a:rPr lang="en-US" b="1" dirty="0"/>
              <a:t>related to CT4 topics</a:t>
            </a:r>
            <a:endParaRPr lang="en-US" altLang="fr-FR" dirty="0"/>
          </a:p>
        </p:txBody>
      </p:sp>
      <p:sp>
        <p:nvSpPr>
          <p:cNvPr id="5123" name="Espace réservé du contenu 3"/>
          <p:cNvSpPr>
            <a:spLocks noGrp="1"/>
          </p:cNvSpPr>
          <p:nvPr>
            <p:ph idx="1"/>
          </p:nvPr>
        </p:nvSpPr>
        <p:spPr>
          <a:xfrm>
            <a:off x="383737" y="1690688"/>
            <a:ext cx="10354733" cy="4351338"/>
          </a:xfrm>
        </p:spPr>
        <p:txBody>
          <a:bodyPr/>
          <a:lstStyle/>
          <a:p>
            <a:pPr marL="0" indent="0">
              <a:buNone/>
            </a:pPr>
            <a:r>
              <a:rPr lang="en-US"/>
              <a:t>On </a:t>
            </a:r>
            <a:r>
              <a:rPr lang="en-US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Study on Port Number Allocation Alternatives for New 3GPP Interfaces </a:t>
            </a:r>
          </a:p>
          <a:p>
            <a:pPr>
              <a:tabLst>
                <a:tab pos="1254125" algn="l"/>
                <a:tab pos="7621588" algn="l"/>
              </a:tabLst>
            </a:pPr>
            <a:r>
              <a:rPr lang="en-US" sz="1600" smtClean="0"/>
              <a:t>TR </a:t>
            </a:r>
            <a:r>
              <a:rPr lang="en-US" sz="1600"/>
              <a:t>29.941 </a:t>
            </a:r>
            <a:r>
              <a:rPr lang="en-GB" sz="1600"/>
              <a:t>It is agreed that the Annex “3GPP procedures for Service Name and Port Number registry management” shall be moved into a new TS</a:t>
            </a:r>
            <a:endParaRPr lang="en-GB" sz="1600" smtClean="0"/>
          </a:p>
          <a:p>
            <a:pPr>
              <a:tabLst>
                <a:tab pos="1254125" algn="l"/>
                <a:tab pos="7621588" algn="l"/>
              </a:tabLst>
            </a:pPr>
            <a:r>
              <a:rPr lang="en-GB" sz="1600" smtClean="0"/>
              <a:t>CT4 is asked to update the WID on PortAL and provide the revision to next plenary for approval</a:t>
            </a:r>
          </a:p>
          <a:p>
            <a:pPr>
              <a:tabLst>
                <a:tab pos="1254125" algn="l"/>
                <a:tab pos="7621588" algn="l"/>
              </a:tabLst>
            </a:pPr>
            <a:r>
              <a:rPr lang="en-GB" sz="1600" smtClean="0"/>
              <a:t>CT4 is asked to  produce the new TS and  prepare a CR to remove the annex from TR 29.941 to </a:t>
            </a:r>
            <a:r>
              <a:rPr lang="en-GB" sz="1600"/>
              <a:t>next CT </a:t>
            </a:r>
            <a:r>
              <a:rPr lang="en-GB" sz="1600" smtClean="0"/>
              <a:t>plenary.</a:t>
            </a:r>
          </a:p>
          <a:p>
            <a:pPr>
              <a:tabLst>
                <a:tab pos="1254125" algn="l"/>
                <a:tab pos="7621588" algn="l"/>
              </a:tabLst>
            </a:pPr>
            <a:r>
              <a:rPr lang="en-GB" sz="1600" smtClean="0"/>
              <a:t>Maintenance of the new TS:</a:t>
            </a:r>
          </a:p>
          <a:p>
            <a:pPr lvl="1">
              <a:tabLst>
                <a:tab pos="1254125" algn="l"/>
                <a:tab pos="7621588" algn="l"/>
              </a:tabLst>
            </a:pPr>
            <a:r>
              <a:rPr lang="en-GB" sz="1200" smtClean="0"/>
              <a:t>CT4 will receive requests from 3GPP WGs to add/assign a port numbers and CT4 will prepare the related CRs these CRs will use the WIC of the WID which triggered the introduction of the new portnumber</a:t>
            </a:r>
          </a:p>
          <a:p>
            <a:pPr lvl="1">
              <a:tabLst>
                <a:tab pos="1254125" algn="l"/>
                <a:tab pos="7621588" algn="l"/>
              </a:tabLst>
            </a:pPr>
            <a:r>
              <a:rPr lang="en-GB" sz="1200" smtClean="0"/>
              <a:t>CT4 TS did not need to be listed under effected specifications.</a:t>
            </a:r>
          </a:p>
          <a:p>
            <a:pPr lvl="1">
              <a:tabLst>
                <a:tab pos="1254125" algn="l"/>
                <a:tab pos="7621588" algn="l"/>
              </a:tabLst>
            </a:pPr>
            <a:r>
              <a:rPr lang="en-GB" sz="1200" smtClean="0"/>
              <a:t>No WID is needed in CT4 to add port numbers</a:t>
            </a:r>
            <a:br>
              <a:rPr lang="en-GB" sz="1200" smtClean="0"/>
            </a:br>
            <a:endParaRPr lang="en-US" sz="1200" smtClean="0"/>
          </a:p>
          <a:p>
            <a:pPr marL="0" indent="0">
              <a:buNone/>
            </a:pPr>
            <a:r>
              <a:rPr lang="en-US" sz="1600"/>
              <a:t>	</a:t>
            </a:r>
          </a:p>
          <a:p>
            <a:pPr marL="0" indent="0">
              <a:buNone/>
            </a:pPr>
            <a:r>
              <a:rPr lang="en-US" sz="1600" smtClean="0"/>
              <a:t>	</a:t>
            </a:r>
            <a:endParaRPr lang="en-US" sz="1600"/>
          </a:p>
        </p:txBody>
      </p:sp>
    </p:spTree>
    <p:extLst>
      <p:ext uri="{BB962C8B-B14F-4D97-AF65-F5344CB8AC3E}">
        <p14:creationId xmlns:p14="http://schemas.microsoft.com/office/powerpoint/2010/main" val="1340422565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Report </a:t>
            </a:r>
            <a:r>
              <a:rPr lang="en-US" b="1"/>
              <a:t>from </a:t>
            </a:r>
            <a:r>
              <a:rPr lang="en-US" b="1" smtClean="0"/>
              <a:t>CT#94e </a:t>
            </a:r>
            <a:r>
              <a:rPr lang="en-US" b="1" dirty="0"/>
              <a:t>related to CT4 topics</a:t>
            </a:r>
            <a:endParaRPr lang="en-US" altLang="fr-FR" dirty="0"/>
          </a:p>
        </p:txBody>
      </p:sp>
      <p:sp>
        <p:nvSpPr>
          <p:cNvPr id="5123" name="Espace réservé du contenu 3"/>
          <p:cNvSpPr>
            <a:spLocks noGrp="1"/>
          </p:cNvSpPr>
          <p:nvPr>
            <p:ph idx="1"/>
          </p:nvPr>
        </p:nvSpPr>
        <p:spPr>
          <a:xfrm>
            <a:off x="383737" y="1690688"/>
            <a:ext cx="10354733" cy="4351338"/>
          </a:xfrm>
        </p:spPr>
        <p:txBody>
          <a:bodyPr/>
          <a:lstStyle/>
          <a:p>
            <a:pPr marL="0" indent="0">
              <a:buNone/>
            </a:pPr>
            <a:r>
              <a:rPr lang="en-US" smtClean="0"/>
              <a:t>The TRs/TSs send for information by CT4 are all noted</a:t>
            </a:r>
          </a:p>
          <a:p>
            <a:pPr>
              <a:tabLst>
                <a:tab pos="1435100" algn="l"/>
                <a:tab pos="8788400" algn="l"/>
              </a:tabLst>
            </a:pPr>
            <a:r>
              <a:rPr lang="fr-FR" sz="1600" b="1"/>
              <a:t>TDoc #</a:t>
            </a:r>
            <a:r>
              <a:rPr lang="en-US" sz="1600"/>
              <a:t>	</a:t>
            </a:r>
            <a:r>
              <a:rPr lang="fr-FR" sz="1600" b="1"/>
              <a:t>Title </a:t>
            </a:r>
            <a:r>
              <a:rPr lang="en-US" sz="1600"/>
              <a:t>	</a:t>
            </a:r>
            <a:r>
              <a:rPr lang="fr-FR" sz="1600" b="1"/>
              <a:t>Rapporteurs</a:t>
            </a:r>
            <a:endParaRPr lang="en-US" sz="1600"/>
          </a:p>
          <a:p>
            <a:pPr>
              <a:tabLst>
                <a:tab pos="1435100" algn="l"/>
                <a:tab pos="8788400" algn="l"/>
              </a:tabLst>
            </a:pPr>
            <a:r>
              <a:rPr lang="en-US" sz="1600" smtClean="0"/>
              <a:t>CP-213159</a:t>
            </a:r>
            <a:r>
              <a:rPr lang="en-US" sz="1600"/>
              <a:t>	TS 29.555 “</a:t>
            </a:r>
            <a:r>
              <a:rPr lang="en-GB" sz="1600"/>
              <a:t>5G Direct Discovery Name Management Services</a:t>
            </a:r>
            <a:r>
              <a:rPr lang="en-US" sz="1600"/>
              <a:t>”	</a:t>
            </a:r>
            <a:r>
              <a:rPr lang="en-GB" sz="1600"/>
              <a:t>CATT</a:t>
            </a:r>
            <a:endParaRPr lang="en-US" sz="1600"/>
          </a:p>
          <a:p>
            <a:pPr>
              <a:tabLst>
                <a:tab pos="1435100" algn="l"/>
                <a:tab pos="8788400" algn="l"/>
              </a:tabLst>
            </a:pPr>
            <a:r>
              <a:rPr lang="en-US" sz="1600"/>
              <a:t>CP-213154	</a:t>
            </a:r>
            <a:r>
              <a:rPr lang="en-GB" sz="1600"/>
              <a:t>TS 29.309 “</a:t>
            </a:r>
            <a:r>
              <a:rPr lang="en-US" sz="1600"/>
              <a:t>5G System; </a:t>
            </a:r>
            <a:r>
              <a:rPr lang="en-GB" sz="1600"/>
              <a:t>Bootstrapping Server Function (GBA BSF) Services: Stage 3”</a:t>
            </a:r>
            <a:r>
              <a:rPr lang="en-US" sz="1600"/>
              <a:t>	</a:t>
            </a:r>
            <a:r>
              <a:rPr lang="en-GB" sz="1600"/>
              <a:t>Ericsson</a:t>
            </a:r>
            <a:endParaRPr lang="en-US" sz="1600"/>
          </a:p>
          <a:p>
            <a:pPr>
              <a:tabLst>
                <a:tab pos="1435100" algn="l"/>
                <a:tab pos="8788400" algn="l"/>
              </a:tabLst>
            </a:pPr>
            <a:r>
              <a:rPr lang="en-US" sz="1600"/>
              <a:t>CP-213150	</a:t>
            </a:r>
            <a:r>
              <a:rPr lang="en-GB" sz="1600"/>
              <a:t>TR 29.820 </a:t>
            </a:r>
            <a:r>
              <a:rPr lang="en-US" sz="1600"/>
              <a:t>Study on Best Practices for Packet Forwarding Control Protocol (PFCP)	</a:t>
            </a:r>
            <a:r>
              <a:rPr lang="en-GB" sz="1600"/>
              <a:t>China Mobile</a:t>
            </a:r>
            <a:endParaRPr lang="en-US" sz="1600"/>
          </a:p>
          <a:p>
            <a:pPr>
              <a:tabLst>
                <a:tab pos="1435100" algn="l"/>
                <a:tab pos="8788400" algn="l"/>
              </a:tabLst>
            </a:pPr>
            <a:r>
              <a:rPr lang="en-US" sz="1600"/>
              <a:t>CP-213155	TS 29.536 “5G System; Network Slice Admission Control Service; Stage 3”	ZTE</a:t>
            </a:r>
          </a:p>
          <a:p>
            <a:pPr>
              <a:tabLst>
                <a:tab pos="1435100" algn="l"/>
                <a:tab pos="8788400" algn="l"/>
              </a:tabLst>
            </a:pPr>
            <a:r>
              <a:rPr lang="en-US" sz="1600"/>
              <a:t>CP-213156	TS 29.556 ““5G System; Edge Application Server Discovery Services; Stage 3”	Huawei</a:t>
            </a:r>
          </a:p>
          <a:p>
            <a:pPr>
              <a:tabLst>
                <a:tab pos="1435100" algn="l"/>
                <a:tab pos="8788400" algn="l"/>
              </a:tabLst>
            </a:pPr>
            <a:r>
              <a:rPr lang="en-US" sz="1600"/>
              <a:t>CP-213157	TS 29.564 “5G System; User Plane Function Services; Stage 3”	China Mobile</a:t>
            </a:r>
          </a:p>
          <a:p>
            <a:pPr>
              <a:tabLst>
                <a:tab pos="1435100" algn="l"/>
                <a:tab pos="8788400" algn="l"/>
              </a:tabLst>
            </a:pPr>
            <a:r>
              <a:rPr lang="en-US" sz="1600"/>
              <a:t>CP-213158	</a:t>
            </a:r>
            <a:r>
              <a:rPr lang="en-GB" sz="1600"/>
              <a:t>TS 29.532 “</a:t>
            </a:r>
            <a:r>
              <a:rPr lang="en-US" sz="1600"/>
              <a:t>5G System; 5G Multicast-Broadcast Session Management Services; Stage 3”	</a:t>
            </a:r>
            <a:r>
              <a:rPr lang="en-GB" sz="1600"/>
              <a:t>Huawei</a:t>
            </a:r>
            <a:endParaRPr lang="en-US" sz="1600"/>
          </a:p>
          <a:p>
            <a:pPr>
              <a:tabLst>
                <a:tab pos="1435100" algn="l"/>
                <a:tab pos="8788400" algn="l"/>
              </a:tabLst>
            </a:pPr>
            <a:r>
              <a:rPr lang="en-US" sz="1600"/>
              <a:t>CP-213160	</a:t>
            </a:r>
            <a:r>
              <a:rPr lang="en-GB" sz="1600"/>
              <a:t>TS 29.256 “</a:t>
            </a:r>
            <a:r>
              <a:rPr lang="en-US" sz="1600"/>
              <a:t>5G System; Uncrewed Aerial Systems Network Function (UAS-NF); </a:t>
            </a:r>
            <a:r>
              <a:rPr lang="en-US" sz="1600" smtClean="0"/>
              <a:t/>
            </a:r>
            <a:br>
              <a:rPr lang="en-US" sz="1600" smtClean="0"/>
            </a:br>
            <a:r>
              <a:rPr lang="en-US" sz="1600" smtClean="0"/>
              <a:t>	Aerial </a:t>
            </a:r>
            <a:r>
              <a:rPr lang="en-US" sz="1600"/>
              <a:t>Management Services; Stage 3”	</a:t>
            </a:r>
            <a:r>
              <a:rPr lang="en-GB" sz="1600"/>
              <a:t>Qualcomm </a:t>
            </a:r>
            <a:r>
              <a:rPr lang="en-US" sz="1600"/>
              <a:t> </a:t>
            </a:r>
          </a:p>
          <a:p>
            <a:pPr marL="0" indent="0">
              <a:buNone/>
            </a:pPr>
            <a:endParaRPr lang="en-US" sz="1600" smtClean="0"/>
          </a:p>
          <a:p>
            <a:pPr marL="0" indent="0">
              <a:buNone/>
            </a:pPr>
            <a:r>
              <a:rPr lang="en-US" sz="1600"/>
              <a:t>	</a:t>
            </a:r>
          </a:p>
          <a:p>
            <a:pPr marL="0" indent="0">
              <a:buNone/>
            </a:pPr>
            <a:r>
              <a:rPr lang="en-US" sz="1600" smtClean="0"/>
              <a:t>	</a:t>
            </a:r>
            <a:endParaRPr lang="en-US" sz="1600"/>
          </a:p>
        </p:txBody>
      </p:sp>
    </p:spTree>
    <p:extLst>
      <p:ext uri="{BB962C8B-B14F-4D97-AF65-F5344CB8AC3E}">
        <p14:creationId xmlns:p14="http://schemas.microsoft.com/office/powerpoint/2010/main" val="3494826407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Report </a:t>
            </a:r>
            <a:r>
              <a:rPr lang="en-US" b="1"/>
              <a:t>from </a:t>
            </a:r>
            <a:r>
              <a:rPr lang="en-US" b="1" smtClean="0"/>
              <a:t>CT#94e </a:t>
            </a:r>
            <a:r>
              <a:rPr lang="en-US" b="1" dirty="0"/>
              <a:t>related to CT4 topics</a:t>
            </a:r>
            <a:endParaRPr lang="en-US" altLang="fr-FR" dirty="0"/>
          </a:p>
        </p:txBody>
      </p:sp>
      <p:sp>
        <p:nvSpPr>
          <p:cNvPr id="5123" name="Espace réservé du contenu 3"/>
          <p:cNvSpPr>
            <a:spLocks noGrp="1"/>
          </p:cNvSpPr>
          <p:nvPr>
            <p:ph idx="1"/>
          </p:nvPr>
        </p:nvSpPr>
        <p:spPr>
          <a:xfrm>
            <a:off x="838200" y="1825625"/>
            <a:ext cx="10354733" cy="4351338"/>
          </a:xfrm>
        </p:spPr>
        <p:txBody>
          <a:bodyPr/>
          <a:lstStyle/>
          <a:p>
            <a:pPr lvl="0"/>
            <a:r>
              <a:rPr lang="en-US" altLang="en-US" sz="1800" smtClean="0">
                <a:latin typeface="Arial" panose="020B0604020202020204" pitchFamily="34" charset="0"/>
                <a:cs typeface="Arial" panose="020B0604020202020204" pitchFamily="34" charset="0"/>
              </a:rPr>
              <a:t>all CRs </a:t>
            </a:r>
            <a:r>
              <a:rPr lang="en-US" alt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send  by CT4 to CT plenary  for approval </a:t>
            </a:r>
            <a:r>
              <a:rPr lang="en-US" altLang="en-US" sz="1800" smtClean="0">
                <a:latin typeface="Arial" panose="020B0604020202020204" pitchFamily="34" charset="0"/>
                <a:cs typeface="Arial" panose="020B0604020202020204" pitchFamily="34" charset="0"/>
              </a:rPr>
              <a:t>are approved with the exception where we had company revisions</a:t>
            </a:r>
            <a:r>
              <a:rPr lang="en-US" altLang="en-US" sz="1800" smtClean="0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.</a:t>
            </a:r>
          </a:p>
          <a:p>
            <a:pPr lvl="0"/>
            <a:r>
              <a:rPr lang="de-DE" altLang="en-US" sz="1800" smtClean="0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All </a:t>
            </a:r>
            <a:r>
              <a:rPr lang="de-DE" altLang="en-US" sz="1800" dirty="0" smtClean="0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company </a:t>
            </a:r>
            <a:r>
              <a:rPr lang="de-DE" altLang="en-US" sz="1800" smtClean="0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CRs revison of CT4 agreed CRs and discussed on CT4 reflector are </a:t>
            </a:r>
            <a:r>
              <a:rPr lang="de-DE" altLang="en-US" sz="1800" dirty="0" smtClean="0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approved see below:</a:t>
            </a:r>
          </a:p>
          <a:p>
            <a:pPr>
              <a:tabLst>
                <a:tab pos="1166813" algn="l"/>
                <a:tab pos="1795463" algn="l"/>
                <a:tab pos="2513013" algn="l"/>
                <a:tab pos="6548438" algn="l"/>
              </a:tabLst>
            </a:pPr>
            <a:r>
              <a:rPr lang="en-US" sz="1200" smtClean="0"/>
              <a:t>TDoc</a:t>
            </a:r>
            <a:r>
              <a:rPr lang="en-US" sz="1200"/>
              <a:t>	Spec	Release	Title	</a:t>
            </a:r>
            <a:r>
              <a:rPr lang="en-US" sz="1200" smtClean="0"/>
              <a:t>Source</a:t>
            </a:r>
            <a:endParaRPr lang="en-US" sz="1200"/>
          </a:p>
          <a:p>
            <a:pPr>
              <a:tabLst>
                <a:tab pos="1166813" algn="l"/>
                <a:tab pos="1795463" algn="l"/>
                <a:tab pos="2513013" algn="l"/>
                <a:tab pos="6548438" algn="l"/>
              </a:tabLst>
            </a:pPr>
            <a:r>
              <a:rPr lang="en-US" sz="1200"/>
              <a:t>CP-213172	29.572	Rel-17	UE Positioning Capabilities Data Type	Ericsson</a:t>
            </a:r>
          </a:p>
          <a:p>
            <a:pPr>
              <a:tabLst>
                <a:tab pos="1166813" algn="l"/>
                <a:tab pos="1795463" algn="l"/>
                <a:tab pos="2513013" algn="l"/>
                <a:tab pos="6548438" algn="l"/>
              </a:tabLst>
            </a:pPr>
            <a:r>
              <a:rPr lang="en-US" sz="1200"/>
              <a:t>CP-213173	29.515	Rel-16	LCS Service Type in MO-LR	Ericsson, ZTE</a:t>
            </a:r>
          </a:p>
          <a:p>
            <a:pPr>
              <a:tabLst>
                <a:tab pos="1166813" algn="l"/>
                <a:tab pos="1795463" algn="l"/>
                <a:tab pos="2513013" algn="l"/>
                <a:tab pos="6548438" algn="l"/>
              </a:tabLst>
            </a:pPr>
            <a:r>
              <a:rPr lang="en-US" sz="1200"/>
              <a:t>CP-213174	29.515	Rel-17	LCS Service Type in MO-LR	Ericsson, ZTE</a:t>
            </a:r>
          </a:p>
          <a:p>
            <a:pPr>
              <a:tabLst>
                <a:tab pos="1166813" algn="l"/>
                <a:tab pos="1795463" algn="l"/>
                <a:tab pos="2513013" algn="l"/>
                <a:tab pos="6548438" algn="l"/>
              </a:tabLst>
            </a:pPr>
            <a:r>
              <a:rPr lang="en-US" sz="1200"/>
              <a:t>CP-213188	29.503	Rel-17	Provisioning Session Authorization Information in UDM	Samsung</a:t>
            </a:r>
          </a:p>
          <a:p>
            <a:pPr>
              <a:tabLst>
                <a:tab pos="1166813" algn="l"/>
                <a:tab pos="1795463" algn="l"/>
                <a:tab pos="2513013" algn="l"/>
                <a:tab pos="6548438" algn="l"/>
              </a:tabLst>
            </a:pPr>
            <a:r>
              <a:rPr lang="en-US" sz="1200"/>
              <a:t>CP-213189	29.503	Rel-17	Update Roaming Status in EPC	Huawei</a:t>
            </a:r>
          </a:p>
          <a:p>
            <a:pPr>
              <a:tabLst>
                <a:tab pos="1166813" algn="l"/>
                <a:tab pos="1795463" algn="l"/>
                <a:tab pos="2513013" algn="l"/>
                <a:tab pos="6548438" algn="l"/>
              </a:tabLst>
            </a:pPr>
            <a:r>
              <a:rPr lang="en-US" sz="1200"/>
              <a:t>CP-213191	29.505	Rel-17	Update Roaming Status in EPC	Huawei</a:t>
            </a:r>
          </a:p>
          <a:p>
            <a:pPr>
              <a:tabLst>
                <a:tab pos="1166813" algn="l"/>
                <a:tab pos="1795463" algn="l"/>
                <a:tab pos="2513013" algn="l"/>
                <a:tab pos="6548438" algn="l"/>
              </a:tabLst>
            </a:pPr>
            <a:r>
              <a:rPr lang="en-US" sz="1200"/>
              <a:t>CP-213192	29.510	Rel-16	GMLC-Number in GmlcInfo	ZTE, Ericsson</a:t>
            </a:r>
          </a:p>
          <a:p>
            <a:pPr>
              <a:tabLst>
                <a:tab pos="1166813" algn="l"/>
                <a:tab pos="1795463" algn="l"/>
                <a:tab pos="2513013" algn="l"/>
                <a:tab pos="6548438" algn="l"/>
              </a:tabLst>
            </a:pPr>
            <a:r>
              <a:rPr lang="en-US" sz="1200"/>
              <a:t>CP-213193	29.510	Rel-17	GMLC-Number in GmlcInfo	ZTE, Ericsson</a:t>
            </a:r>
          </a:p>
          <a:p>
            <a:pPr>
              <a:tabLst>
                <a:tab pos="1166813" algn="l"/>
                <a:tab pos="1795463" algn="l"/>
                <a:tab pos="2513013" algn="l"/>
                <a:tab pos="6548438" algn="l"/>
              </a:tabLst>
            </a:pPr>
            <a:r>
              <a:rPr lang="en-US" sz="1200"/>
              <a:t>CP-213197	29.544	Rel-17	SOR-CMCI suppport	NTT DOCOMO INC.</a:t>
            </a:r>
          </a:p>
          <a:p>
            <a:pPr>
              <a:tabLst>
                <a:tab pos="898525" algn="l"/>
                <a:tab pos="1346200" algn="l"/>
                <a:tab pos="1795463" algn="l"/>
                <a:tab pos="5649913" algn="l"/>
              </a:tabLst>
            </a:pPr>
            <a:endParaRPr lang="en-US" sz="1000"/>
          </a:p>
          <a:p>
            <a:endParaRPr lang="en-US" sz="1000"/>
          </a:p>
          <a:p>
            <a:endParaRPr lang="en-US" sz="1000"/>
          </a:p>
          <a:p>
            <a:pPr marL="0" lvl="0" indent="0">
              <a:buNone/>
              <a:tabLst>
                <a:tab pos="1795463" algn="l"/>
              </a:tabLst>
            </a:pPr>
            <a:endParaRPr lang="en-US" altLang="en-US" sz="1200" dirty="0"/>
          </a:p>
        </p:txBody>
      </p:sp>
    </p:spTree>
    <p:extLst>
      <p:ext uri="{BB962C8B-B14F-4D97-AF65-F5344CB8AC3E}">
        <p14:creationId xmlns:p14="http://schemas.microsoft.com/office/powerpoint/2010/main" val="4093814009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Report </a:t>
            </a:r>
            <a:r>
              <a:rPr lang="en-US" b="1"/>
              <a:t>from </a:t>
            </a:r>
            <a:r>
              <a:rPr lang="en-US" b="1" smtClean="0"/>
              <a:t>CT#94e </a:t>
            </a:r>
            <a:r>
              <a:rPr lang="en-US" b="1" dirty="0"/>
              <a:t>related to CT4 topics</a:t>
            </a:r>
            <a:endParaRPr lang="en-US" altLang="fr-FR" dirty="0"/>
          </a:p>
        </p:txBody>
      </p:sp>
      <p:sp>
        <p:nvSpPr>
          <p:cNvPr id="5123" name="Espace réservé du contenu 3"/>
          <p:cNvSpPr>
            <a:spLocks noGrp="1"/>
          </p:cNvSpPr>
          <p:nvPr>
            <p:ph idx="1"/>
          </p:nvPr>
        </p:nvSpPr>
        <p:spPr>
          <a:xfrm>
            <a:off x="838200" y="1825625"/>
            <a:ext cx="10354733" cy="4583642"/>
          </a:xfrm>
        </p:spPr>
        <p:txBody>
          <a:bodyPr/>
          <a:lstStyle/>
          <a:p>
            <a:pPr marL="0" lvl="0" indent="0">
              <a:lnSpc>
                <a:spcPct val="100000"/>
              </a:lnSpc>
              <a:spcBef>
                <a:spcPct val="0"/>
              </a:spcBef>
              <a:buNone/>
            </a:pPr>
            <a:r>
              <a:rPr lang="en-US" altLang="en-US" sz="1800" dirty="0" smtClean="0">
                <a:latin typeface="Calibri" panose="020F0502020204030204" pitchFamily="34" charset="0"/>
                <a:ea typeface="SimSun" panose="02010600030101010101" pitchFamily="2" charset="-122"/>
                <a:cs typeface="Calibri" panose="020F0502020204030204" pitchFamily="34" charset="0"/>
              </a:rPr>
              <a:t>-continued from last slide</a:t>
            </a:r>
            <a:endParaRPr lang="en-US" altLang="en-US" sz="1050" dirty="0"/>
          </a:p>
          <a:p>
            <a:pPr>
              <a:tabLst>
                <a:tab pos="985838" algn="l"/>
                <a:tab pos="1435100" algn="l"/>
                <a:tab pos="2063750" algn="l"/>
                <a:tab pos="5113338" algn="l"/>
              </a:tabLst>
            </a:pPr>
            <a:r>
              <a:rPr lang="en-US" sz="1200" b="1"/>
              <a:t>TDoc	</a:t>
            </a:r>
            <a:r>
              <a:rPr lang="en-US" sz="1200" b="1" smtClean="0"/>
              <a:t>Spec</a:t>
            </a:r>
            <a:r>
              <a:rPr lang="en-US" sz="1200" b="1"/>
              <a:t>	</a:t>
            </a:r>
            <a:r>
              <a:rPr lang="en-US" sz="1200" b="1" smtClean="0"/>
              <a:t>Release</a:t>
            </a:r>
            <a:r>
              <a:rPr lang="en-US" sz="1200" b="1"/>
              <a:t>	</a:t>
            </a:r>
            <a:r>
              <a:rPr lang="en-US" sz="1200" b="1" smtClean="0"/>
              <a:t>Title</a:t>
            </a:r>
            <a:r>
              <a:rPr lang="en-US" sz="1200" b="1"/>
              <a:t>	Source</a:t>
            </a:r>
            <a:endParaRPr lang="en-US" sz="1200"/>
          </a:p>
          <a:p>
            <a:pPr defTabSz="898525">
              <a:tabLst>
                <a:tab pos="985838" algn="l"/>
                <a:tab pos="1435100" algn="l"/>
                <a:tab pos="2063750" algn="l"/>
                <a:tab pos="5113338" algn="l"/>
              </a:tabLst>
            </a:pPr>
            <a:r>
              <a:rPr lang="en-US" sz="1200" smtClean="0"/>
              <a:t>CP-213198</a:t>
            </a:r>
            <a:r>
              <a:rPr lang="en-US" sz="1200"/>
              <a:t>	29.571	Rel-16	SnssaiExtension data type definition	Ericsson</a:t>
            </a:r>
          </a:p>
          <a:p>
            <a:pPr defTabSz="898525">
              <a:tabLst>
                <a:tab pos="985838" algn="l"/>
                <a:tab pos="1435100" algn="l"/>
                <a:tab pos="2063750" algn="l"/>
                <a:tab pos="5113338" algn="l"/>
              </a:tabLst>
            </a:pPr>
            <a:r>
              <a:rPr lang="en-US" sz="1200"/>
              <a:t>CP-213199	29.571	Rel-17	Remove Siblings of $ref attributes in OpenAPI	Ericsson</a:t>
            </a:r>
          </a:p>
          <a:p>
            <a:pPr defTabSz="898525">
              <a:tabLst>
                <a:tab pos="985838" algn="l"/>
                <a:tab pos="1435100" algn="l"/>
                <a:tab pos="2063750" algn="l"/>
                <a:tab pos="5113338" algn="l"/>
              </a:tabLst>
            </a:pPr>
            <a:r>
              <a:rPr lang="en-US" sz="1200"/>
              <a:t>CP-213201	29.510	Rel-17	hNRF URI	Huawei</a:t>
            </a:r>
          </a:p>
          <a:p>
            <a:pPr defTabSz="898525">
              <a:tabLst>
                <a:tab pos="985838" algn="l"/>
                <a:tab pos="1435100" algn="l"/>
                <a:tab pos="2063750" algn="l"/>
                <a:tab pos="5113338" algn="l"/>
              </a:tabLst>
            </a:pPr>
            <a:r>
              <a:rPr lang="en-US" sz="1200"/>
              <a:t>CP-213202	29.518	Rel-16	Resolve EN for Event Subscription Sync	Ericsson</a:t>
            </a:r>
          </a:p>
          <a:p>
            <a:pPr defTabSz="898525">
              <a:tabLst>
                <a:tab pos="985838" algn="l"/>
                <a:tab pos="1435100" algn="l"/>
                <a:tab pos="2063750" algn="l"/>
                <a:tab pos="5113338" algn="l"/>
              </a:tabLst>
            </a:pPr>
            <a:r>
              <a:rPr lang="en-US" sz="1200"/>
              <a:t>CP-213203	29.518	Rel-17	Resolve EN for Event Subscription Sync	Ericsson</a:t>
            </a:r>
          </a:p>
          <a:p>
            <a:pPr>
              <a:tabLst>
                <a:tab pos="898525" algn="l"/>
                <a:tab pos="1435100" algn="l"/>
                <a:tab pos="2063750" algn="l"/>
                <a:tab pos="4665663" algn="l"/>
                <a:tab pos="6904038" algn="l"/>
              </a:tabLst>
            </a:pPr>
            <a:endParaRPr lang="en-US" sz="1000"/>
          </a:p>
          <a:p>
            <a:pPr marL="0" indent="0">
              <a:buNone/>
              <a:tabLst>
                <a:tab pos="898525" algn="l"/>
                <a:tab pos="1435100" algn="l"/>
                <a:tab pos="2063750" algn="l"/>
                <a:tab pos="4665663" algn="l"/>
                <a:tab pos="6904038" algn="l"/>
              </a:tabLst>
            </a:pPr>
            <a:endParaRPr lang="en-US" sz="1400" dirty="0"/>
          </a:p>
          <a:p>
            <a:pPr>
              <a:tabLst>
                <a:tab pos="2508250" algn="l"/>
                <a:tab pos="6816725" algn="l"/>
              </a:tabLst>
            </a:pPr>
            <a:endParaRPr lang="en-US" sz="1400" dirty="0"/>
          </a:p>
          <a:p>
            <a:pPr marL="0" indent="0" defTabSz="673100">
              <a:buNone/>
            </a:pPr>
            <a:endParaRPr lang="en-GB" sz="1400" dirty="0" smtClean="0"/>
          </a:p>
        </p:txBody>
      </p:sp>
    </p:spTree>
    <p:extLst>
      <p:ext uri="{BB962C8B-B14F-4D97-AF65-F5344CB8AC3E}">
        <p14:creationId xmlns:p14="http://schemas.microsoft.com/office/powerpoint/2010/main" val="1138841797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56089</TotalTime>
  <Words>1006</Words>
  <Application>Microsoft Office PowerPoint</Application>
  <PresentationFormat>Widescreen</PresentationFormat>
  <Paragraphs>364</Paragraphs>
  <Slides>22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32" baseType="lpstr">
      <vt:lpstr>ＭＳ Ｐゴシック</vt:lpstr>
      <vt:lpstr>ＭＳ Ｐゴシック</vt:lpstr>
      <vt:lpstr>SimSun</vt:lpstr>
      <vt:lpstr>Arial</vt:lpstr>
      <vt:lpstr>Arial </vt:lpstr>
      <vt:lpstr>Calibri</vt:lpstr>
      <vt:lpstr>Calibri Light</vt:lpstr>
      <vt:lpstr>Times New Roman</vt:lpstr>
      <vt:lpstr>Wingdings</vt:lpstr>
      <vt:lpstr>Office Theme</vt:lpstr>
      <vt:lpstr>Plenary #94e report  on CT4 related topics</vt:lpstr>
      <vt:lpstr>Overview</vt:lpstr>
      <vt:lpstr>Report from CT#94e related to CT4 topics</vt:lpstr>
      <vt:lpstr>Report from CT#94e related to CT4 topics</vt:lpstr>
      <vt:lpstr>Report from CT#94e related to CT4 topics</vt:lpstr>
      <vt:lpstr>Report from CT#94e related to CT4 topics</vt:lpstr>
      <vt:lpstr>Report from CT#94e related to CT4 topics</vt:lpstr>
      <vt:lpstr>Report from CT#94e related to CT4 topics</vt:lpstr>
      <vt:lpstr>Report from CT#94e related to CT4 topics</vt:lpstr>
      <vt:lpstr>Report from CT#94e related to CT4 topics</vt:lpstr>
      <vt:lpstr>Report from CT#94e related to CT4 topics</vt:lpstr>
      <vt:lpstr>Topics of interrest to CT4</vt:lpstr>
      <vt:lpstr> Report from SA#94e related to CT4 topics</vt:lpstr>
      <vt:lpstr>Report from SA#94e related to CT4 topics</vt:lpstr>
      <vt:lpstr>Report from SA#94e related to CT4 topics</vt:lpstr>
      <vt:lpstr>Report from SA#94e related to CT4 topics</vt:lpstr>
      <vt:lpstr>Report from SA#94e related to CT4 topics</vt:lpstr>
      <vt:lpstr>Report from SA#94e related to CT4 topics</vt:lpstr>
      <vt:lpstr>Report from SA#94e related to CT4 topics</vt:lpstr>
      <vt:lpstr>PowerPoint Presentation</vt:lpstr>
      <vt:lpstr>Other information</vt:lpstr>
      <vt:lpstr>Thank You!</vt:lpstr>
    </vt:vector>
  </TitlesOfParts>
  <Company>3GPP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huawei</cp:lastModifiedBy>
  <cp:revision>962</cp:revision>
  <dcterms:created xsi:type="dcterms:W3CDTF">2010-02-05T13:52:04Z</dcterms:created>
  <dcterms:modified xsi:type="dcterms:W3CDTF">2022-01-03T13:44:42Z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(3)T+3uXMjWh2w/rhsvO43cz90GpdjYJhQSF8tW8wp3KnH06yh8JHZv7jT8gRaJ51qOUMx0ZAv6
QJ4HZVAmnUaeMoF4f8eZDFMmFDjqJIn3FR0jFtzxG/dzjcsmF0cvuDJeLXalj93S0xxB/JMy
gzzsWkb5oAqSqkXP5ZSL0FjVHxaCCXwj7PLV0N7LVIP2zIbPki+HKmb6g+T7oXc94QtluHTS
N1ZEhPnx9n84x8W6T6</vt:lpwstr>
  </property>
  <property fmtid="{D5CDD505-2E9C-101B-9397-08002B2CF9AE}" pid="3" name="_2015_ms_pID_7253431">
    <vt:lpwstr>LGRwDZS4nyzYBzgbf8Z0Ka0W+XJzGINkGfM/3azf0N3El+Bl4SOy8v
Ik8q6Kq764pQWfXUzHTOXrTZiLkrxPvvKn5TeXI8JY2MzLsmLXPR58em+fqGxVTR750GLGpv
ZuRBPUUJIYySP3JVzy2IqUTauB2WN2Gq65kk7LeX6zMZtJgElU1Qc04KdDGFM3xZ5zjDy72s
dfYD/gmDHfpoSlDHJM43Gy/zd8NR+5uj7F/i</vt:lpwstr>
  </property>
  <property fmtid="{D5CDD505-2E9C-101B-9397-08002B2CF9AE}" pid="4" name="_2015_ms_pID_7253432">
    <vt:lpwstr>Zw==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1641136018</vt:lpwstr>
  </property>
</Properties>
</file>