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4" r:id="rId3"/>
    <p:sldId id="265" r:id="rId4"/>
    <p:sldId id="266" r:id="rId5"/>
    <p:sldId id="273" r:id="rId6"/>
    <p:sldId id="278" r:id="rId7"/>
    <p:sldId id="268" r:id="rId8"/>
    <p:sldId id="269" r:id="rId9"/>
    <p:sldId id="270" r:id="rId10"/>
    <p:sldId id="275" r:id="rId11"/>
    <p:sldId id="271" r:id="rId12"/>
    <p:sldId id="272" r:id="rId13"/>
    <p:sldId id="276" r:id="rId14"/>
    <p:sldId id="277" r:id="rId15"/>
  </p:sldIdLst>
  <p:sldSz cx="12192000" cy="6858000"/>
  <p:notesSz cx="6858000" cy="9144000"/>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988" autoAdjust="0"/>
    <p:restoredTop sz="94660"/>
  </p:normalViewPr>
  <p:slideViewPr>
    <p:cSldViewPr snapToGrid="0">
      <p:cViewPr varScale="1">
        <p:scale>
          <a:sx n="70" d="100"/>
          <a:sy n="70" d="100"/>
        </p:scale>
        <p:origin x="96" y="100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50AD93-8A3E-41E3-BA21-AD018BFEFFCC}"/>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de-DE"/>
          </a:p>
        </p:txBody>
      </p:sp>
      <p:sp>
        <p:nvSpPr>
          <p:cNvPr id="3" name="Subtitle 2">
            <a:extLst>
              <a:ext uri="{FF2B5EF4-FFF2-40B4-BE49-F238E27FC236}">
                <a16:creationId xmlns:a16="http://schemas.microsoft.com/office/drawing/2014/main" id="{862CE9A9-BBDF-4754-BB25-99DA53EDCB5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de-DE"/>
          </a:p>
        </p:txBody>
      </p:sp>
      <p:sp>
        <p:nvSpPr>
          <p:cNvPr id="4" name="Date Placeholder 3">
            <a:extLst>
              <a:ext uri="{FF2B5EF4-FFF2-40B4-BE49-F238E27FC236}">
                <a16:creationId xmlns:a16="http://schemas.microsoft.com/office/drawing/2014/main" id="{B30ED768-BF55-4FD1-92A8-ECF6623E5571}"/>
              </a:ext>
            </a:extLst>
          </p:cNvPr>
          <p:cNvSpPr>
            <a:spLocks noGrp="1"/>
          </p:cNvSpPr>
          <p:nvPr>
            <p:ph type="dt" sz="half" idx="10"/>
          </p:nvPr>
        </p:nvSpPr>
        <p:spPr/>
        <p:txBody>
          <a:bodyPr/>
          <a:lstStyle/>
          <a:p>
            <a:fld id="{55444F74-2194-45C2-9DFA-FB04CBCC523D}" type="datetimeFigureOut">
              <a:rPr lang="de-DE" smtClean="0"/>
              <a:t>16.02.2018</a:t>
            </a:fld>
            <a:endParaRPr lang="de-DE"/>
          </a:p>
        </p:txBody>
      </p:sp>
      <p:sp>
        <p:nvSpPr>
          <p:cNvPr id="5" name="Footer Placeholder 4">
            <a:extLst>
              <a:ext uri="{FF2B5EF4-FFF2-40B4-BE49-F238E27FC236}">
                <a16:creationId xmlns:a16="http://schemas.microsoft.com/office/drawing/2014/main" id="{FA29FF1F-3A61-4C27-9EA8-17A0A4C6E8EB}"/>
              </a:ext>
            </a:extLst>
          </p:cNvPr>
          <p:cNvSpPr>
            <a:spLocks noGrp="1"/>
          </p:cNvSpPr>
          <p:nvPr>
            <p:ph type="ftr" sz="quarter" idx="11"/>
          </p:nvPr>
        </p:nvSpPr>
        <p:spPr/>
        <p:txBody>
          <a:bodyPr/>
          <a:lstStyle/>
          <a:p>
            <a:endParaRPr lang="de-DE"/>
          </a:p>
        </p:txBody>
      </p:sp>
      <p:sp>
        <p:nvSpPr>
          <p:cNvPr id="6" name="Slide Number Placeholder 5">
            <a:extLst>
              <a:ext uri="{FF2B5EF4-FFF2-40B4-BE49-F238E27FC236}">
                <a16:creationId xmlns:a16="http://schemas.microsoft.com/office/drawing/2014/main" id="{0B8F9668-7238-43C2-869D-34482B906094}"/>
              </a:ext>
            </a:extLst>
          </p:cNvPr>
          <p:cNvSpPr>
            <a:spLocks noGrp="1"/>
          </p:cNvSpPr>
          <p:nvPr>
            <p:ph type="sldNum" sz="quarter" idx="12"/>
          </p:nvPr>
        </p:nvSpPr>
        <p:spPr/>
        <p:txBody>
          <a:bodyPr/>
          <a:lstStyle/>
          <a:p>
            <a:fld id="{528B79E1-5003-4AAC-A0A4-3D9AF5BEEDFC}" type="slidenum">
              <a:rPr lang="de-DE" smtClean="0"/>
              <a:t>‹#›</a:t>
            </a:fld>
            <a:endParaRPr lang="de-DE"/>
          </a:p>
        </p:txBody>
      </p:sp>
    </p:spTree>
    <p:extLst>
      <p:ext uri="{BB962C8B-B14F-4D97-AF65-F5344CB8AC3E}">
        <p14:creationId xmlns:p14="http://schemas.microsoft.com/office/powerpoint/2010/main" val="92186879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080C48-4A77-4139-836B-1DE7006576C7}"/>
              </a:ext>
            </a:extLst>
          </p:cNvPr>
          <p:cNvSpPr>
            <a:spLocks noGrp="1"/>
          </p:cNvSpPr>
          <p:nvPr>
            <p:ph type="title"/>
          </p:nvPr>
        </p:nvSpPr>
        <p:spPr/>
        <p:txBody>
          <a:bodyPr/>
          <a:lstStyle/>
          <a:p>
            <a:r>
              <a:rPr lang="en-US"/>
              <a:t>Click to edit Master title style</a:t>
            </a:r>
            <a:endParaRPr lang="de-DE"/>
          </a:p>
        </p:txBody>
      </p:sp>
      <p:sp>
        <p:nvSpPr>
          <p:cNvPr id="3" name="Vertical Text Placeholder 2">
            <a:extLst>
              <a:ext uri="{FF2B5EF4-FFF2-40B4-BE49-F238E27FC236}">
                <a16:creationId xmlns:a16="http://schemas.microsoft.com/office/drawing/2014/main" id="{AA6A0A6B-7722-4BCE-8899-D46826310DC2}"/>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4" name="Date Placeholder 3">
            <a:extLst>
              <a:ext uri="{FF2B5EF4-FFF2-40B4-BE49-F238E27FC236}">
                <a16:creationId xmlns:a16="http://schemas.microsoft.com/office/drawing/2014/main" id="{6515FCBC-F8AA-4C6F-A0B6-A9226F63AB78}"/>
              </a:ext>
            </a:extLst>
          </p:cNvPr>
          <p:cNvSpPr>
            <a:spLocks noGrp="1"/>
          </p:cNvSpPr>
          <p:nvPr>
            <p:ph type="dt" sz="half" idx="10"/>
          </p:nvPr>
        </p:nvSpPr>
        <p:spPr/>
        <p:txBody>
          <a:bodyPr/>
          <a:lstStyle/>
          <a:p>
            <a:fld id="{55444F74-2194-45C2-9DFA-FB04CBCC523D}" type="datetimeFigureOut">
              <a:rPr lang="de-DE" smtClean="0"/>
              <a:t>16.02.2018</a:t>
            </a:fld>
            <a:endParaRPr lang="de-DE"/>
          </a:p>
        </p:txBody>
      </p:sp>
      <p:sp>
        <p:nvSpPr>
          <p:cNvPr id="5" name="Footer Placeholder 4">
            <a:extLst>
              <a:ext uri="{FF2B5EF4-FFF2-40B4-BE49-F238E27FC236}">
                <a16:creationId xmlns:a16="http://schemas.microsoft.com/office/drawing/2014/main" id="{F6D8B119-F5DA-497E-AF87-7EE520A4B45A}"/>
              </a:ext>
            </a:extLst>
          </p:cNvPr>
          <p:cNvSpPr>
            <a:spLocks noGrp="1"/>
          </p:cNvSpPr>
          <p:nvPr>
            <p:ph type="ftr" sz="quarter" idx="11"/>
          </p:nvPr>
        </p:nvSpPr>
        <p:spPr/>
        <p:txBody>
          <a:bodyPr/>
          <a:lstStyle/>
          <a:p>
            <a:endParaRPr lang="de-DE"/>
          </a:p>
        </p:txBody>
      </p:sp>
      <p:sp>
        <p:nvSpPr>
          <p:cNvPr id="6" name="Slide Number Placeholder 5">
            <a:extLst>
              <a:ext uri="{FF2B5EF4-FFF2-40B4-BE49-F238E27FC236}">
                <a16:creationId xmlns:a16="http://schemas.microsoft.com/office/drawing/2014/main" id="{5F96D756-D20A-4B58-93B0-2F0AE6004FBE}"/>
              </a:ext>
            </a:extLst>
          </p:cNvPr>
          <p:cNvSpPr>
            <a:spLocks noGrp="1"/>
          </p:cNvSpPr>
          <p:nvPr>
            <p:ph type="sldNum" sz="quarter" idx="12"/>
          </p:nvPr>
        </p:nvSpPr>
        <p:spPr/>
        <p:txBody>
          <a:bodyPr/>
          <a:lstStyle/>
          <a:p>
            <a:fld id="{528B79E1-5003-4AAC-A0A4-3D9AF5BEEDFC}" type="slidenum">
              <a:rPr lang="de-DE" smtClean="0"/>
              <a:t>‹#›</a:t>
            </a:fld>
            <a:endParaRPr lang="de-DE"/>
          </a:p>
        </p:txBody>
      </p:sp>
    </p:spTree>
    <p:extLst>
      <p:ext uri="{BB962C8B-B14F-4D97-AF65-F5344CB8AC3E}">
        <p14:creationId xmlns:p14="http://schemas.microsoft.com/office/powerpoint/2010/main" val="365466656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7533859-49C7-429C-960E-170992BD44AD}"/>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de-DE"/>
          </a:p>
        </p:txBody>
      </p:sp>
      <p:sp>
        <p:nvSpPr>
          <p:cNvPr id="3" name="Vertical Text Placeholder 2">
            <a:extLst>
              <a:ext uri="{FF2B5EF4-FFF2-40B4-BE49-F238E27FC236}">
                <a16:creationId xmlns:a16="http://schemas.microsoft.com/office/drawing/2014/main" id="{A4997D37-1208-4B12-B922-7B8103C45A00}"/>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4" name="Date Placeholder 3">
            <a:extLst>
              <a:ext uri="{FF2B5EF4-FFF2-40B4-BE49-F238E27FC236}">
                <a16:creationId xmlns:a16="http://schemas.microsoft.com/office/drawing/2014/main" id="{1712D3A0-3BE7-4C6B-B4FF-BFEBE1B313A8}"/>
              </a:ext>
            </a:extLst>
          </p:cNvPr>
          <p:cNvSpPr>
            <a:spLocks noGrp="1"/>
          </p:cNvSpPr>
          <p:nvPr>
            <p:ph type="dt" sz="half" idx="10"/>
          </p:nvPr>
        </p:nvSpPr>
        <p:spPr/>
        <p:txBody>
          <a:bodyPr/>
          <a:lstStyle/>
          <a:p>
            <a:fld id="{55444F74-2194-45C2-9DFA-FB04CBCC523D}" type="datetimeFigureOut">
              <a:rPr lang="de-DE" smtClean="0"/>
              <a:t>16.02.2018</a:t>
            </a:fld>
            <a:endParaRPr lang="de-DE"/>
          </a:p>
        </p:txBody>
      </p:sp>
      <p:sp>
        <p:nvSpPr>
          <p:cNvPr id="5" name="Footer Placeholder 4">
            <a:extLst>
              <a:ext uri="{FF2B5EF4-FFF2-40B4-BE49-F238E27FC236}">
                <a16:creationId xmlns:a16="http://schemas.microsoft.com/office/drawing/2014/main" id="{393F59A9-C4EA-41EF-9086-7A23A8E9DC92}"/>
              </a:ext>
            </a:extLst>
          </p:cNvPr>
          <p:cNvSpPr>
            <a:spLocks noGrp="1"/>
          </p:cNvSpPr>
          <p:nvPr>
            <p:ph type="ftr" sz="quarter" idx="11"/>
          </p:nvPr>
        </p:nvSpPr>
        <p:spPr/>
        <p:txBody>
          <a:bodyPr/>
          <a:lstStyle/>
          <a:p>
            <a:endParaRPr lang="de-DE"/>
          </a:p>
        </p:txBody>
      </p:sp>
      <p:sp>
        <p:nvSpPr>
          <p:cNvPr id="6" name="Slide Number Placeholder 5">
            <a:extLst>
              <a:ext uri="{FF2B5EF4-FFF2-40B4-BE49-F238E27FC236}">
                <a16:creationId xmlns:a16="http://schemas.microsoft.com/office/drawing/2014/main" id="{4DF48627-DD3F-440A-9D49-EEDC49C8845D}"/>
              </a:ext>
            </a:extLst>
          </p:cNvPr>
          <p:cNvSpPr>
            <a:spLocks noGrp="1"/>
          </p:cNvSpPr>
          <p:nvPr>
            <p:ph type="sldNum" sz="quarter" idx="12"/>
          </p:nvPr>
        </p:nvSpPr>
        <p:spPr/>
        <p:txBody>
          <a:bodyPr/>
          <a:lstStyle/>
          <a:p>
            <a:fld id="{528B79E1-5003-4AAC-A0A4-3D9AF5BEEDFC}" type="slidenum">
              <a:rPr lang="de-DE" smtClean="0"/>
              <a:t>‹#›</a:t>
            </a:fld>
            <a:endParaRPr lang="de-DE"/>
          </a:p>
        </p:txBody>
      </p:sp>
    </p:spTree>
    <p:extLst>
      <p:ext uri="{BB962C8B-B14F-4D97-AF65-F5344CB8AC3E}">
        <p14:creationId xmlns:p14="http://schemas.microsoft.com/office/powerpoint/2010/main" val="69880867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E3ABC9-5B37-457C-9614-DFA7D4708834}"/>
              </a:ext>
            </a:extLst>
          </p:cNvPr>
          <p:cNvSpPr>
            <a:spLocks noGrp="1"/>
          </p:cNvSpPr>
          <p:nvPr>
            <p:ph type="title"/>
          </p:nvPr>
        </p:nvSpPr>
        <p:spPr/>
        <p:txBody>
          <a:bodyPr/>
          <a:lstStyle/>
          <a:p>
            <a:r>
              <a:rPr lang="en-US"/>
              <a:t>Click to edit Master title style</a:t>
            </a:r>
            <a:endParaRPr lang="de-DE"/>
          </a:p>
        </p:txBody>
      </p:sp>
      <p:sp>
        <p:nvSpPr>
          <p:cNvPr id="3" name="Content Placeholder 2">
            <a:extLst>
              <a:ext uri="{FF2B5EF4-FFF2-40B4-BE49-F238E27FC236}">
                <a16:creationId xmlns:a16="http://schemas.microsoft.com/office/drawing/2014/main" id="{920A6298-B3A9-4463-B9AC-2B94B73CB777}"/>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4" name="Date Placeholder 3">
            <a:extLst>
              <a:ext uri="{FF2B5EF4-FFF2-40B4-BE49-F238E27FC236}">
                <a16:creationId xmlns:a16="http://schemas.microsoft.com/office/drawing/2014/main" id="{3762C71F-4FD7-4AF5-8611-4E482730BE8D}"/>
              </a:ext>
            </a:extLst>
          </p:cNvPr>
          <p:cNvSpPr>
            <a:spLocks noGrp="1"/>
          </p:cNvSpPr>
          <p:nvPr>
            <p:ph type="dt" sz="half" idx="10"/>
          </p:nvPr>
        </p:nvSpPr>
        <p:spPr/>
        <p:txBody>
          <a:bodyPr/>
          <a:lstStyle/>
          <a:p>
            <a:fld id="{55444F74-2194-45C2-9DFA-FB04CBCC523D}" type="datetimeFigureOut">
              <a:rPr lang="de-DE" smtClean="0"/>
              <a:t>16.02.2018</a:t>
            </a:fld>
            <a:endParaRPr lang="de-DE"/>
          </a:p>
        </p:txBody>
      </p:sp>
      <p:sp>
        <p:nvSpPr>
          <p:cNvPr id="5" name="Footer Placeholder 4">
            <a:extLst>
              <a:ext uri="{FF2B5EF4-FFF2-40B4-BE49-F238E27FC236}">
                <a16:creationId xmlns:a16="http://schemas.microsoft.com/office/drawing/2014/main" id="{FF20A292-0E6E-443F-81FF-55F71C7FCC72}"/>
              </a:ext>
            </a:extLst>
          </p:cNvPr>
          <p:cNvSpPr>
            <a:spLocks noGrp="1"/>
          </p:cNvSpPr>
          <p:nvPr>
            <p:ph type="ftr" sz="quarter" idx="11"/>
          </p:nvPr>
        </p:nvSpPr>
        <p:spPr/>
        <p:txBody>
          <a:bodyPr/>
          <a:lstStyle/>
          <a:p>
            <a:endParaRPr lang="de-DE"/>
          </a:p>
        </p:txBody>
      </p:sp>
      <p:sp>
        <p:nvSpPr>
          <p:cNvPr id="6" name="Slide Number Placeholder 5">
            <a:extLst>
              <a:ext uri="{FF2B5EF4-FFF2-40B4-BE49-F238E27FC236}">
                <a16:creationId xmlns:a16="http://schemas.microsoft.com/office/drawing/2014/main" id="{479DBF60-219F-4ACA-B162-5A6722CF3A64}"/>
              </a:ext>
            </a:extLst>
          </p:cNvPr>
          <p:cNvSpPr>
            <a:spLocks noGrp="1"/>
          </p:cNvSpPr>
          <p:nvPr>
            <p:ph type="sldNum" sz="quarter" idx="12"/>
          </p:nvPr>
        </p:nvSpPr>
        <p:spPr/>
        <p:txBody>
          <a:bodyPr/>
          <a:lstStyle/>
          <a:p>
            <a:fld id="{528B79E1-5003-4AAC-A0A4-3D9AF5BEEDFC}" type="slidenum">
              <a:rPr lang="de-DE" smtClean="0"/>
              <a:t>‹#›</a:t>
            </a:fld>
            <a:endParaRPr lang="de-DE"/>
          </a:p>
        </p:txBody>
      </p:sp>
    </p:spTree>
    <p:extLst>
      <p:ext uri="{BB962C8B-B14F-4D97-AF65-F5344CB8AC3E}">
        <p14:creationId xmlns:p14="http://schemas.microsoft.com/office/powerpoint/2010/main" val="12234541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CED19C-C79F-4DA9-9770-DA88E4EAE218}"/>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de-DE"/>
          </a:p>
        </p:txBody>
      </p:sp>
      <p:sp>
        <p:nvSpPr>
          <p:cNvPr id="3" name="Text Placeholder 2">
            <a:extLst>
              <a:ext uri="{FF2B5EF4-FFF2-40B4-BE49-F238E27FC236}">
                <a16:creationId xmlns:a16="http://schemas.microsoft.com/office/drawing/2014/main" id="{45D48FEC-993F-4169-B1E7-7F39FD815605}"/>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402DF915-D478-49C8-8DA9-F16E02F61F28}"/>
              </a:ext>
            </a:extLst>
          </p:cNvPr>
          <p:cNvSpPr>
            <a:spLocks noGrp="1"/>
          </p:cNvSpPr>
          <p:nvPr>
            <p:ph type="dt" sz="half" idx="10"/>
          </p:nvPr>
        </p:nvSpPr>
        <p:spPr/>
        <p:txBody>
          <a:bodyPr/>
          <a:lstStyle/>
          <a:p>
            <a:fld id="{55444F74-2194-45C2-9DFA-FB04CBCC523D}" type="datetimeFigureOut">
              <a:rPr lang="de-DE" smtClean="0"/>
              <a:t>16.02.2018</a:t>
            </a:fld>
            <a:endParaRPr lang="de-DE"/>
          </a:p>
        </p:txBody>
      </p:sp>
      <p:sp>
        <p:nvSpPr>
          <p:cNvPr id="5" name="Footer Placeholder 4">
            <a:extLst>
              <a:ext uri="{FF2B5EF4-FFF2-40B4-BE49-F238E27FC236}">
                <a16:creationId xmlns:a16="http://schemas.microsoft.com/office/drawing/2014/main" id="{4B781202-6F67-4111-8BD6-F2B9D62B20D8}"/>
              </a:ext>
            </a:extLst>
          </p:cNvPr>
          <p:cNvSpPr>
            <a:spLocks noGrp="1"/>
          </p:cNvSpPr>
          <p:nvPr>
            <p:ph type="ftr" sz="quarter" idx="11"/>
          </p:nvPr>
        </p:nvSpPr>
        <p:spPr/>
        <p:txBody>
          <a:bodyPr/>
          <a:lstStyle/>
          <a:p>
            <a:endParaRPr lang="de-DE"/>
          </a:p>
        </p:txBody>
      </p:sp>
      <p:sp>
        <p:nvSpPr>
          <p:cNvPr id="6" name="Slide Number Placeholder 5">
            <a:extLst>
              <a:ext uri="{FF2B5EF4-FFF2-40B4-BE49-F238E27FC236}">
                <a16:creationId xmlns:a16="http://schemas.microsoft.com/office/drawing/2014/main" id="{6329B88F-E648-47D4-91B0-88669C0FF2B8}"/>
              </a:ext>
            </a:extLst>
          </p:cNvPr>
          <p:cNvSpPr>
            <a:spLocks noGrp="1"/>
          </p:cNvSpPr>
          <p:nvPr>
            <p:ph type="sldNum" sz="quarter" idx="12"/>
          </p:nvPr>
        </p:nvSpPr>
        <p:spPr/>
        <p:txBody>
          <a:bodyPr/>
          <a:lstStyle/>
          <a:p>
            <a:fld id="{528B79E1-5003-4AAC-A0A4-3D9AF5BEEDFC}" type="slidenum">
              <a:rPr lang="de-DE" smtClean="0"/>
              <a:t>‹#›</a:t>
            </a:fld>
            <a:endParaRPr lang="de-DE"/>
          </a:p>
        </p:txBody>
      </p:sp>
    </p:spTree>
    <p:extLst>
      <p:ext uri="{BB962C8B-B14F-4D97-AF65-F5344CB8AC3E}">
        <p14:creationId xmlns:p14="http://schemas.microsoft.com/office/powerpoint/2010/main" val="178518559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44551C-0D79-454A-B160-07AEB33F7DA0}"/>
              </a:ext>
            </a:extLst>
          </p:cNvPr>
          <p:cNvSpPr>
            <a:spLocks noGrp="1"/>
          </p:cNvSpPr>
          <p:nvPr>
            <p:ph type="title"/>
          </p:nvPr>
        </p:nvSpPr>
        <p:spPr/>
        <p:txBody>
          <a:bodyPr/>
          <a:lstStyle/>
          <a:p>
            <a:r>
              <a:rPr lang="en-US"/>
              <a:t>Click to edit Master title style</a:t>
            </a:r>
            <a:endParaRPr lang="de-DE"/>
          </a:p>
        </p:txBody>
      </p:sp>
      <p:sp>
        <p:nvSpPr>
          <p:cNvPr id="3" name="Content Placeholder 2">
            <a:extLst>
              <a:ext uri="{FF2B5EF4-FFF2-40B4-BE49-F238E27FC236}">
                <a16:creationId xmlns:a16="http://schemas.microsoft.com/office/drawing/2014/main" id="{50090287-876E-4DAC-A29A-B5BCDE5B1E93}"/>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4" name="Content Placeholder 3">
            <a:extLst>
              <a:ext uri="{FF2B5EF4-FFF2-40B4-BE49-F238E27FC236}">
                <a16:creationId xmlns:a16="http://schemas.microsoft.com/office/drawing/2014/main" id="{D685D255-5140-4AA3-8E39-B5C1B6405331}"/>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5" name="Date Placeholder 4">
            <a:extLst>
              <a:ext uri="{FF2B5EF4-FFF2-40B4-BE49-F238E27FC236}">
                <a16:creationId xmlns:a16="http://schemas.microsoft.com/office/drawing/2014/main" id="{ADBA171E-5C29-4EDD-9C43-7D9678AACB22}"/>
              </a:ext>
            </a:extLst>
          </p:cNvPr>
          <p:cNvSpPr>
            <a:spLocks noGrp="1"/>
          </p:cNvSpPr>
          <p:nvPr>
            <p:ph type="dt" sz="half" idx="10"/>
          </p:nvPr>
        </p:nvSpPr>
        <p:spPr/>
        <p:txBody>
          <a:bodyPr/>
          <a:lstStyle/>
          <a:p>
            <a:fld id="{55444F74-2194-45C2-9DFA-FB04CBCC523D}" type="datetimeFigureOut">
              <a:rPr lang="de-DE" smtClean="0"/>
              <a:t>16.02.2018</a:t>
            </a:fld>
            <a:endParaRPr lang="de-DE"/>
          </a:p>
        </p:txBody>
      </p:sp>
      <p:sp>
        <p:nvSpPr>
          <p:cNvPr id="6" name="Footer Placeholder 5">
            <a:extLst>
              <a:ext uri="{FF2B5EF4-FFF2-40B4-BE49-F238E27FC236}">
                <a16:creationId xmlns:a16="http://schemas.microsoft.com/office/drawing/2014/main" id="{FE4CBDE0-DFDA-4A80-A8F3-30686AF60B19}"/>
              </a:ext>
            </a:extLst>
          </p:cNvPr>
          <p:cNvSpPr>
            <a:spLocks noGrp="1"/>
          </p:cNvSpPr>
          <p:nvPr>
            <p:ph type="ftr" sz="quarter" idx="11"/>
          </p:nvPr>
        </p:nvSpPr>
        <p:spPr/>
        <p:txBody>
          <a:bodyPr/>
          <a:lstStyle/>
          <a:p>
            <a:endParaRPr lang="de-DE"/>
          </a:p>
        </p:txBody>
      </p:sp>
      <p:sp>
        <p:nvSpPr>
          <p:cNvPr id="7" name="Slide Number Placeholder 6">
            <a:extLst>
              <a:ext uri="{FF2B5EF4-FFF2-40B4-BE49-F238E27FC236}">
                <a16:creationId xmlns:a16="http://schemas.microsoft.com/office/drawing/2014/main" id="{1B3CF0C1-BBAA-49E4-8312-DED4BFB2B8E7}"/>
              </a:ext>
            </a:extLst>
          </p:cNvPr>
          <p:cNvSpPr>
            <a:spLocks noGrp="1"/>
          </p:cNvSpPr>
          <p:nvPr>
            <p:ph type="sldNum" sz="quarter" idx="12"/>
          </p:nvPr>
        </p:nvSpPr>
        <p:spPr/>
        <p:txBody>
          <a:bodyPr/>
          <a:lstStyle/>
          <a:p>
            <a:fld id="{528B79E1-5003-4AAC-A0A4-3D9AF5BEEDFC}" type="slidenum">
              <a:rPr lang="de-DE" smtClean="0"/>
              <a:t>‹#›</a:t>
            </a:fld>
            <a:endParaRPr lang="de-DE"/>
          </a:p>
        </p:txBody>
      </p:sp>
    </p:spTree>
    <p:extLst>
      <p:ext uri="{BB962C8B-B14F-4D97-AF65-F5344CB8AC3E}">
        <p14:creationId xmlns:p14="http://schemas.microsoft.com/office/powerpoint/2010/main" val="169602091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B818C1-CFB1-48DA-B245-FB9096931566}"/>
              </a:ext>
            </a:extLst>
          </p:cNvPr>
          <p:cNvSpPr>
            <a:spLocks noGrp="1"/>
          </p:cNvSpPr>
          <p:nvPr>
            <p:ph type="title"/>
          </p:nvPr>
        </p:nvSpPr>
        <p:spPr>
          <a:xfrm>
            <a:off x="839788" y="365125"/>
            <a:ext cx="10515600" cy="1325563"/>
          </a:xfrm>
        </p:spPr>
        <p:txBody>
          <a:bodyPr/>
          <a:lstStyle/>
          <a:p>
            <a:r>
              <a:rPr lang="en-US"/>
              <a:t>Click to edit Master title style</a:t>
            </a:r>
            <a:endParaRPr lang="de-DE"/>
          </a:p>
        </p:txBody>
      </p:sp>
      <p:sp>
        <p:nvSpPr>
          <p:cNvPr id="3" name="Text Placeholder 2">
            <a:extLst>
              <a:ext uri="{FF2B5EF4-FFF2-40B4-BE49-F238E27FC236}">
                <a16:creationId xmlns:a16="http://schemas.microsoft.com/office/drawing/2014/main" id="{0935B6C8-A231-4415-8A0C-909A0187493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5477935E-B470-4F88-96C4-41F30BB07FA2}"/>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5" name="Text Placeholder 4">
            <a:extLst>
              <a:ext uri="{FF2B5EF4-FFF2-40B4-BE49-F238E27FC236}">
                <a16:creationId xmlns:a16="http://schemas.microsoft.com/office/drawing/2014/main" id="{F1662862-8D86-46B0-A6B4-42CF49303A4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B27FA613-70EC-4285-8810-CF6C1C8E1D40}"/>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7" name="Date Placeholder 6">
            <a:extLst>
              <a:ext uri="{FF2B5EF4-FFF2-40B4-BE49-F238E27FC236}">
                <a16:creationId xmlns:a16="http://schemas.microsoft.com/office/drawing/2014/main" id="{104AD665-59EF-4D14-B1FF-C26C98BB4DF9}"/>
              </a:ext>
            </a:extLst>
          </p:cNvPr>
          <p:cNvSpPr>
            <a:spLocks noGrp="1"/>
          </p:cNvSpPr>
          <p:nvPr>
            <p:ph type="dt" sz="half" idx="10"/>
          </p:nvPr>
        </p:nvSpPr>
        <p:spPr/>
        <p:txBody>
          <a:bodyPr/>
          <a:lstStyle/>
          <a:p>
            <a:fld id="{55444F74-2194-45C2-9DFA-FB04CBCC523D}" type="datetimeFigureOut">
              <a:rPr lang="de-DE" smtClean="0"/>
              <a:t>16.02.2018</a:t>
            </a:fld>
            <a:endParaRPr lang="de-DE"/>
          </a:p>
        </p:txBody>
      </p:sp>
      <p:sp>
        <p:nvSpPr>
          <p:cNvPr id="8" name="Footer Placeholder 7">
            <a:extLst>
              <a:ext uri="{FF2B5EF4-FFF2-40B4-BE49-F238E27FC236}">
                <a16:creationId xmlns:a16="http://schemas.microsoft.com/office/drawing/2014/main" id="{204BB9B7-07C1-4324-BAF6-3C1E1ECCE285}"/>
              </a:ext>
            </a:extLst>
          </p:cNvPr>
          <p:cNvSpPr>
            <a:spLocks noGrp="1"/>
          </p:cNvSpPr>
          <p:nvPr>
            <p:ph type="ftr" sz="quarter" idx="11"/>
          </p:nvPr>
        </p:nvSpPr>
        <p:spPr/>
        <p:txBody>
          <a:bodyPr/>
          <a:lstStyle/>
          <a:p>
            <a:endParaRPr lang="de-DE"/>
          </a:p>
        </p:txBody>
      </p:sp>
      <p:sp>
        <p:nvSpPr>
          <p:cNvPr id="9" name="Slide Number Placeholder 8">
            <a:extLst>
              <a:ext uri="{FF2B5EF4-FFF2-40B4-BE49-F238E27FC236}">
                <a16:creationId xmlns:a16="http://schemas.microsoft.com/office/drawing/2014/main" id="{63E5A9A5-ECAF-4682-B8FE-816FAB336067}"/>
              </a:ext>
            </a:extLst>
          </p:cNvPr>
          <p:cNvSpPr>
            <a:spLocks noGrp="1"/>
          </p:cNvSpPr>
          <p:nvPr>
            <p:ph type="sldNum" sz="quarter" idx="12"/>
          </p:nvPr>
        </p:nvSpPr>
        <p:spPr/>
        <p:txBody>
          <a:bodyPr/>
          <a:lstStyle/>
          <a:p>
            <a:fld id="{528B79E1-5003-4AAC-A0A4-3D9AF5BEEDFC}" type="slidenum">
              <a:rPr lang="de-DE" smtClean="0"/>
              <a:t>‹#›</a:t>
            </a:fld>
            <a:endParaRPr lang="de-DE"/>
          </a:p>
        </p:txBody>
      </p:sp>
    </p:spTree>
    <p:extLst>
      <p:ext uri="{BB962C8B-B14F-4D97-AF65-F5344CB8AC3E}">
        <p14:creationId xmlns:p14="http://schemas.microsoft.com/office/powerpoint/2010/main" val="269491735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2DC82A-817E-4318-9732-E6DEEC4F8EEA}"/>
              </a:ext>
            </a:extLst>
          </p:cNvPr>
          <p:cNvSpPr>
            <a:spLocks noGrp="1"/>
          </p:cNvSpPr>
          <p:nvPr>
            <p:ph type="title"/>
          </p:nvPr>
        </p:nvSpPr>
        <p:spPr/>
        <p:txBody>
          <a:bodyPr/>
          <a:lstStyle/>
          <a:p>
            <a:r>
              <a:rPr lang="en-US"/>
              <a:t>Click to edit Master title style</a:t>
            </a:r>
            <a:endParaRPr lang="de-DE"/>
          </a:p>
        </p:txBody>
      </p:sp>
      <p:sp>
        <p:nvSpPr>
          <p:cNvPr id="3" name="Date Placeholder 2">
            <a:extLst>
              <a:ext uri="{FF2B5EF4-FFF2-40B4-BE49-F238E27FC236}">
                <a16:creationId xmlns:a16="http://schemas.microsoft.com/office/drawing/2014/main" id="{330991D5-E943-408D-8742-7C663192C20B}"/>
              </a:ext>
            </a:extLst>
          </p:cNvPr>
          <p:cNvSpPr>
            <a:spLocks noGrp="1"/>
          </p:cNvSpPr>
          <p:nvPr>
            <p:ph type="dt" sz="half" idx="10"/>
          </p:nvPr>
        </p:nvSpPr>
        <p:spPr/>
        <p:txBody>
          <a:bodyPr/>
          <a:lstStyle/>
          <a:p>
            <a:fld id="{55444F74-2194-45C2-9DFA-FB04CBCC523D}" type="datetimeFigureOut">
              <a:rPr lang="de-DE" smtClean="0"/>
              <a:t>16.02.2018</a:t>
            </a:fld>
            <a:endParaRPr lang="de-DE"/>
          </a:p>
        </p:txBody>
      </p:sp>
      <p:sp>
        <p:nvSpPr>
          <p:cNvPr id="4" name="Footer Placeholder 3">
            <a:extLst>
              <a:ext uri="{FF2B5EF4-FFF2-40B4-BE49-F238E27FC236}">
                <a16:creationId xmlns:a16="http://schemas.microsoft.com/office/drawing/2014/main" id="{442745B2-4453-4C93-8F83-5300A8A5786B}"/>
              </a:ext>
            </a:extLst>
          </p:cNvPr>
          <p:cNvSpPr>
            <a:spLocks noGrp="1"/>
          </p:cNvSpPr>
          <p:nvPr>
            <p:ph type="ftr" sz="quarter" idx="11"/>
          </p:nvPr>
        </p:nvSpPr>
        <p:spPr/>
        <p:txBody>
          <a:bodyPr/>
          <a:lstStyle/>
          <a:p>
            <a:endParaRPr lang="de-DE"/>
          </a:p>
        </p:txBody>
      </p:sp>
      <p:sp>
        <p:nvSpPr>
          <p:cNvPr id="5" name="Slide Number Placeholder 4">
            <a:extLst>
              <a:ext uri="{FF2B5EF4-FFF2-40B4-BE49-F238E27FC236}">
                <a16:creationId xmlns:a16="http://schemas.microsoft.com/office/drawing/2014/main" id="{6E5813CB-4E6D-4210-9719-CCAAA92A7D3C}"/>
              </a:ext>
            </a:extLst>
          </p:cNvPr>
          <p:cNvSpPr>
            <a:spLocks noGrp="1"/>
          </p:cNvSpPr>
          <p:nvPr>
            <p:ph type="sldNum" sz="quarter" idx="12"/>
          </p:nvPr>
        </p:nvSpPr>
        <p:spPr/>
        <p:txBody>
          <a:bodyPr/>
          <a:lstStyle/>
          <a:p>
            <a:fld id="{528B79E1-5003-4AAC-A0A4-3D9AF5BEEDFC}" type="slidenum">
              <a:rPr lang="de-DE" smtClean="0"/>
              <a:t>‹#›</a:t>
            </a:fld>
            <a:endParaRPr lang="de-DE"/>
          </a:p>
        </p:txBody>
      </p:sp>
    </p:spTree>
    <p:extLst>
      <p:ext uri="{BB962C8B-B14F-4D97-AF65-F5344CB8AC3E}">
        <p14:creationId xmlns:p14="http://schemas.microsoft.com/office/powerpoint/2010/main" val="78990886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91AAE9F-AA63-44B2-B827-5DB84ADFC122}"/>
              </a:ext>
            </a:extLst>
          </p:cNvPr>
          <p:cNvSpPr>
            <a:spLocks noGrp="1"/>
          </p:cNvSpPr>
          <p:nvPr>
            <p:ph type="dt" sz="half" idx="10"/>
          </p:nvPr>
        </p:nvSpPr>
        <p:spPr/>
        <p:txBody>
          <a:bodyPr/>
          <a:lstStyle/>
          <a:p>
            <a:fld id="{55444F74-2194-45C2-9DFA-FB04CBCC523D}" type="datetimeFigureOut">
              <a:rPr lang="de-DE" smtClean="0"/>
              <a:t>16.02.2018</a:t>
            </a:fld>
            <a:endParaRPr lang="de-DE"/>
          </a:p>
        </p:txBody>
      </p:sp>
      <p:sp>
        <p:nvSpPr>
          <p:cNvPr id="3" name="Footer Placeholder 2">
            <a:extLst>
              <a:ext uri="{FF2B5EF4-FFF2-40B4-BE49-F238E27FC236}">
                <a16:creationId xmlns:a16="http://schemas.microsoft.com/office/drawing/2014/main" id="{704DBB71-1C9B-4553-A807-4733D3AE1872}"/>
              </a:ext>
            </a:extLst>
          </p:cNvPr>
          <p:cNvSpPr>
            <a:spLocks noGrp="1"/>
          </p:cNvSpPr>
          <p:nvPr>
            <p:ph type="ftr" sz="quarter" idx="11"/>
          </p:nvPr>
        </p:nvSpPr>
        <p:spPr/>
        <p:txBody>
          <a:bodyPr/>
          <a:lstStyle/>
          <a:p>
            <a:endParaRPr lang="de-DE"/>
          </a:p>
        </p:txBody>
      </p:sp>
      <p:sp>
        <p:nvSpPr>
          <p:cNvPr id="4" name="Slide Number Placeholder 3">
            <a:extLst>
              <a:ext uri="{FF2B5EF4-FFF2-40B4-BE49-F238E27FC236}">
                <a16:creationId xmlns:a16="http://schemas.microsoft.com/office/drawing/2014/main" id="{8C554E4A-F316-4A81-A347-254CADC4BF63}"/>
              </a:ext>
            </a:extLst>
          </p:cNvPr>
          <p:cNvSpPr>
            <a:spLocks noGrp="1"/>
          </p:cNvSpPr>
          <p:nvPr>
            <p:ph type="sldNum" sz="quarter" idx="12"/>
          </p:nvPr>
        </p:nvSpPr>
        <p:spPr/>
        <p:txBody>
          <a:bodyPr/>
          <a:lstStyle/>
          <a:p>
            <a:fld id="{528B79E1-5003-4AAC-A0A4-3D9AF5BEEDFC}" type="slidenum">
              <a:rPr lang="de-DE" smtClean="0"/>
              <a:t>‹#›</a:t>
            </a:fld>
            <a:endParaRPr lang="de-DE"/>
          </a:p>
        </p:txBody>
      </p:sp>
    </p:spTree>
    <p:extLst>
      <p:ext uri="{BB962C8B-B14F-4D97-AF65-F5344CB8AC3E}">
        <p14:creationId xmlns:p14="http://schemas.microsoft.com/office/powerpoint/2010/main" val="358742349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F7C55D-0867-4EEE-A279-C87AF592690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de-DE"/>
          </a:p>
        </p:txBody>
      </p:sp>
      <p:sp>
        <p:nvSpPr>
          <p:cNvPr id="3" name="Content Placeholder 2">
            <a:extLst>
              <a:ext uri="{FF2B5EF4-FFF2-40B4-BE49-F238E27FC236}">
                <a16:creationId xmlns:a16="http://schemas.microsoft.com/office/drawing/2014/main" id="{CD61CABD-D273-405A-BDF3-A3E202632F4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4" name="Text Placeholder 3">
            <a:extLst>
              <a:ext uri="{FF2B5EF4-FFF2-40B4-BE49-F238E27FC236}">
                <a16:creationId xmlns:a16="http://schemas.microsoft.com/office/drawing/2014/main" id="{166CF3DF-45B3-40AA-A44C-003B0CCEBAC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A621E3A1-F369-44D4-A51D-83D6273344B4}"/>
              </a:ext>
            </a:extLst>
          </p:cNvPr>
          <p:cNvSpPr>
            <a:spLocks noGrp="1"/>
          </p:cNvSpPr>
          <p:nvPr>
            <p:ph type="dt" sz="half" idx="10"/>
          </p:nvPr>
        </p:nvSpPr>
        <p:spPr/>
        <p:txBody>
          <a:bodyPr/>
          <a:lstStyle/>
          <a:p>
            <a:fld id="{55444F74-2194-45C2-9DFA-FB04CBCC523D}" type="datetimeFigureOut">
              <a:rPr lang="de-DE" smtClean="0"/>
              <a:t>16.02.2018</a:t>
            </a:fld>
            <a:endParaRPr lang="de-DE"/>
          </a:p>
        </p:txBody>
      </p:sp>
      <p:sp>
        <p:nvSpPr>
          <p:cNvPr id="6" name="Footer Placeholder 5">
            <a:extLst>
              <a:ext uri="{FF2B5EF4-FFF2-40B4-BE49-F238E27FC236}">
                <a16:creationId xmlns:a16="http://schemas.microsoft.com/office/drawing/2014/main" id="{50F637BE-759C-45F4-A5DF-BC77D2E7B4C3}"/>
              </a:ext>
            </a:extLst>
          </p:cNvPr>
          <p:cNvSpPr>
            <a:spLocks noGrp="1"/>
          </p:cNvSpPr>
          <p:nvPr>
            <p:ph type="ftr" sz="quarter" idx="11"/>
          </p:nvPr>
        </p:nvSpPr>
        <p:spPr/>
        <p:txBody>
          <a:bodyPr/>
          <a:lstStyle/>
          <a:p>
            <a:endParaRPr lang="de-DE"/>
          </a:p>
        </p:txBody>
      </p:sp>
      <p:sp>
        <p:nvSpPr>
          <p:cNvPr id="7" name="Slide Number Placeholder 6">
            <a:extLst>
              <a:ext uri="{FF2B5EF4-FFF2-40B4-BE49-F238E27FC236}">
                <a16:creationId xmlns:a16="http://schemas.microsoft.com/office/drawing/2014/main" id="{FFFCF1AC-FA3E-4436-BE49-8F8D1CAC2039}"/>
              </a:ext>
            </a:extLst>
          </p:cNvPr>
          <p:cNvSpPr>
            <a:spLocks noGrp="1"/>
          </p:cNvSpPr>
          <p:nvPr>
            <p:ph type="sldNum" sz="quarter" idx="12"/>
          </p:nvPr>
        </p:nvSpPr>
        <p:spPr/>
        <p:txBody>
          <a:bodyPr/>
          <a:lstStyle/>
          <a:p>
            <a:fld id="{528B79E1-5003-4AAC-A0A4-3D9AF5BEEDFC}" type="slidenum">
              <a:rPr lang="de-DE" smtClean="0"/>
              <a:t>‹#›</a:t>
            </a:fld>
            <a:endParaRPr lang="de-DE"/>
          </a:p>
        </p:txBody>
      </p:sp>
    </p:spTree>
    <p:extLst>
      <p:ext uri="{BB962C8B-B14F-4D97-AF65-F5344CB8AC3E}">
        <p14:creationId xmlns:p14="http://schemas.microsoft.com/office/powerpoint/2010/main" val="325091663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193E54-51C4-4008-8AAA-CD6CF4D7573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de-DE"/>
          </a:p>
        </p:txBody>
      </p:sp>
      <p:sp>
        <p:nvSpPr>
          <p:cNvPr id="3" name="Picture Placeholder 2">
            <a:extLst>
              <a:ext uri="{FF2B5EF4-FFF2-40B4-BE49-F238E27FC236}">
                <a16:creationId xmlns:a16="http://schemas.microsoft.com/office/drawing/2014/main" id="{9941F5EB-1B84-40A3-90B5-4877E829BEE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e-DE"/>
          </a:p>
        </p:txBody>
      </p:sp>
      <p:sp>
        <p:nvSpPr>
          <p:cNvPr id="4" name="Text Placeholder 3">
            <a:extLst>
              <a:ext uri="{FF2B5EF4-FFF2-40B4-BE49-F238E27FC236}">
                <a16:creationId xmlns:a16="http://schemas.microsoft.com/office/drawing/2014/main" id="{46B2722A-2BBB-4CAC-B308-49290FB5CAB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46FFECC2-817C-41C9-AC08-8507F23B5DEC}"/>
              </a:ext>
            </a:extLst>
          </p:cNvPr>
          <p:cNvSpPr>
            <a:spLocks noGrp="1"/>
          </p:cNvSpPr>
          <p:nvPr>
            <p:ph type="dt" sz="half" idx="10"/>
          </p:nvPr>
        </p:nvSpPr>
        <p:spPr/>
        <p:txBody>
          <a:bodyPr/>
          <a:lstStyle/>
          <a:p>
            <a:fld id="{55444F74-2194-45C2-9DFA-FB04CBCC523D}" type="datetimeFigureOut">
              <a:rPr lang="de-DE" smtClean="0"/>
              <a:t>16.02.2018</a:t>
            </a:fld>
            <a:endParaRPr lang="de-DE"/>
          </a:p>
        </p:txBody>
      </p:sp>
      <p:sp>
        <p:nvSpPr>
          <p:cNvPr id="6" name="Footer Placeholder 5">
            <a:extLst>
              <a:ext uri="{FF2B5EF4-FFF2-40B4-BE49-F238E27FC236}">
                <a16:creationId xmlns:a16="http://schemas.microsoft.com/office/drawing/2014/main" id="{DB12A79F-4AFE-4668-9B15-C2AFE0AE70E7}"/>
              </a:ext>
            </a:extLst>
          </p:cNvPr>
          <p:cNvSpPr>
            <a:spLocks noGrp="1"/>
          </p:cNvSpPr>
          <p:nvPr>
            <p:ph type="ftr" sz="quarter" idx="11"/>
          </p:nvPr>
        </p:nvSpPr>
        <p:spPr/>
        <p:txBody>
          <a:bodyPr/>
          <a:lstStyle/>
          <a:p>
            <a:endParaRPr lang="de-DE"/>
          </a:p>
        </p:txBody>
      </p:sp>
      <p:sp>
        <p:nvSpPr>
          <p:cNvPr id="7" name="Slide Number Placeholder 6">
            <a:extLst>
              <a:ext uri="{FF2B5EF4-FFF2-40B4-BE49-F238E27FC236}">
                <a16:creationId xmlns:a16="http://schemas.microsoft.com/office/drawing/2014/main" id="{24C9AC07-462D-4E79-9564-2EFB4B3F1D9E}"/>
              </a:ext>
            </a:extLst>
          </p:cNvPr>
          <p:cNvSpPr>
            <a:spLocks noGrp="1"/>
          </p:cNvSpPr>
          <p:nvPr>
            <p:ph type="sldNum" sz="quarter" idx="12"/>
          </p:nvPr>
        </p:nvSpPr>
        <p:spPr/>
        <p:txBody>
          <a:bodyPr/>
          <a:lstStyle/>
          <a:p>
            <a:fld id="{528B79E1-5003-4AAC-A0A4-3D9AF5BEEDFC}" type="slidenum">
              <a:rPr lang="de-DE" smtClean="0"/>
              <a:t>‹#›</a:t>
            </a:fld>
            <a:endParaRPr lang="de-DE"/>
          </a:p>
        </p:txBody>
      </p:sp>
    </p:spTree>
    <p:extLst>
      <p:ext uri="{BB962C8B-B14F-4D97-AF65-F5344CB8AC3E}">
        <p14:creationId xmlns:p14="http://schemas.microsoft.com/office/powerpoint/2010/main" val="19297909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2507349-7CAC-4079-8ABD-2B4E0A75E06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de-DE"/>
          </a:p>
        </p:txBody>
      </p:sp>
      <p:sp>
        <p:nvSpPr>
          <p:cNvPr id="3" name="Text Placeholder 2">
            <a:extLst>
              <a:ext uri="{FF2B5EF4-FFF2-40B4-BE49-F238E27FC236}">
                <a16:creationId xmlns:a16="http://schemas.microsoft.com/office/drawing/2014/main" id="{7EFB40F5-4D88-4EF2-8CFE-457A4EA2C0A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4" name="Date Placeholder 3">
            <a:extLst>
              <a:ext uri="{FF2B5EF4-FFF2-40B4-BE49-F238E27FC236}">
                <a16:creationId xmlns:a16="http://schemas.microsoft.com/office/drawing/2014/main" id="{BB5CF4CE-5E8A-4369-AAE8-AE67159353C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5444F74-2194-45C2-9DFA-FB04CBCC523D}" type="datetimeFigureOut">
              <a:rPr lang="de-DE" smtClean="0"/>
              <a:t>16.02.2018</a:t>
            </a:fld>
            <a:endParaRPr lang="de-DE"/>
          </a:p>
        </p:txBody>
      </p:sp>
      <p:sp>
        <p:nvSpPr>
          <p:cNvPr id="5" name="Footer Placeholder 4">
            <a:extLst>
              <a:ext uri="{FF2B5EF4-FFF2-40B4-BE49-F238E27FC236}">
                <a16:creationId xmlns:a16="http://schemas.microsoft.com/office/drawing/2014/main" id="{A6D0EA5A-3665-494B-843F-A4C0BD34E00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de-DE"/>
          </a:p>
        </p:txBody>
      </p:sp>
      <p:sp>
        <p:nvSpPr>
          <p:cNvPr id="6" name="Slide Number Placeholder 5">
            <a:extLst>
              <a:ext uri="{FF2B5EF4-FFF2-40B4-BE49-F238E27FC236}">
                <a16:creationId xmlns:a16="http://schemas.microsoft.com/office/drawing/2014/main" id="{CC3FED48-4453-49D6-BCE9-F5C83A1ADF1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28B79E1-5003-4AAC-A0A4-3D9AF5BEEDFC}" type="slidenum">
              <a:rPr lang="de-DE" smtClean="0"/>
              <a:t>‹#›</a:t>
            </a:fld>
            <a:endParaRPr lang="de-DE"/>
          </a:p>
        </p:txBody>
      </p:sp>
    </p:spTree>
    <p:extLst>
      <p:ext uri="{BB962C8B-B14F-4D97-AF65-F5344CB8AC3E}">
        <p14:creationId xmlns:p14="http://schemas.microsoft.com/office/powerpoint/2010/main" val="253206668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hyperlink" Target="https://aaronsaray.com/2016/using-json-patch-in-swagger"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712F37-3044-4BD9-AF0E-D27B571DCDE5}"/>
              </a:ext>
            </a:extLst>
          </p:cNvPr>
          <p:cNvSpPr>
            <a:spLocks noGrp="1"/>
          </p:cNvSpPr>
          <p:nvPr>
            <p:ph type="ctrTitle"/>
          </p:nvPr>
        </p:nvSpPr>
        <p:spPr>
          <a:xfrm>
            <a:off x="1524000" y="2173014"/>
            <a:ext cx="9144000" cy="2041634"/>
          </a:xfrm>
        </p:spPr>
        <p:txBody>
          <a:bodyPr/>
          <a:lstStyle/>
          <a:p>
            <a:r>
              <a:rPr lang="de-DE" dirty="0"/>
              <a:t>HTTP PATCH </a:t>
            </a:r>
            <a:r>
              <a:rPr lang="de-DE" dirty="0" err="1"/>
              <a:t>encoding</a:t>
            </a:r>
            <a:endParaRPr lang="de-DE" dirty="0"/>
          </a:p>
        </p:txBody>
      </p:sp>
      <p:sp>
        <p:nvSpPr>
          <p:cNvPr id="3" name="Subtitle 2">
            <a:extLst>
              <a:ext uri="{FF2B5EF4-FFF2-40B4-BE49-F238E27FC236}">
                <a16:creationId xmlns:a16="http://schemas.microsoft.com/office/drawing/2014/main" id="{1DC09D66-770B-4E15-B156-FAC55DFB67AA}"/>
              </a:ext>
            </a:extLst>
          </p:cNvPr>
          <p:cNvSpPr>
            <a:spLocks noGrp="1"/>
          </p:cNvSpPr>
          <p:nvPr>
            <p:ph type="subTitle" idx="1"/>
          </p:nvPr>
        </p:nvSpPr>
        <p:spPr>
          <a:xfrm>
            <a:off x="1166649" y="5202238"/>
            <a:ext cx="9827172" cy="668172"/>
          </a:xfrm>
        </p:spPr>
        <p:txBody>
          <a:bodyPr/>
          <a:lstStyle/>
          <a:p>
            <a:r>
              <a:rPr lang="de-DE" dirty="0"/>
              <a:t>Source: Nokia, Nokia Shanghai-Bell, Oracle</a:t>
            </a:r>
          </a:p>
        </p:txBody>
      </p:sp>
      <p:sp>
        <p:nvSpPr>
          <p:cNvPr id="4" name="Subtitle 2">
            <a:extLst>
              <a:ext uri="{FF2B5EF4-FFF2-40B4-BE49-F238E27FC236}">
                <a16:creationId xmlns:a16="http://schemas.microsoft.com/office/drawing/2014/main" id="{71F9E976-275B-4E09-B06B-C0FAEF414215}"/>
              </a:ext>
            </a:extLst>
          </p:cNvPr>
          <p:cNvSpPr txBox="1">
            <a:spLocks/>
          </p:cNvSpPr>
          <p:nvPr/>
        </p:nvSpPr>
        <p:spPr>
          <a:xfrm>
            <a:off x="1524000" y="517252"/>
            <a:ext cx="9144000" cy="1655762"/>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GB" b="1" dirty="0">
                <a:latin typeface="Arial" panose="020B0604020202020204" pitchFamily="34" charset="0"/>
                <a:ea typeface="Times New Roman" panose="02020603050405020304" pitchFamily="18" charset="0"/>
                <a:cs typeface="Times New Roman" panose="02020603050405020304" pitchFamily="18" charset="0"/>
              </a:rPr>
              <a:t>3GPP TSG CT3 Meeting #95				C3-18</a:t>
            </a:r>
            <a:r>
              <a:rPr lang="de-DE" b="1" dirty="0">
                <a:latin typeface="Arial" panose="020B0604020202020204" pitchFamily="34" charset="0"/>
                <a:ea typeface="Times New Roman" panose="02020603050405020304" pitchFamily="18" charset="0"/>
                <a:cs typeface="Times New Roman" panose="02020603050405020304" pitchFamily="18" charset="0"/>
              </a:rPr>
              <a:t>1090</a:t>
            </a:r>
            <a:endParaRPr lang="de-DE" sz="2800" dirty="0">
              <a:effectLst/>
              <a:latin typeface="Arial" panose="020B0604020202020204" pitchFamily="34" charset="0"/>
              <a:ea typeface="Times New Roman" panose="02020603050405020304" pitchFamily="18" charset="0"/>
              <a:cs typeface="Times New Roman" panose="02020603050405020304" pitchFamily="18" charset="0"/>
            </a:endParaRPr>
          </a:p>
          <a:p>
            <a:pPr algn="l">
              <a:spcAft>
                <a:spcPts val="0"/>
              </a:spcAft>
            </a:pPr>
            <a:r>
              <a:rPr lang="en-GB" b="1" dirty="0">
                <a:latin typeface="Arial" panose="020B0604020202020204" pitchFamily="34" charset="0"/>
                <a:ea typeface="Times New Roman" panose="02020603050405020304" pitchFamily="18" charset="0"/>
                <a:cs typeface="Times New Roman" panose="02020603050405020304" pitchFamily="18" charset="0"/>
              </a:rPr>
              <a:t>3GPP TSG CT4 Meeting #83				C4-1</a:t>
            </a:r>
            <a:r>
              <a:rPr lang="de-DE" b="1" dirty="0">
                <a:latin typeface="Arial" panose="020B0604020202020204" pitchFamily="34" charset="0"/>
                <a:ea typeface="Times New Roman" panose="02020603050405020304" pitchFamily="18" charset="0"/>
                <a:cs typeface="Times New Roman" panose="02020603050405020304" pitchFamily="18" charset="0"/>
              </a:rPr>
              <a:t>82225</a:t>
            </a:r>
            <a:endParaRPr lang="de-DE" sz="2000" dirty="0">
              <a:effectLst/>
              <a:latin typeface="Arial" panose="020B0604020202020204" pitchFamily="34" charset="0"/>
              <a:ea typeface="Times New Roman" panose="02020603050405020304" pitchFamily="18" charset="0"/>
              <a:cs typeface="Times New Roman" panose="02020603050405020304" pitchFamily="18" charset="0"/>
            </a:endParaRPr>
          </a:p>
          <a:p>
            <a:pPr algn="l">
              <a:spcAft>
                <a:spcPts val="0"/>
              </a:spcAft>
            </a:pPr>
            <a:r>
              <a:rPr lang="en-US" b="1" dirty="0">
                <a:latin typeface="Arial" panose="020B0604020202020204" pitchFamily="34" charset="0"/>
                <a:ea typeface="Times New Roman" panose="02020603050405020304" pitchFamily="18" charset="0"/>
                <a:cs typeface="Times New Roman" panose="02020603050405020304" pitchFamily="18" charset="0"/>
              </a:rPr>
              <a:t>Montreal, CANADA; 26th Feb – 02nd Mar 2018</a:t>
            </a:r>
            <a:endParaRPr lang="de-DE" dirty="0"/>
          </a:p>
        </p:txBody>
      </p:sp>
    </p:spTree>
    <p:extLst>
      <p:ext uri="{BB962C8B-B14F-4D97-AF65-F5344CB8AC3E}">
        <p14:creationId xmlns:p14="http://schemas.microsoft.com/office/powerpoint/2010/main" val="103466635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F1BE94-7829-42FF-B1B4-CC8DDC78C8A0}"/>
              </a:ext>
            </a:extLst>
          </p:cNvPr>
          <p:cNvSpPr>
            <a:spLocks noGrp="1"/>
          </p:cNvSpPr>
          <p:nvPr>
            <p:ph type="title"/>
          </p:nvPr>
        </p:nvSpPr>
        <p:spPr>
          <a:xfrm>
            <a:off x="166296" y="268306"/>
            <a:ext cx="11677873" cy="495487"/>
          </a:xfrm>
        </p:spPr>
        <p:txBody>
          <a:bodyPr>
            <a:noAutofit/>
          </a:bodyPr>
          <a:lstStyle/>
          <a:p>
            <a:r>
              <a:rPr lang="de-DE" sz="2800" dirty="0" err="1"/>
              <a:t>Example</a:t>
            </a:r>
            <a:r>
              <a:rPr lang="de-DE" sz="2800" dirty="0"/>
              <a:t> </a:t>
            </a:r>
            <a:r>
              <a:rPr lang="de-DE" sz="2800" dirty="0" err="1"/>
              <a:t>OpenAPI</a:t>
            </a:r>
            <a:r>
              <a:rPr lang="de-DE" sz="2800" dirty="0"/>
              <a:t> </a:t>
            </a:r>
            <a:r>
              <a:rPr lang="de-DE" sz="2800" dirty="0" err="1"/>
              <a:t>file</a:t>
            </a:r>
            <a:r>
              <a:rPr lang="de-DE" sz="2800" dirty="0"/>
              <a:t> </a:t>
            </a:r>
            <a:r>
              <a:rPr lang="de-DE" sz="2800" dirty="0" err="1"/>
              <a:t>to</a:t>
            </a:r>
            <a:r>
              <a:rPr lang="de-DE" sz="2800" dirty="0"/>
              <a:t> </a:t>
            </a:r>
            <a:r>
              <a:rPr lang="de-DE" sz="2800" dirty="0" err="1"/>
              <a:t>enforce</a:t>
            </a:r>
            <a:r>
              <a:rPr lang="de-DE" sz="2800" dirty="0"/>
              <a:t> </a:t>
            </a:r>
            <a:r>
              <a:rPr lang="de-DE" sz="2800" dirty="0" err="1"/>
              <a:t>that</a:t>
            </a:r>
            <a:r>
              <a:rPr lang="de-DE" sz="2800" dirty="0"/>
              <a:t> </a:t>
            </a:r>
            <a:r>
              <a:rPr lang="de-DE" sz="2800" dirty="0" err="1"/>
              <a:t>only</a:t>
            </a:r>
            <a:r>
              <a:rPr lang="de-DE" sz="2800" dirty="0"/>
              <a:t> </a:t>
            </a:r>
            <a:r>
              <a:rPr lang="de-DE" sz="2800" dirty="0" err="1"/>
              <a:t>allowed</a:t>
            </a:r>
            <a:r>
              <a:rPr lang="de-DE" sz="2800" dirty="0"/>
              <a:t> </a:t>
            </a:r>
            <a:r>
              <a:rPr lang="de-DE" sz="2800" dirty="0" err="1"/>
              <a:t>changes</a:t>
            </a:r>
            <a:r>
              <a:rPr lang="de-DE" sz="2800" dirty="0"/>
              <a:t> </a:t>
            </a:r>
            <a:r>
              <a:rPr lang="de-DE" sz="2800" dirty="0" err="1"/>
              <a:t>are</a:t>
            </a:r>
            <a:r>
              <a:rPr lang="de-DE" sz="2800" dirty="0"/>
              <a:t> </a:t>
            </a:r>
            <a:r>
              <a:rPr lang="de-DE" sz="2800" dirty="0" err="1"/>
              <a:t>applied</a:t>
            </a:r>
            <a:r>
              <a:rPr lang="de-DE" sz="2800" dirty="0"/>
              <a:t> </a:t>
            </a:r>
            <a:r>
              <a:rPr lang="de-DE" sz="2800" dirty="0" err="1"/>
              <a:t>by</a:t>
            </a:r>
            <a:r>
              <a:rPr lang="de-DE" sz="2800" dirty="0"/>
              <a:t> PATCH</a:t>
            </a:r>
            <a:endParaRPr lang="en-US" sz="2800" dirty="0"/>
          </a:p>
        </p:txBody>
      </p:sp>
      <p:sp>
        <p:nvSpPr>
          <p:cNvPr id="3" name="Content Placeholder 2">
            <a:extLst>
              <a:ext uri="{FF2B5EF4-FFF2-40B4-BE49-F238E27FC236}">
                <a16:creationId xmlns:a16="http://schemas.microsoft.com/office/drawing/2014/main" id="{3BC7ADF9-9E7F-4D87-92FD-9A032357CACA}"/>
              </a:ext>
            </a:extLst>
          </p:cNvPr>
          <p:cNvSpPr>
            <a:spLocks noGrp="1"/>
          </p:cNvSpPr>
          <p:nvPr>
            <p:ph sz="half" idx="1"/>
          </p:nvPr>
        </p:nvSpPr>
        <p:spPr>
          <a:xfrm>
            <a:off x="316904" y="957431"/>
            <a:ext cx="2796988" cy="5712310"/>
          </a:xfrm>
        </p:spPr>
        <p:txBody>
          <a:bodyPr>
            <a:normAutofit fontScale="25000" lnSpcReduction="20000"/>
          </a:bodyPr>
          <a:lstStyle/>
          <a:p>
            <a:pPr marL="0" indent="0">
              <a:buNone/>
            </a:pPr>
            <a:r>
              <a:rPr lang="de-DE" sz="8000" dirty="0"/>
              <a:t>Intro</a:t>
            </a:r>
          </a:p>
          <a:p>
            <a:pPr marL="0" indent="0">
              <a:buNone/>
            </a:pPr>
            <a:endParaRPr lang="de-DE" sz="8000" dirty="0"/>
          </a:p>
          <a:p>
            <a:pPr marL="0" indent="0">
              <a:lnSpc>
                <a:spcPct val="120000"/>
              </a:lnSpc>
              <a:spcBef>
                <a:spcPts val="0"/>
              </a:spcBef>
              <a:buNone/>
            </a:pPr>
            <a:r>
              <a:rPr lang="en-US" sz="2400" dirty="0" err="1">
                <a:latin typeface="Courier New" panose="02070309020205020404" pitchFamily="49" charset="0"/>
                <a:cs typeface="Courier New" panose="02070309020205020404" pitchFamily="49" charset="0"/>
              </a:rPr>
              <a:t>openapi</a:t>
            </a:r>
            <a:r>
              <a:rPr lang="en-US" sz="2400" dirty="0">
                <a:latin typeface="Courier New" panose="02070309020205020404" pitchFamily="49" charset="0"/>
                <a:cs typeface="Courier New" panose="02070309020205020404" pitchFamily="49" charset="0"/>
              </a:rPr>
              <a:t>: 3.0.0</a:t>
            </a:r>
          </a:p>
          <a:p>
            <a:pPr marL="0" indent="0">
              <a:lnSpc>
                <a:spcPct val="120000"/>
              </a:lnSpc>
              <a:spcBef>
                <a:spcPts val="0"/>
              </a:spcBef>
              <a:buNone/>
            </a:pPr>
            <a:r>
              <a:rPr lang="en-US" sz="2400" dirty="0">
                <a:latin typeface="Courier New" panose="02070309020205020404" pitchFamily="49" charset="0"/>
                <a:cs typeface="Courier New" panose="02070309020205020404" pitchFamily="49" charset="0"/>
              </a:rPr>
              <a:t>servers:</a:t>
            </a:r>
          </a:p>
          <a:p>
            <a:pPr marL="0" indent="0">
              <a:lnSpc>
                <a:spcPct val="120000"/>
              </a:lnSpc>
              <a:spcBef>
                <a:spcPts val="0"/>
              </a:spcBef>
              <a:buNone/>
            </a:pPr>
            <a:r>
              <a:rPr lang="en-US" sz="2400" dirty="0">
                <a:latin typeface="Courier New" panose="02070309020205020404" pitchFamily="49" charset="0"/>
                <a:cs typeface="Courier New" panose="02070309020205020404" pitchFamily="49" charset="0"/>
              </a:rPr>
              <a:t>  - description: </a:t>
            </a:r>
            <a:r>
              <a:rPr lang="en-US" sz="2400" dirty="0" err="1">
                <a:latin typeface="Courier New" panose="02070309020205020404" pitchFamily="49" charset="0"/>
                <a:cs typeface="Courier New" panose="02070309020205020404" pitchFamily="49" charset="0"/>
              </a:rPr>
              <a:t>SwaggerHub</a:t>
            </a:r>
            <a:r>
              <a:rPr lang="en-US" sz="2400" dirty="0">
                <a:latin typeface="Courier New" panose="02070309020205020404" pitchFamily="49" charset="0"/>
                <a:cs typeface="Courier New" panose="02070309020205020404" pitchFamily="49" charset="0"/>
              </a:rPr>
              <a:t> API Auto Mocking</a:t>
            </a:r>
          </a:p>
          <a:p>
            <a:pPr marL="0" indent="0">
              <a:lnSpc>
                <a:spcPct val="120000"/>
              </a:lnSpc>
              <a:spcBef>
                <a:spcPts val="0"/>
              </a:spcBef>
              <a:buNone/>
            </a:pPr>
            <a:r>
              <a:rPr lang="en-US" sz="2400" dirty="0">
                <a:latin typeface="Courier New" panose="02070309020205020404" pitchFamily="49" charset="0"/>
                <a:cs typeface="Courier New" panose="02070309020205020404" pitchFamily="49" charset="0"/>
              </a:rPr>
              <a:t>    url: https://virtserver.swaggerhub.com/3GPP_5G_core/JSON_PATCH_Example/1.0.0</a:t>
            </a:r>
          </a:p>
          <a:p>
            <a:pPr marL="0" indent="0">
              <a:lnSpc>
                <a:spcPct val="120000"/>
              </a:lnSpc>
              <a:spcBef>
                <a:spcPts val="0"/>
              </a:spcBef>
              <a:buNone/>
            </a:pPr>
            <a:r>
              <a:rPr lang="en-US" sz="2400" dirty="0">
                <a:latin typeface="Courier New" panose="02070309020205020404" pitchFamily="49" charset="0"/>
                <a:cs typeface="Courier New" panose="02070309020205020404" pitchFamily="49" charset="0"/>
              </a:rPr>
              <a:t>info:</a:t>
            </a:r>
          </a:p>
          <a:p>
            <a:pPr marL="0" indent="0">
              <a:lnSpc>
                <a:spcPct val="120000"/>
              </a:lnSpc>
              <a:spcBef>
                <a:spcPts val="0"/>
              </a:spcBef>
              <a:buNone/>
            </a:pPr>
            <a:r>
              <a:rPr lang="en-US" sz="2400" dirty="0">
                <a:latin typeface="Courier New" panose="02070309020205020404" pitchFamily="49" charset="0"/>
                <a:cs typeface="Courier New" panose="02070309020205020404" pitchFamily="49" charset="0"/>
              </a:rPr>
              <a:t>  version: "1.0.0"</a:t>
            </a:r>
          </a:p>
          <a:p>
            <a:pPr marL="0" indent="0">
              <a:lnSpc>
                <a:spcPct val="120000"/>
              </a:lnSpc>
              <a:spcBef>
                <a:spcPts val="0"/>
              </a:spcBef>
              <a:buNone/>
            </a:pPr>
            <a:r>
              <a:rPr lang="en-US" sz="2400" dirty="0">
                <a:latin typeface="Courier New" panose="02070309020205020404" pitchFamily="49" charset="0"/>
                <a:cs typeface="Courier New" panose="02070309020205020404" pitchFamily="49" charset="0"/>
              </a:rPr>
              <a:t>  title: PATCH Example</a:t>
            </a:r>
          </a:p>
          <a:p>
            <a:pPr marL="0" indent="0">
              <a:lnSpc>
                <a:spcPct val="120000"/>
              </a:lnSpc>
              <a:spcBef>
                <a:spcPts val="0"/>
              </a:spcBef>
              <a:buNone/>
            </a:pPr>
            <a:r>
              <a:rPr lang="en-US" sz="2400" dirty="0">
                <a:latin typeface="Courier New" panose="02070309020205020404" pitchFamily="49" charset="0"/>
                <a:cs typeface="Courier New" panose="02070309020205020404" pitchFamily="49" charset="0"/>
              </a:rPr>
              <a:t>paths:</a:t>
            </a:r>
          </a:p>
          <a:p>
            <a:pPr marL="0" indent="0">
              <a:lnSpc>
                <a:spcPct val="120000"/>
              </a:lnSpc>
              <a:spcBef>
                <a:spcPts val="0"/>
              </a:spcBef>
              <a:buNone/>
            </a:pPr>
            <a:r>
              <a:rPr lang="en-US" sz="2400" dirty="0">
                <a:latin typeface="Courier New" panose="02070309020205020404" pitchFamily="49" charset="0"/>
                <a:cs typeface="Courier New" panose="02070309020205020404" pitchFamily="49" charset="0"/>
              </a:rPr>
              <a:t>  /inventory:</a:t>
            </a:r>
          </a:p>
          <a:p>
            <a:pPr marL="0" indent="0">
              <a:lnSpc>
                <a:spcPct val="120000"/>
              </a:lnSpc>
              <a:spcBef>
                <a:spcPts val="0"/>
              </a:spcBef>
              <a:buNone/>
            </a:pPr>
            <a:r>
              <a:rPr lang="en-US" sz="2400" dirty="0">
                <a:latin typeface="Courier New" panose="02070309020205020404" pitchFamily="49" charset="0"/>
                <a:cs typeface="Courier New" panose="02070309020205020404" pitchFamily="49" charset="0"/>
              </a:rPr>
              <a:t>    post:</a:t>
            </a:r>
          </a:p>
          <a:p>
            <a:pPr marL="0" indent="0">
              <a:lnSpc>
                <a:spcPct val="120000"/>
              </a:lnSpc>
              <a:spcBef>
                <a:spcPts val="0"/>
              </a:spcBef>
              <a:buNone/>
            </a:pPr>
            <a:r>
              <a:rPr lang="en-US" sz="2400" dirty="0">
                <a:latin typeface="Courier New" panose="02070309020205020404" pitchFamily="49" charset="0"/>
                <a:cs typeface="Courier New" panose="02070309020205020404" pitchFamily="49" charset="0"/>
              </a:rPr>
              <a:t>      summary: adds an inventory item</a:t>
            </a:r>
          </a:p>
          <a:p>
            <a:pPr marL="0" indent="0">
              <a:lnSpc>
                <a:spcPct val="120000"/>
              </a:lnSpc>
              <a:spcBef>
                <a:spcPts val="0"/>
              </a:spcBef>
              <a:buNone/>
            </a:pPr>
            <a:r>
              <a:rPr lang="en-US" sz="2400" dirty="0">
                <a:latin typeface="Courier New" panose="02070309020205020404" pitchFamily="49" charset="0"/>
                <a:cs typeface="Courier New" panose="02070309020205020404" pitchFamily="49" charset="0"/>
              </a:rPr>
              <a:t>      </a:t>
            </a:r>
            <a:r>
              <a:rPr lang="en-US" sz="2400" dirty="0" err="1">
                <a:latin typeface="Courier New" panose="02070309020205020404" pitchFamily="49" charset="0"/>
                <a:cs typeface="Courier New" panose="02070309020205020404" pitchFamily="49" charset="0"/>
              </a:rPr>
              <a:t>operationId</a:t>
            </a:r>
            <a:r>
              <a:rPr lang="en-US" sz="2400" dirty="0">
                <a:latin typeface="Courier New" panose="02070309020205020404" pitchFamily="49" charset="0"/>
                <a:cs typeface="Courier New" panose="02070309020205020404" pitchFamily="49" charset="0"/>
              </a:rPr>
              <a:t>: </a:t>
            </a:r>
            <a:r>
              <a:rPr lang="en-US" sz="2400" dirty="0" err="1">
                <a:latin typeface="Courier New" panose="02070309020205020404" pitchFamily="49" charset="0"/>
                <a:cs typeface="Courier New" panose="02070309020205020404" pitchFamily="49" charset="0"/>
              </a:rPr>
              <a:t>addInventory</a:t>
            </a:r>
            <a:endParaRPr lang="en-US" sz="2400" dirty="0">
              <a:latin typeface="Courier New" panose="02070309020205020404" pitchFamily="49" charset="0"/>
              <a:cs typeface="Courier New" panose="02070309020205020404" pitchFamily="49" charset="0"/>
            </a:endParaRPr>
          </a:p>
          <a:p>
            <a:pPr marL="0" indent="0">
              <a:lnSpc>
                <a:spcPct val="120000"/>
              </a:lnSpc>
              <a:spcBef>
                <a:spcPts val="0"/>
              </a:spcBef>
              <a:buNone/>
            </a:pPr>
            <a:r>
              <a:rPr lang="en-US" sz="2400" dirty="0">
                <a:latin typeface="Courier New" panose="02070309020205020404" pitchFamily="49" charset="0"/>
                <a:cs typeface="Courier New" panose="02070309020205020404" pitchFamily="49" charset="0"/>
              </a:rPr>
              <a:t>      description: Adds an item to the system</a:t>
            </a:r>
          </a:p>
          <a:p>
            <a:pPr marL="0" indent="0">
              <a:lnSpc>
                <a:spcPct val="120000"/>
              </a:lnSpc>
              <a:spcBef>
                <a:spcPts val="0"/>
              </a:spcBef>
              <a:buNone/>
            </a:pPr>
            <a:r>
              <a:rPr lang="en-US" sz="2400" dirty="0">
                <a:latin typeface="Courier New" panose="02070309020205020404" pitchFamily="49" charset="0"/>
                <a:cs typeface="Courier New" panose="02070309020205020404" pitchFamily="49" charset="0"/>
              </a:rPr>
              <a:t>      responses:</a:t>
            </a:r>
          </a:p>
          <a:p>
            <a:pPr marL="0" indent="0">
              <a:lnSpc>
                <a:spcPct val="120000"/>
              </a:lnSpc>
              <a:spcBef>
                <a:spcPts val="0"/>
              </a:spcBef>
              <a:buNone/>
            </a:pPr>
            <a:r>
              <a:rPr lang="en-US" sz="2400" dirty="0">
                <a:latin typeface="Courier New" panose="02070309020205020404" pitchFamily="49" charset="0"/>
                <a:cs typeface="Courier New" panose="02070309020205020404" pitchFamily="49" charset="0"/>
              </a:rPr>
              <a:t>        '201':</a:t>
            </a:r>
          </a:p>
          <a:p>
            <a:pPr marL="0" indent="0">
              <a:lnSpc>
                <a:spcPct val="120000"/>
              </a:lnSpc>
              <a:spcBef>
                <a:spcPts val="0"/>
              </a:spcBef>
              <a:buNone/>
            </a:pPr>
            <a:r>
              <a:rPr lang="en-US" sz="2400" dirty="0">
                <a:latin typeface="Courier New" panose="02070309020205020404" pitchFamily="49" charset="0"/>
                <a:cs typeface="Courier New" panose="02070309020205020404" pitchFamily="49" charset="0"/>
              </a:rPr>
              <a:t>          description: item created</a:t>
            </a:r>
          </a:p>
          <a:p>
            <a:pPr marL="0" indent="0">
              <a:lnSpc>
                <a:spcPct val="120000"/>
              </a:lnSpc>
              <a:spcBef>
                <a:spcPts val="0"/>
              </a:spcBef>
              <a:buNone/>
            </a:pPr>
            <a:r>
              <a:rPr lang="en-US" sz="2400" dirty="0">
                <a:latin typeface="Courier New" panose="02070309020205020404" pitchFamily="49" charset="0"/>
                <a:cs typeface="Courier New" panose="02070309020205020404" pitchFamily="49" charset="0"/>
              </a:rPr>
              <a:t>        '400':</a:t>
            </a:r>
          </a:p>
          <a:p>
            <a:pPr marL="0" indent="0">
              <a:lnSpc>
                <a:spcPct val="120000"/>
              </a:lnSpc>
              <a:spcBef>
                <a:spcPts val="0"/>
              </a:spcBef>
              <a:buNone/>
            </a:pPr>
            <a:r>
              <a:rPr lang="en-US" sz="2400" dirty="0">
                <a:latin typeface="Courier New" panose="02070309020205020404" pitchFamily="49" charset="0"/>
                <a:cs typeface="Courier New" panose="02070309020205020404" pitchFamily="49" charset="0"/>
              </a:rPr>
              <a:t>          description: 'invalid input, object invalid'</a:t>
            </a:r>
          </a:p>
          <a:p>
            <a:pPr marL="0" indent="0">
              <a:lnSpc>
                <a:spcPct val="120000"/>
              </a:lnSpc>
              <a:spcBef>
                <a:spcPts val="0"/>
              </a:spcBef>
              <a:buNone/>
            </a:pPr>
            <a:r>
              <a:rPr lang="en-US" sz="2400" dirty="0">
                <a:latin typeface="Courier New" panose="02070309020205020404" pitchFamily="49" charset="0"/>
                <a:cs typeface="Courier New" panose="02070309020205020404" pitchFamily="49" charset="0"/>
              </a:rPr>
              <a:t>        '409':</a:t>
            </a:r>
          </a:p>
          <a:p>
            <a:pPr marL="0" indent="0">
              <a:lnSpc>
                <a:spcPct val="120000"/>
              </a:lnSpc>
              <a:spcBef>
                <a:spcPts val="0"/>
              </a:spcBef>
              <a:buNone/>
            </a:pPr>
            <a:r>
              <a:rPr lang="en-US" sz="2400" dirty="0">
                <a:latin typeface="Courier New" panose="02070309020205020404" pitchFamily="49" charset="0"/>
                <a:cs typeface="Courier New" panose="02070309020205020404" pitchFamily="49" charset="0"/>
              </a:rPr>
              <a:t>          description: an existing item already exists</a:t>
            </a:r>
          </a:p>
          <a:p>
            <a:pPr marL="0" indent="0">
              <a:lnSpc>
                <a:spcPct val="120000"/>
              </a:lnSpc>
              <a:spcBef>
                <a:spcPts val="0"/>
              </a:spcBef>
              <a:buNone/>
            </a:pPr>
            <a:r>
              <a:rPr lang="en-US" sz="2400" dirty="0">
                <a:latin typeface="Courier New" panose="02070309020205020404" pitchFamily="49" charset="0"/>
                <a:cs typeface="Courier New" panose="02070309020205020404" pitchFamily="49" charset="0"/>
              </a:rPr>
              <a:t>      </a:t>
            </a:r>
            <a:r>
              <a:rPr lang="en-US" sz="2400" dirty="0" err="1">
                <a:latin typeface="Courier New" panose="02070309020205020404" pitchFamily="49" charset="0"/>
                <a:cs typeface="Courier New" panose="02070309020205020404" pitchFamily="49" charset="0"/>
              </a:rPr>
              <a:t>requestBody</a:t>
            </a:r>
            <a:r>
              <a:rPr lang="en-US" sz="2400" dirty="0">
                <a:latin typeface="Courier New" panose="02070309020205020404" pitchFamily="49" charset="0"/>
                <a:cs typeface="Courier New" panose="02070309020205020404" pitchFamily="49" charset="0"/>
              </a:rPr>
              <a:t>:</a:t>
            </a:r>
          </a:p>
          <a:p>
            <a:pPr marL="0" indent="0">
              <a:lnSpc>
                <a:spcPct val="120000"/>
              </a:lnSpc>
              <a:spcBef>
                <a:spcPts val="0"/>
              </a:spcBef>
              <a:buNone/>
            </a:pPr>
            <a:r>
              <a:rPr lang="en-US" sz="2400" dirty="0">
                <a:latin typeface="Courier New" panose="02070309020205020404" pitchFamily="49" charset="0"/>
                <a:cs typeface="Courier New" panose="02070309020205020404" pitchFamily="49" charset="0"/>
              </a:rPr>
              <a:t>        content:</a:t>
            </a:r>
          </a:p>
          <a:p>
            <a:pPr marL="0" indent="0">
              <a:lnSpc>
                <a:spcPct val="120000"/>
              </a:lnSpc>
              <a:spcBef>
                <a:spcPts val="0"/>
              </a:spcBef>
              <a:buNone/>
            </a:pPr>
            <a:r>
              <a:rPr lang="en-US" sz="2400" dirty="0">
                <a:latin typeface="Courier New" panose="02070309020205020404" pitchFamily="49" charset="0"/>
                <a:cs typeface="Courier New" panose="02070309020205020404" pitchFamily="49" charset="0"/>
              </a:rPr>
              <a:t>          application/</a:t>
            </a:r>
            <a:r>
              <a:rPr lang="en-US" sz="2400" dirty="0" err="1">
                <a:latin typeface="Courier New" panose="02070309020205020404" pitchFamily="49" charset="0"/>
                <a:cs typeface="Courier New" panose="02070309020205020404" pitchFamily="49" charset="0"/>
              </a:rPr>
              <a:t>json</a:t>
            </a:r>
            <a:r>
              <a:rPr lang="en-US" sz="2400" dirty="0">
                <a:latin typeface="Courier New" panose="02070309020205020404" pitchFamily="49" charset="0"/>
                <a:cs typeface="Courier New" panose="02070309020205020404" pitchFamily="49" charset="0"/>
              </a:rPr>
              <a:t>:</a:t>
            </a:r>
          </a:p>
          <a:p>
            <a:pPr marL="0" indent="0">
              <a:lnSpc>
                <a:spcPct val="120000"/>
              </a:lnSpc>
              <a:spcBef>
                <a:spcPts val="0"/>
              </a:spcBef>
              <a:buNone/>
            </a:pPr>
            <a:r>
              <a:rPr lang="en-US" sz="2400" dirty="0">
                <a:latin typeface="Courier New" panose="02070309020205020404" pitchFamily="49" charset="0"/>
                <a:cs typeface="Courier New" panose="02070309020205020404" pitchFamily="49" charset="0"/>
              </a:rPr>
              <a:t>            schema:</a:t>
            </a:r>
          </a:p>
          <a:p>
            <a:pPr marL="0" indent="0">
              <a:lnSpc>
                <a:spcPct val="120000"/>
              </a:lnSpc>
              <a:spcBef>
                <a:spcPts val="0"/>
              </a:spcBef>
              <a:buNone/>
            </a:pPr>
            <a:r>
              <a:rPr lang="en-US" sz="2400" dirty="0">
                <a:latin typeface="Courier New" panose="02070309020205020404" pitchFamily="49" charset="0"/>
                <a:cs typeface="Courier New" panose="02070309020205020404" pitchFamily="49" charset="0"/>
              </a:rPr>
              <a:t>              $ref: '#/components/schemas/</a:t>
            </a:r>
            <a:r>
              <a:rPr lang="en-US" sz="2400" dirty="0" err="1">
                <a:latin typeface="Courier New" panose="02070309020205020404" pitchFamily="49" charset="0"/>
                <a:cs typeface="Courier New" panose="02070309020205020404" pitchFamily="49" charset="0"/>
              </a:rPr>
              <a:t>InventoryItem</a:t>
            </a:r>
            <a:r>
              <a:rPr lang="en-US" sz="2400" dirty="0">
                <a:latin typeface="Courier New" panose="02070309020205020404" pitchFamily="49" charset="0"/>
                <a:cs typeface="Courier New" panose="02070309020205020404" pitchFamily="49" charset="0"/>
              </a:rPr>
              <a:t>'</a:t>
            </a:r>
          </a:p>
          <a:p>
            <a:pPr marL="0" indent="0">
              <a:lnSpc>
                <a:spcPct val="120000"/>
              </a:lnSpc>
              <a:spcBef>
                <a:spcPts val="0"/>
              </a:spcBef>
              <a:buNone/>
            </a:pPr>
            <a:r>
              <a:rPr lang="en-US" sz="2400" dirty="0">
                <a:latin typeface="Courier New" panose="02070309020205020404" pitchFamily="49" charset="0"/>
                <a:cs typeface="Courier New" panose="02070309020205020404" pitchFamily="49" charset="0"/>
              </a:rPr>
              <a:t>        description: Inventory item to add</a:t>
            </a:r>
          </a:p>
          <a:p>
            <a:pPr marL="0" indent="0">
              <a:lnSpc>
                <a:spcPct val="120000"/>
              </a:lnSpc>
              <a:spcBef>
                <a:spcPts val="0"/>
              </a:spcBef>
              <a:buNone/>
            </a:pPr>
            <a:r>
              <a:rPr lang="en-US" sz="2400" dirty="0">
                <a:latin typeface="Courier New" panose="02070309020205020404" pitchFamily="49" charset="0"/>
                <a:cs typeface="Courier New" panose="02070309020205020404" pitchFamily="49" charset="0"/>
              </a:rPr>
              <a:t>  /inventory/{id}:</a:t>
            </a:r>
          </a:p>
          <a:p>
            <a:pPr marL="0" indent="0">
              <a:lnSpc>
                <a:spcPct val="120000"/>
              </a:lnSpc>
              <a:spcBef>
                <a:spcPts val="0"/>
              </a:spcBef>
              <a:buNone/>
            </a:pPr>
            <a:r>
              <a:rPr lang="en-US" sz="2400" dirty="0">
                <a:latin typeface="Courier New" panose="02070309020205020404" pitchFamily="49" charset="0"/>
                <a:cs typeface="Courier New" panose="02070309020205020404" pitchFamily="49" charset="0"/>
              </a:rPr>
              <a:t>    get:</a:t>
            </a:r>
          </a:p>
          <a:p>
            <a:pPr marL="0" indent="0">
              <a:lnSpc>
                <a:spcPct val="120000"/>
              </a:lnSpc>
              <a:spcBef>
                <a:spcPts val="0"/>
              </a:spcBef>
              <a:buNone/>
            </a:pPr>
            <a:r>
              <a:rPr lang="en-US" sz="2400" dirty="0">
                <a:latin typeface="Courier New" panose="02070309020205020404" pitchFamily="49" charset="0"/>
                <a:cs typeface="Courier New" panose="02070309020205020404" pitchFamily="49" charset="0"/>
              </a:rPr>
              <a:t>      summary: read inventory item</a:t>
            </a:r>
          </a:p>
          <a:p>
            <a:pPr marL="0" indent="0">
              <a:lnSpc>
                <a:spcPct val="120000"/>
              </a:lnSpc>
              <a:spcBef>
                <a:spcPts val="0"/>
              </a:spcBef>
              <a:buNone/>
            </a:pPr>
            <a:r>
              <a:rPr lang="en-US" sz="2400" dirty="0">
                <a:latin typeface="Courier New" panose="02070309020205020404" pitchFamily="49" charset="0"/>
                <a:cs typeface="Courier New" panose="02070309020205020404" pitchFamily="49" charset="0"/>
              </a:rPr>
              <a:t>      parameters:</a:t>
            </a:r>
          </a:p>
          <a:p>
            <a:pPr marL="0" indent="0">
              <a:lnSpc>
                <a:spcPct val="120000"/>
              </a:lnSpc>
              <a:spcBef>
                <a:spcPts val="0"/>
              </a:spcBef>
              <a:buNone/>
            </a:pPr>
            <a:r>
              <a:rPr lang="en-US" sz="2400" dirty="0">
                <a:latin typeface="Courier New" panose="02070309020205020404" pitchFamily="49" charset="0"/>
                <a:cs typeface="Courier New" panose="02070309020205020404" pitchFamily="49" charset="0"/>
              </a:rPr>
              <a:t>        - name: id</a:t>
            </a:r>
          </a:p>
          <a:p>
            <a:pPr marL="0" indent="0">
              <a:lnSpc>
                <a:spcPct val="120000"/>
              </a:lnSpc>
              <a:spcBef>
                <a:spcPts val="0"/>
              </a:spcBef>
              <a:buNone/>
            </a:pPr>
            <a:r>
              <a:rPr lang="en-US" sz="2400" dirty="0">
                <a:latin typeface="Courier New" panose="02070309020205020404" pitchFamily="49" charset="0"/>
                <a:cs typeface="Courier New" panose="02070309020205020404" pitchFamily="49" charset="0"/>
              </a:rPr>
              <a:t>          in: path</a:t>
            </a:r>
          </a:p>
          <a:p>
            <a:pPr marL="0" indent="0">
              <a:lnSpc>
                <a:spcPct val="120000"/>
              </a:lnSpc>
              <a:spcBef>
                <a:spcPts val="0"/>
              </a:spcBef>
              <a:buNone/>
            </a:pPr>
            <a:r>
              <a:rPr lang="en-US" sz="2400" dirty="0">
                <a:latin typeface="Courier New" panose="02070309020205020404" pitchFamily="49" charset="0"/>
                <a:cs typeface="Courier New" panose="02070309020205020404" pitchFamily="49" charset="0"/>
              </a:rPr>
              <a:t>          required: true</a:t>
            </a:r>
          </a:p>
          <a:p>
            <a:pPr marL="0" indent="0">
              <a:lnSpc>
                <a:spcPct val="120000"/>
              </a:lnSpc>
              <a:spcBef>
                <a:spcPts val="0"/>
              </a:spcBef>
              <a:buNone/>
            </a:pPr>
            <a:r>
              <a:rPr lang="en-US" sz="2400" dirty="0">
                <a:latin typeface="Courier New" panose="02070309020205020404" pitchFamily="49" charset="0"/>
                <a:cs typeface="Courier New" panose="02070309020205020404" pitchFamily="49" charset="0"/>
              </a:rPr>
              <a:t>          schema:</a:t>
            </a:r>
          </a:p>
          <a:p>
            <a:pPr marL="0" indent="0">
              <a:lnSpc>
                <a:spcPct val="120000"/>
              </a:lnSpc>
              <a:spcBef>
                <a:spcPts val="0"/>
              </a:spcBef>
              <a:buNone/>
            </a:pPr>
            <a:r>
              <a:rPr lang="en-US" sz="2400" dirty="0">
                <a:latin typeface="Courier New" panose="02070309020205020404" pitchFamily="49" charset="0"/>
                <a:cs typeface="Courier New" panose="02070309020205020404" pitchFamily="49" charset="0"/>
              </a:rPr>
              <a:t>            type: integer</a:t>
            </a:r>
          </a:p>
          <a:p>
            <a:pPr marL="0" indent="0">
              <a:lnSpc>
                <a:spcPct val="120000"/>
              </a:lnSpc>
              <a:spcBef>
                <a:spcPts val="0"/>
              </a:spcBef>
              <a:buNone/>
            </a:pPr>
            <a:r>
              <a:rPr lang="en-US" sz="2400" dirty="0">
                <a:latin typeface="Courier New" panose="02070309020205020404" pitchFamily="49" charset="0"/>
                <a:cs typeface="Courier New" panose="02070309020205020404" pitchFamily="49" charset="0"/>
              </a:rPr>
              <a:t>      responses:</a:t>
            </a:r>
          </a:p>
          <a:p>
            <a:pPr marL="0" indent="0">
              <a:lnSpc>
                <a:spcPct val="120000"/>
              </a:lnSpc>
              <a:spcBef>
                <a:spcPts val="0"/>
              </a:spcBef>
              <a:buNone/>
            </a:pPr>
            <a:r>
              <a:rPr lang="en-US" sz="2400" dirty="0">
                <a:latin typeface="Courier New" panose="02070309020205020404" pitchFamily="49" charset="0"/>
                <a:cs typeface="Courier New" panose="02070309020205020404" pitchFamily="49" charset="0"/>
              </a:rPr>
              <a:t>        '200':</a:t>
            </a:r>
          </a:p>
          <a:p>
            <a:pPr marL="0" indent="0">
              <a:lnSpc>
                <a:spcPct val="120000"/>
              </a:lnSpc>
              <a:spcBef>
                <a:spcPts val="0"/>
              </a:spcBef>
              <a:buNone/>
            </a:pPr>
            <a:r>
              <a:rPr lang="en-US" sz="2400" dirty="0">
                <a:latin typeface="Courier New" panose="02070309020205020404" pitchFamily="49" charset="0"/>
                <a:cs typeface="Courier New" panose="02070309020205020404" pitchFamily="49" charset="0"/>
              </a:rPr>
              <a:t>          description: search results matching criteria</a:t>
            </a:r>
          </a:p>
          <a:p>
            <a:pPr marL="0" indent="0">
              <a:lnSpc>
                <a:spcPct val="120000"/>
              </a:lnSpc>
              <a:spcBef>
                <a:spcPts val="0"/>
              </a:spcBef>
              <a:buNone/>
            </a:pPr>
            <a:r>
              <a:rPr lang="en-US" sz="2400" dirty="0">
                <a:latin typeface="Courier New" panose="02070309020205020404" pitchFamily="49" charset="0"/>
                <a:cs typeface="Courier New" panose="02070309020205020404" pitchFamily="49" charset="0"/>
              </a:rPr>
              <a:t>          content:</a:t>
            </a:r>
          </a:p>
          <a:p>
            <a:pPr marL="0" indent="0">
              <a:lnSpc>
                <a:spcPct val="120000"/>
              </a:lnSpc>
              <a:spcBef>
                <a:spcPts val="0"/>
              </a:spcBef>
              <a:buNone/>
            </a:pPr>
            <a:r>
              <a:rPr lang="en-US" sz="2400" dirty="0">
                <a:latin typeface="Courier New" panose="02070309020205020404" pitchFamily="49" charset="0"/>
                <a:cs typeface="Courier New" panose="02070309020205020404" pitchFamily="49" charset="0"/>
              </a:rPr>
              <a:t>            application/</a:t>
            </a:r>
            <a:r>
              <a:rPr lang="en-US" sz="2400" dirty="0" err="1">
                <a:latin typeface="Courier New" panose="02070309020205020404" pitchFamily="49" charset="0"/>
                <a:cs typeface="Courier New" panose="02070309020205020404" pitchFamily="49" charset="0"/>
              </a:rPr>
              <a:t>json</a:t>
            </a:r>
            <a:r>
              <a:rPr lang="en-US" sz="2400" dirty="0">
                <a:latin typeface="Courier New" panose="02070309020205020404" pitchFamily="49" charset="0"/>
                <a:cs typeface="Courier New" panose="02070309020205020404" pitchFamily="49" charset="0"/>
              </a:rPr>
              <a:t>:</a:t>
            </a:r>
          </a:p>
          <a:p>
            <a:pPr marL="0" indent="0">
              <a:lnSpc>
                <a:spcPct val="120000"/>
              </a:lnSpc>
              <a:spcBef>
                <a:spcPts val="0"/>
              </a:spcBef>
              <a:buNone/>
            </a:pPr>
            <a:r>
              <a:rPr lang="en-US" sz="2400" dirty="0">
                <a:latin typeface="Courier New" panose="02070309020205020404" pitchFamily="49" charset="0"/>
                <a:cs typeface="Courier New" panose="02070309020205020404" pitchFamily="49" charset="0"/>
              </a:rPr>
              <a:t>              schema: </a:t>
            </a:r>
          </a:p>
          <a:p>
            <a:pPr marL="0" indent="0">
              <a:lnSpc>
                <a:spcPct val="120000"/>
              </a:lnSpc>
              <a:spcBef>
                <a:spcPts val="0"/>
              </a:spcBef>
              <a:buNone/>
            </a:pPr>
            <a:r>
              <a:rPr lang="en-US" sz="2400" dirty="0">
                <a:latin typeface="Courier New" panose="02070309020205020404" pitchFamily="49" charset="0"/>
                <a:cs typeface="Courier New" panose="02070309020205020404" pitchFamily="49" charset="0"/>
              </a:rPr>
              <a:t>                $ref: '#/components/schemas/</a:t>
            </a:r>
            <a:r>
              <a:rPr lang="en-US" sz="2400" dirty="0" err="1">
                <a:latin typeface="Courier New" panose="02070309020205020404" pitchFamily="49" charset="0"/>
                <a:cs typeface="Courier New" panose="02070309020205020404" pitchFamily="49" charset="0"/>
              </a:rPr>
              <a:t>InventoryItem</a:t>
            </a:r>
            <a:r>
              <a:rPr lang="en-US" sz="2400" dirty="0">
                <a:latin typeface="Courier New" panose="02070309020205020404" pitchFamily="49" charset="0"/>
                <a:cs typeface="Courier New" panose="02070309020205020404" pitchFamily="49" charset="0"/>
              </a:rPr>
              <a:t>'</a:t>
            </a:r>
          </a:p>
          <a:p>
            <a:pPr marL="0" indent="0">
              <a:lnSpc>
                <a:spcPct val="120000"/>
              </a:lnSpc>
              <a:spcBef>
                <a:spcPts val="0"/>
              </a:spcBef>
              <a:buNone/>
            </a:pPr>
            <a:r>
              <a:rPr lang="en-US" sz="2400" dirty="0">
                <a:latin typeface="Courier New" panose="02070309020205020404" pitchFamily="49" charset="0"/>
                <a:cs typeface="Courier New" panose="02070309020205020404" pitchFamily="49" charset="0"/>
              </a:rPr>
              <a:t>        '400':</a:t>
            </a:r>
          </a:p>
          <a:p>
            <a:pPr marL="0" indent="0">
              <a:lnSpc>
                <a:spcPct val="120000"/>
              </a:lnSpc>
              <a:spcBef>
                <a:spcPts val="0"/>
              </a:spcBef>
              <a:buNone/>
            </a:pPr>
            <a:r>
              <a:rPr lang="en-US" sz="2400" dirty="0">
                <a:latin typeface="Courier New" panose="02070309020205020404" pitchFamily="49" charset="0"/>
                <a:cs typeface="Courier New" panose="02070309020205020404" pitchFamily="49" charset="0"/>
              </a:rPr>
              <a:t>          description: bad input parameter</a:t>
            </a:r>
          </a:p>
          <a:p>
            <a:pPr marL="0" indent="0">
              <a:lnSpc>
                <a:spcPct val="120000"/>
              </a:lnSpc>
              <a:spcBef>
                <a:spcPts val="0"/>
              </a:spcBef>
              <a:buNone/>
            </a:pPr>
            <a:endParaRPr lang="en-US" dirty="0">
              <a:latin typeface="Courier New" panose="02070309020205020404" pitchFamily="49" charset="0"/>
              <a:cs typeface="Courier New" panose="02070309020205020404" pitchFamily="49" charset="0"/>
            </a:endParaRPr>
          </a:p>
          <a:p>
            <a:pPr marL="0" indent="0">
              <a:buNone/>
            </a:pPr>
            <a:endParaRPr lang="en-US" dirty="0"/>
          </a:p>
        </p:txBody>
      </p:sp>
      <p:sp>
        <p:nvSpPr>
          <p:cNvPr id="5" name="Content Placeholder 2">
            <a:extLst>
              <a:ext uri="{FF2B5EF4-FFF2-40B4-BE49-F238E27FC236}">
                <a16:creationId xmlns:a16="http://schemas.microsoft.com/office/drawing/2014/main" id="{ADFFA3E9-77D6-459A-8A04-BA8F95436DBF}"/>
              </a:ext>
            </a:extLst>
          </p:cNvPr>
          <p:cNvSpPr txBox="1">
            <a:spLocks/>
          </p:cNvSpPr>
          <p:nvPr/>
        </p:nvSpPr>
        <p:spPr>
          <a:xfrm>
            <a:off x="5923878" y="860612"/>
            <a:ext cx="2935492" cy="5712310"/>
          </a:xfrm>
          <a:prstGeom prst="rect">
            <a:avLst/>
          </a:prstGeom>
        </p:spPr>
        <p:txBody>
          <a:bodyPr vert="horz" lIns="91440" tIns="45720" rIns="91440" bIns="45720" rtlCol="0">
            <a:normAutofit fontScale="2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de-DE" sz="8000" dirty="0">
                <a:solidFill>
                  <a:srgbClr val="FF0000"/>
                </a:solidFill>
              </a:rPr>
              <a:t>JSON Patch</a:t>
            </a:r>
          </a:p>
          <a:p>
            <a:pPr marL="0" indent="0">
              <a:buFont typeface="Arial" panose="020B0604020202020204" pitchFamily="34" charset="0"/>
              <a:buNone/>
            </a:pPr>
            <a:r>
              <a:rPr lang="en-US" dirty="0" err="1">
                <a:solidFill>
                  <a:srgbClr val="FF0000"/>
                </a:solidFill>
              </a:rPr>
              <a:t>PatchInventoryItem</a:t>
            </a:r>
            <a:r>
              <a:rPr lang="en-US" dirty="0">
                <a:solidFill>
                  <a:srgbClr val="FF0000"/>
                </a:solidFill>
              </a:rPr>
              <a:t>:</a:t>
            </a:r>
          </a:p>
          <a:p>
            <a:pPr marL="0" indent="0">
              <a:lnSpc>
                <a:spcPct val="120000"/>
              </a:lnSpc>
              <a:spcBef>
                <a:spcPts val="0"/>
              </a:spcBef>
              <a:buNone/>
            </a:pPr>
            <a:r>
              <a:rPr lang="en-US" sz="2400" dirty="0">
                <a:solidFill>
                  <a:srgbClr val="FF0000"/>
                </a:solidFill>
                <a:latin typeface="Courier New" panose="02070309020205020404" pitchFamily="49" charset="0"/>
                <a:cs typeface="Courier New" panose="02070309020205020404" pitchFamily="49" charset="0"/>
              </a:rPr>
              <a:t>      type: array</a:t>
            </a:r>
          </a:p>
          <a:p>
            <a:pPr marL="0" indent="0">
              <a:lnSpc>
                <a:spcPct val="120000"/>
              </a:lnSpc>
              <a:spcBef>
                <a:spcPts val="0"/>
              </a:spcBef>
              <a:buNone/>
            </a:pPr>
            <a:r>
              <a:rPr lang="en-US" sz="2400" dirty="0">
                <a:solidFill>
                  <a:srgbClr val="FF0000"/>
                </a:solidFill>
                <a:latin typeface="Courier New" panose="02070309020205020404" pitchFamily="49" charset="0"/>
                <a:cs typeface="Courier New" panose="02070309020205020404" pitchFamily="49" charset="0"/>
              </a:rPr>
              <a:t>      description: A JSON PATCH body schema</a:t>
            </a:r>
          </a:p>
          <a:p>
            <a:pPr marL="0" indent="0">
              <a:lnSpc>
                <a:spcPct val="120000"/>
              </a:lnSpc>
              <a:spcBef>
                <a:spcPts val="0"/>
              </a:spcBef>
              <a:buNone/>
            </a:pPr>
            <a:r>
              <a:rPr lang="en-US" sz="2400" dirty="0">
                <a:solidFill>
                  <a:srgbClr val="FF0000"/>
                </a:solidFill>
                <a:latin typeface="Courier New" panose="02070309020205020404" pitchFamily="49" charset="0"/>
                <a:cs typeface="Courier New" panose="02070309020205020404" pitchFamily="49" charset="0"/>
              </a:rPr>
              <a:t>      items:</a:t>
            </a:r>
          </a:p>
          <a:p>
            <a:pPr marL="0" indent="0">
              <a:lnSpc>
                <a:spcPct val="120000"/>
              </a:lnSpc>
              <a:spcBef>
                <a:spcPts val="0"/>
              </a:spcBef>
              <a:buNone/>
            </a:pPr>
            <a:r>
              <a:rPr lang="en-US" sz="2400" dirty="0">
                <a:solidFill>
                  <a:srgbClr val="FF0000"/>
                </a:solidFill>
                <a:latin typeface="Courier New" panose="02070309020205020404" pitchFamily="49" charset="0"/>
                <a:cs typeface="Courier New" panose="02070309020205020404" pitchFamily="49" charset="0"/>
              </a:rPr>
              <a:t>        </a:t>
            </a:r>
            <a:r>
              <a:rPr lang="en-US" sz="2400" dirty="0" err="1">
                <a:solidFill>
                  <a:srgbClr val="FF0000"/>
                </a:solidFill>
                <a:latin typeface="Courier New" panose="02070309020205020404" pitchFamily="49" charset="0"/>
                <a:cs typeface="Courier New" panose="02070309020205020404" pitchFamily="49" charset="0"/>
              </a:rPr>
              <a:t>oneOf</a:t>
            </a:r>
            <a:r>
              <a:rPr lang="en-US" sz="2400" dirty="0">
                <a:solidFill>
                  <a:srgbClr val="FF0000"/>
                </a:solidFill>
                <a:latin typeface="Courier New" panose="02070309020205020404" pitchFamily="49" charset="0"/>
                <a:cs typeface="Courier New" panose="02070309020205020404" pitchFamily="49" charset="0"/>
              </a:rPr>
              <a:t>:</a:t>
            </a:r>
          </a:p>
          <a:p>
            <a:pPr marL="0" indent="0">
              <a:lnSpc>
                <a:spcPct val="120000"/>
              </a:lnSpc>
              <a:spcBef>
                <a:spcPts val="0"/>
              </a:spcBef>
              <a:buNone/>
            </a:pPr>
            <a:r>
              <a:rPr lang="en-US" sz="2400" dirty="0">
                <a:solidFill>
                  <a:srgbClr val="FF0000"/>
                </a:solidFill>
                <a:latin typeface="Courier New" panose="02070309020205020404" pitchFamily="49" charset="0"/>
                <a:cs typeface="Courier New" panose="02070309020205020404" pitchFamily="49" charset="0"/>
              </a:rPr>
              <a:t>          - type: object</a:t>
            </a:r>
          </a:p>
          <a:p>
            <a:pPr marL="0" indent="0">
              <a:lnSpc>
                <a:spcPct val="120000"/>
              </a:lnSpc>
              <a:spcBef>
                <a:spcPts val="0"/>
              </a:spcBef>
              <a:buNone/>
            </a:pPr>
            <a:r>
              <a:rPr lang="en-US" sz="2400" dirty="0">
                <a:solidFill>
                  <a:srgbClr val="FF0000"/>
                </a:solidFill>
                <a:latin typeface="Courier New" panose="02070309020205020404" pitchFamily="49" charset="0"/>
                <a:cs typeface="Courier New" panose="02070309020205020404" pitchFamily="49" charset="0"/>
              </a:rPr>
              <a:t>            description: Modifies the URL of a Manufacturer </a:t>
            </a:r>
          </a:p>
          <a:p>
            <a:pPr marL="0" indent="0">
              <a:lnSpc>
                <a:spcPct val="120000"/>
              </a:lnSpc>
              <a:spcBef>
                <a:spcPts val="0"/>
              </a:spcBef>
              <a:buNone/>
            </a:pPr>
            <a:r>
              <a:rPr lang="en-US" sz="2400" dirty="0">
                <a:solidFill>
                  <a:srgbClr val="FF0000"/>
                </a:solidFill>
                <a:latin typeface="Courier New" panose="02070309020205020404" pitchFamily="49" charset="0"/>
                <a:cs typeface="Courier New" panose="02070309020205020404" pitchFamily="49" charset="0"/>
              </a:rPr>
              <a:t>            properties:</a:t>
            </a:r>
          </a:p>
          <a:p>
            <a:pPr marL="0" indent="0">
              <a:lnSpc>
                <a:spcPct val="120000"/>
              </a:lnSpc>
              <a:spcBef>
                <a:spcPts val="0"/>
              </a:spcBef>
              <a:buNone/>
            </a:pPr>
            <a:r>
              <a:rPr lang="en-US" sz="2400" dirty="0">
                <a:solidFill>
                  <a:srgbClr val="FF0000"/>
                </a:solidFill>
                <a:latin typeface="Courier New" panose="02070309020205020404" pitchFamily="49" charset="0"/>
                <a:cs typeface="Courier New" panose="02070309020205020404" pitchFamily="49" charset="0"/>
              </a:rPr>
              <a:t>              op: </a:t>
            </a:r>
          </a:p>
          <a:p>
            <a:pPr marL="0" indent="0">
              <a:lnSpc>
                <a:spcPct val="120000"/>
              </a:lnSpc>
              <a:spcBef>
                <a:spcPts val="0"/>
              </a:spcBef>
              <a:buNone/>
            </a:pPr>
            <a:r>
              <a:rPr lang="en-US" sz="2400" dirty="0">
                <a:solidFill>
                  <a:srgbClr val="FF0000"/>
                </a:solidFill>
                <a:latin typeface="Courier New" panose="02070309020205020404" pitchFamily="49" charset="0"/>
                <a:cs typeface="Courier New" panose="02070309020205020404" pitchFamily="49" charset="0"/>
              </a:rPr>
              <a:t>                type: string </a:t>
            </a:r>
          </a:p>
          <a:p>
            <a:pPr marL="0" indent="0">
              <a:lnSpc>
                <a:spcPct val="120000"/>
              </a:lnSpc>
              <a:spcBef>
                <a:spcPts val="0"/>
              </a:spcBef>
              <a:buNone/>
            </a:pPr>
            <a:r>
              <a:rPr lang="en-US" sz="2400" dirty="0">
                <a:solidFill>
                  <a:srgbClr val="FF0000"/>
                </a:solidFill>
                <a:latin typeface="Courier New" panose="02070309020205020404" pitchFamily="49" charset="0"/>
                <a:cs typeface="Courier New" panose="02070309020205020404" pitchFamily="49" charset="0"/>
              </a:rPr>
              <a:t>                </a:t>
            </a:r>
            <a:r>
              <a:rPr lang="en-US" sz="2400" dirty="0" err="1">
                <a:solidFill>
                  <a:srgbClr val="FF0000"/>
                </a:solidFill>
                <a:latin typeface="Courier New" panose="02070309020205020404" pitchFamily="49" charset="0"/>
                <a:cs typeface="Courier New" panose="02070309020205020404" pitchFamily="49" charset="0"/>
              </a:rPr>
              <a:t>enum</a:t>
            </a:r>
            <a:r>
              <a:rPr lang="en-US" sz="2400" dirty="0">
                <a:solidFill>
                  <a:srgbClr val="FF0000"/>
                </a:solidFill>
                <a:latin typeface="Courier New" panose="02070309020205020404" pitchFamily="49" charset="0"/>
                <a:cs typeface="Courier New" panose="02070309020205020404" pitchFamily="49" charset="0"/>
              </a:rPr>
              <a:t>:</a:t>
            </a:r>
          </a:p>
          <a:p>
            <a:pPr marL="0" indent="0">
              <a:lnSpc>
                <a:spcPct val="120000"/>
              </a:lnSpc>
              <a:spcBef>
                <a:spcPts val="0"/>
              </a:spcBef>
              <a:buNone/>
            </a:pPr>
            <a:r>
              <a:rPr lang="en-US" sz="2400" dirty="0">
                <a:solidFill>
                  <a:srgbClr val="FF0000"/>
                </a:solidFill>
                <a:latin typeface="Courier New" panose="02070309020205020404" pitchFamily="49" charset="0"/>
                <a:cs typeface="Courier New" panose="02070309020205020404" pitchFamily="49" charset="0"/>
              </a:rPr>
              <a:t>                  - "add"</a:t>
            </a:r>
          </a:p>
          <a:p>
            <a:pPr marL="0" indent="0">
              <a:lnSpc>
                <a:spcPct val="120000"/>
              </a:lnSpc>
              <a:spcBef>
                <a:spcPts val="0"/>
              </a:spcBef>
              <a:buNone/>
            </a:pPr>
            <a:r>
              <a:rPr lang="en-US" sz="2400" dirty="0">
                <a:solidFill>
                  <a:srgbClr val="FF0000"/>
                </a:solidFill>
                <a:latin typeface="Courier New" panose="02070309020205020404" pitchFamily="49" charset="0"/>
                <a:cs typeface="Courier New" panose="02070309020205020404" pitchFamily="49" charset="0"/>
              </a:rPr>
              <a:t>                  - "remove"</a:t>
            </a:r>
          </a:p>
          <a:p>
            <a:pPr marL="0" indent="0">
              <a:lnSpc>
                <a:spcPct val="120000"/>
              </a:lnSpc>
              <a:spcBef>
                <a:spcPts val="0"/>
              </a:spcBef>
              <a:buNone/>
            </a:pPr>
            <a:r>
              <a:rPr lang="en-US" sz="2400" dirty="0">
                <a:solidFill>
                  <a:srgbClr val="FF0000"/>
                </a:solidFill>
                <a:latin typeface="Courier New" panose="02070309020205020404" pitchFamily="49" charset="0"/>
                <a:cs typeface="Courier New" panose="02070309020205020404" pitchFamily="49" charset="0"/>
              </a:rPr>
              <a:t>                  - "replace"</a:t>
            </a:r>
          </a:p>
          <a:p>
            <a:pPr marL="0" indent="0">
              <a:lnSpc>
                <a:spcPct val="120000"/>
              </a:lnSpc>
              <a:spcBef>
                <a:spcPts val="0"/>
              </a:spcBef>
              <a:buNone/>
            </a:pPr>
            <a:r>
              <a:rPr lang="en-US" sz="2400" dirty="0">
                <a:solidFill>
                  <a:srgbClr val="FF0000"/>
                </a:solidFill>
                <a:latin typeface="Courier New" panose="02070309020205020404" pitchFamily="49" charset="0"/>
                <a:cs typeface="Courier New" panose="02070309020205020404" pitchFamily="49" charset="0"/>
              </a:rPr>
              <a:t>              path: </a:t>
            </a:r>
          </a:p>
          <a:p>
            <a:pPr marL="0" indent="0">
              <a:lnSpc>
                <a:spcPct val="120000"/>
              </a:lnSpc>
              <a:spcBef>
                <a:spcPts val="0"/>
              </a:spcBef>
              <a:buNone/>
            </a:pPr>
            <a:r>
              <a:rPr lang="en-US" sz="2400" dirty="0">
                <a:solidFill>
                  <a:srgbClr val="FF0000"/>
                </a:solidFill>
                <a:latin typeface="Courier New" panose="02070309020205020404" pitchFamily="49" charset="0"/>
                <a:cs typeface="Courier New" panose="02070309020205020404" pitchFamily="49" charset="0"/>
              </a:rPr>
              <a:t>                type: string </a:t>
            </a:r>
          </a:p>
          <a:p>
            <a:pPr marL="0" indent="0">
              <a:lnSpc>
                <a:spcPct val="120000"/>
              </a:lnSpc>
              <a:spcBef>
                <a:spcPts val="0"/>
              </a:spcBef>
              <a:buNone/>
            </a:pPr>
            <a:r>
              <a:rPr lang="en-US" sz="2400" dirty="0">
                <a:solidFill>
                  <a:srgbClr val="FF0000"/>
                </a:solidFill>
                <a:latin typeface="Courier New" panose="02070309020205020404" pitchFamily="49" charset="0"/>
                <a:cs typeface="Courier New" panose="02070309020205020404" pitchFamily="49" charset="0"/>
              </a:rPr>
              <a:t>                pattern: '^/manufacturer/</a:t>
            </a:r>
            <a:r>
              <a:rPr lang="en-US" sz="2400" dirty="0" err="1">
                <a:solidFill>
                  <a:srgbClr val="FF0000"/>
                </a:solidFill>
                <a:latin typeface="Courier New" panose="02070309020205020404" pitchFamily="49" charset="0"/>
                <a:cs typeface="Courier New" panose="02070309020205020404" pitchFamily="49" charset="0"/>
              </a:rPr>
              <a:t>homePage</a:t>
            </a:r>
            <a:r>
              <a:rPr lang="en-US" sz="2400" dirty="0">
                <a:solidFill>
                  <a:srgbClr val="FF0000"/>
                </a:solidFill>
                <a:latin typeface="Courier New" panose="02070309020205020404" pitchFamily="49" charset="0"/>
                <a:cs typeface="Courier New" panose="02070309020205020404" pitchFamily="49" charset="0"/>
              </a:rPr>
              <a:t>$'</a:t>
            </a:r>
          </a:p>
          <a:p>
            <a:pPr marL="0" indent="0">
              <a:lnSpc>
                <a:spcPct val="120000"/>
              </a:lnSpc>
              <a:spcBef>
                <a:spcPts val="0"/>
              </a:spcBef>
              <a:buNone/>
            </a:pPr>
            <a:r>
              <a:rPr lang="en-US" sz="2400" dirty="0">
                <a:solidFill>
                  <a:srgbClr val="FF0000"/>
                </a:solidFill>
                <a:latin typeface="Courier New" panose="02070309020205020404" pitchFamily="49" charset="0"/>
                <a:cs typeface="Courier New" panose="02070309020205020404" pitchFamily="49" charset="0"/>
              </a:rPr>
              <a:t>              value:</a:t>
            </a:r>
          </a:p>
          <a:p>
            <a:pPr marL="0" indent="0">
              <a:lnSpc>
                <a:spcPct val="120000"/>
              </a:lnSpc>
              <a:spcBef>
                <a:spcPts val="0"/>
              </a:spcBef>
              <a:buNone/>
            </a:pPr>
            <a:r>
              <a:rPr lang="en-US" sz="2400" dirty="0">
                <a:solidFill>
                  <a:srgbClr val="FF0000"/>
                </a:solidFill>
                <a:latin typeface="Courier New" panose="02070309020205020404" pitchFamily="49" charset="0"/>
                <a:cs typeface="Courier New" panose="02070309020205020404" pitchFamily="49" charset="0"/>
              </a:rPr>
              <a:t>                type: string</a:t>
            </a:r>
          </a:p>
          <a:p>
            <a:pPr marL="0" indent="0">
              <a:lnSpc>
                <a:spcPct val="120000"/>
              </a:lnSpc>
              <a:spcBef>
                <a:spcPts val="0"/>
              </a:spcBef>
              <a:buNone/>
            </a:pPr>
            <a:r>
              <a:rPr lang="en-US" sz="2400" dirty="0">
                <a:solidFill>
                  <a:srgbClr val="FF0000"/>
                </a:solidFill>
                <a:latin typeface="Courier New" panose="02070309020205020404" pitchFamily="49" charset="0"/>
                <a:cs typeface="Courier New" panose="02070309020205020404" pitchFamily="49" charset="0"/>
              </a:rPr>
              <a:t>                format: </a:t>
            </a:r>
            <a:r>
              <a:rPr lang="en-US" sz="2400" dirty="0" err="1">
                <a:solidFill>
                  <a:srgbClr val="FF0000"/>
                </a:solidFill>
                <a:latin typeface="Courier New" panose="02070309020205020404" pitchFamily="49" charset="0"/>
                <a:cs typeface="Courier New" panose="02070309020205020404" pitchFamily="49" charset="0"/>
              </a:rPr>
              <a:t>url</a:t>
            </a:r>
            <a:endParaRPr lang="en-US" sz="2400" dirty="0">
              <a:solidFill>
                <a:srgbClr val="FF0000"/>
              </a:solidFill>
              <a:latin typeface="Courier New" panose="02070309020205020404" pitchFamily="49" charset="0"/>
              <a:cs typeface="Courier New" panose="02070309020205020404" pitchFamily="49" charset="0"/>
            </a:endParaRPr>
          </a:p>
          <a:p>
            <a:pPr marL="0" indent="0">
              <a:lnSpc>
                <a:spcPct val="120000"/>
              </a:lnSpc>
              <a:spcBef>
                <a:spcPts val="0"/>
              </a:spcBef>
              <a:buNone/>
            </a:pPr>
            <a:r>
              <a:rPr lang="en-US" sz="2400" dirty="0">
                <a:solidFill>
                  <a:srgbClr val="FF0000"/>
                </a:solidFill>
                <a:latin typeface="Courier New" panose="02070309020205020404" pitchFamily="49" charset="0"/>
                <a:cs typeface="Courier New" panose="02070309020205020404" pitchFamily="49" charset="0"/>
              </a:rPr>
              <a:t>            required:</a:t>
            </a:r>
          </a:p>
          <a:p>
            <a:pPr marL="0" indent="0">
              <a:lnSpc>
                <a:spcPct val="120000"/>
              </a:lnSpc>
              <a:spcBef>
                <a:spcPts val="0"/>
              </a:spcBef>
              <a:buNone/>
            </a:pPr>
            <a:r>
              <a:rPr lang="en-US" sz="2400" dirty="0">
                <a:solidFill>
                  <a:srgbClr val="FF0000"/>
                </a:solidFill>
                <a:latin typeface="Courier New" panose="02070309020205020404" pitchFamily="49" charset="0"/>
                <a:cs typeface="Courier New" panose="02070309020205020404" pitchFamily="49" charset="0"/>
              </a:rPr>
              <a:t>              - "op"</a:t>
            </a:r>
          </a:p>
          <a:p>
            <a:pPr marL="0" indent="0">
              <a:lnSpc>
                <a:spcPct val="120000"/>
              </a:lnSpc>
              <a:spcBef>
                <a:spcPts val="0"/>
              </a:spcBef>
              <a:buNone/>
            </a:pPr>
            <a:r>
              <a:rPr lang="en-US" sz="2400" dirty="0">
                <a:solidFill>
                  <a:srgbClr val="FF0000"/>
                </a:solidFill>
                <a:latin typeface="Courier New" panose="02070309020205020404" pitchFamily="49" charset="0"/>
                <a:cs typeface="Courier New" panose="02070309020205020404" pitchFamily="49" charset="0"/>
              </a:rPr>
              <a:t>              - "path"</a:t>
            </a:r>
          </a:p>
          <a:p>
            <a:pPr marL="0" indent="0">
              <a:lnSpc>
                <a:spcPct val="120000"/>
              </a:lnSpc>
              <a:spcBef>
                <a:spcPts val="0"/>
              </a:spcBef>
              <a:buNone/>
            </a:pPr>
            <a:r>
              <a:rPr lang="en-US" sz="2400" dirty="0">
                <a:solidFill>
                  <a:srgbClr val="FF0000"/>
                </a:solidFill>
                <a:latin typeface="Courier New" panose="02070309020205020404" pitchFamily="49" charset="0"/>
                <a:cs typeface="Courier New" panose="02070309020205020404" pitchFamily="49" charset="0"/>
              </a:rPr>
              <a:t>          - type: object</a:t>
            </a:r>
          </a:p>
          <a:p>
            <a:pPr marL="0" indent="0">
              <a:lnSpc>
                <a:spcPct val="120000"/>
              </a:lnSpc>
              <a:spcBef>
                <a:spcPts val="0"/>
              </a:spcBef>
              <a:buNone/>
            </a:pPr>
            <a:r>
              <a:rPr lang="en-US" sz="2400" dirty="0">
                <a:solidFill>
                  <a:srgbClr val="FF0000"/>
                </a:solidFill>
                <a:latin typeface="Courier New" panose="02070309020205020404" pitchFamily="49" charset="0"/>
                <a:cs typeface="Courier New" panose="02070309020205020404" pitchFamily="49" charset="0"/>
              </a:rPr>
              <a:t>            description: Modifies a Manufacturer</a:t>
            </a:r>
          </a:p>
          <a:p>
            <a:pPr marL="0" indent="0">
              <a:lnSpc>
                <a:spcPct val="120000"/>
              </a:lnSpc>
              <a:spcBef>
                <a:spcPts val="0"/>
              </a:spcBef>
              <a:buNone/>
            </a:pPr>
            <a:r>
              <a:rPr lang="en-US" sz="2400" dirty="0">
                <a:solidFill>
                  <a:srgbClr val="FF0000"/>
                </a:solidFill>
                <a:latin typeface="Courier New" panose="02070309020205020404" pitchFamily="49" charset="0"/>
                <a:cs typeface="Courier New" panose="02070309020205020404" pitchFamily="49" charset="0"/>
              </a:rPr>
              <a:t>            properties:</a:t>
            </a:r>
          </a:p>
          <a:p>
            <a:pPr marL="0" indent="0">
              <a:lnSpc>
                <a:spcPct val="120000"/>
              </a:lnSpc>
              <a:spcBef>
                <a:spcPts val="0"/>
              </a:spcBef>
              <a:buNone/>
            </a:pPr>
            <a:r>
              <a:rPr lang="en-US" sz="2400" dirty="0">
                <a:solidFill>
                  <a:srgbClr val="FF0000"/>
                </a:solidFill>
                <a:latin typeface="Courier New" panose="02070309020205020404" pitchFamily="49" charset="0"/>
                <a:cs typeface="Courier New" panose="02070309020205020404" pitchFamily="49" charset="0"/>
              </a:rPr>
              <a:t>              op: </a:t>
            </a:r>
          </a:p>
          <a:p>
            <a:pPr marL="0" indent="0">
              <a:lnSpc>
                <a:spcPct val="120000"/>
              </a:lnSpc>
              <a:spcBef>
                <a:spcPts val="0"/>
              </a:spcBef>
              <a:buNone/>
            </a:pPr>
            <a:r>
              <a:rPr lang="en-US" sz="2400" dirty="0">
                <a:solidFill>
                  <a:srgbClr val="FF0000"/>
                </a:solidFill>
                <a:latin typeface="Courier New" panose="02070309020205020404" pitchFamily="49" charset="0"/>
                <a:cs typeface="Courier New" panose="02070309020205020404" pitchFamily="49" charset="0"/>
              </a:rPr>
              <a:t>                type: string </a:t>
            </a:r>
          </a:p>
          <a:p>
            <a:pPr marL="0" indent="0">
              <a:lnSpc>
                <a:spcPct val="120000"/>
              </a:lnSpc>
              <a:spcBef>
                <a:spcPts val="0"/>
              </a:spcBef>
              <a:buNone/>
            </a:pPr>
            <a:r>
              <a:rPr lang="en-US" sz="2400" dirty="0">
                <a:solidFill>
                  <a:srgbClr val="FF0000"/>
                </a:solidFill>
                <a:latin typeface="Courier New" panose="02070309020205020404" pitchFamily="49" charset="0"/>
                <a:cs typeface="Courier New" panose="02070309020205020404" pitchFamily="49" charset="0"/>
              </a:rPr>
              <a:t>                </a:t>
            </a:r>
            <a:r>
              <a:rPr lang="en-US" sz="2400" dirty="0" err="1">
                <a:solidFill>
                  <a:srgbClr val="FF0000"/>
                </a:solidFill>
                <a:latin typeface="Courier New" panose="02070309020205020404" pitchFamily="49" charset="0"/>
                <a:cs typeface="Courier New" panose="02070309020205020404" pitchFamily="49" charset="0"/>
              </a:rPr>
              <a:t>enum</a:t>
            </a:r>
            <a:r>
              <a:rPr lang="en-US" sz="2400" dirty="0">
                <a:solidFill>
                  <a:srgbClr val="FF0000"/>
                </a:solidFill>
                <a:latin typeface="Courier New" panose="02070309020205020404" pitchFamily="49" charset="0"/>
                <a:cs typeface="Courier New" panose="02070309020205020404" pitchFamily="49" charset="0"/>
              </a:rPr>
              <a:t>:</a:t>
            </a:r>
          </a:p>
          <a:p>
            <a:pPr marL="0" indent="0">
              <a:lnSpc>
                <a:spcPct val="120000"/>
              </a:lnSpc>
              <a:spcBef>
                <a:spcPts val="0"/>
              </a:spcBef>
              <a:buNone/>
            </a:pPr>
            <a:r>
              <a:rPr lang="en-US" sz="2400" dirty="0">
                <a:solidFill>
                  <a:srgbClr val="FF0000"/>
                </a:solidFill>
                <a:latin typeface="Courier New" panose="02070309020205020404" pitchFamily="49" charset="0"/>
                <a:cs typeface="Courier New" panose="02070309020205020404" pitchFamily="49" charset="0"/>
              </a:rPr>
              <a:t>                  - "replace"</a:t>
            </a:r>
          </a:p>
          <a:p>
            <a:pPr marL="0" indent="0">
              <a:lnSpc>
                <a:spcPct val="120000"/>
              </a:lnSpc>
              <a:spcBef>
                <a:spcPts val="0"/>
              </a:spcBef>
              <a:buNone/>
            </a:pPr>
            <a:r>
              <a:rPr lang="en-US" sz="2400" dirty="0">
                <a:solidFill>
                  <a:srgbClr val="FF0000"/>
                </a:solidFill>
                <a:latin typeface="Courier New" panose="02070309020205020404" pitchFamily="49" charset="0"/>
                <a:cs typeface="Courier New" panose="02070309020205020404" pitchFamily="49" charset="0"/>
              </a:rPr>
              <a:t>              path: </a:t>
            </a:r>
          </a:p>
          <a:p>
            <a:pPr marL="0" indent="0">
              <a:lnSpc>
                <a:spcPct val="120000"/>
              </a:lnSpc>
              <a:spcBef>
                <a:spcPts val="0"/>
              </a:spcBef>
              <a:buNone/>
            </a:pPr>
            <a:r>
              <a:rPr lang="en-US" sz="2400" dirty="0">
                <a:solidFill>
                  <a:srgbClr val="FF0000"/>
                </a:solidFill>
                <a:latin typeface="Courier New" panose="02070309020205020404" pitchFamily="49" charset="0"/>
                <a:cs typeface="Courier New" panose="02070309020205020404" pitchFamily="49" charset="0"/>
              </a:rPr>
              <a:t>                type: string </a:t>
            </a:r>
          </a:p>
          <a:p>
            <a:pPr marL="0" indent="0">
              <a:lnSpc>
                <a:spcPct val="120000"/>
              </a:lnSpc>
              <a:spcBef>
                <a:spcPts val="0"/>
              </a:spcBef>
              <a:buNone/>
            </a:pPr>
            <a:r>
              <a:rPr lang="en-US" sz="2400" dirty="0">
                <a:solidFill>
                  <a:srgbClr val="FF0000"/>
                </a:solidFill>
                <a:latin typeface="Courier New" panose="02070309020205020404" pitchFamily="49" charset="0"/>
                <a:cs typeface="Courier New" panose="02070309020205020404" pitchFamily="49" charset="0"/>
              </a:rPr>
              <a:t>                pattern: '^/manufacturer$'</a:t>
            </a:r>
          </a:p>
          <a:p>
            <a:pPr marL="0" indent="0">
              <a:lnSpc>
                <a:spcPct val="120000"/>
              </a:lnSpc>
              <a:spcBef>
                <a:spcPts val="0"/>
              </a:spcBef>
              <a:buNone/>
            </a:pPr>
            <a:r>
              <a:rPr lang="en-US" sz="2400" dirty="0">
                <a:solidFill>
                  <a:srgbClr val="FF0000"/>
                </a:solidFill>
                <a:latin typeface="Courier New" panose="02070309020205020404" pitchFamily="49" charset="0"/>
                <a:cs typeface="Courier New" panose="02070309020205020404" pitchFamily="49" charset="0"/>
              </a:rPr>
              <a:t>              value:</a:t>
            </a:r>
          </a:p>
          <a:p>
            <a:pPr marL="0" indent="0">
              <a:lnSpc>
                <a:spcPct val="120000"/>
              </a:lnSpc>
              <a:spcBef>
                <a:spcPts val="0"/>
              </a:spcBef>
              <a:buNone/>
            </a:pPr>
            <a:r>
              <a:rPr lang="en-US" sz="2400" dirty="0">
                <a:solidFill>
                  <a:srgbClr val="FF0000"/>
                </a:solidFill>
                <a:latin typeface="Courier New" panose="02070309020205020404" pitchFamily="49" charset="0"/>
                <a:cs typeface="Courier New" panose="02070309020205020404" pitchFamily="49" charset="0"/>
              </a:rPr>
              <a:t>                  $ref: '#/components/schemas/Manufacturer'</a:t>
            </a:r>
          </a:p>
          <a:p>
            <a:pPr marL="0" indent="0">
              <a:lnSpc>
                <a:spcPct val="120000"/>
              </a:lnSpc>
              <a:spcBef>
                <a:spcPts val="0"/>
              </a:spcBef>
              <a:buNone/>
            </a:pPr>
            <a:r>
              <a:rPr lang="en-US" sz="2400" dirty="0">
                <a:solidFill>
                  <a:srgbClr val="FF0000"/>
                </a:solidFill>
                <a:latin typeface="Courier New" panose="02070309020205020404" pitchFamily="49" charset="0"/>
                <a:cs typeface="Courier New" panose="02070309020205020404" pitchFamily="49" charset="0"/>
              </a:rPr>
              <a:t>            required:</a:t>
            </a:r>
          </a:p>
          <a:p>
            <a:pPr marL="0" indent="0">
              <a:lnSpc>
                <a:spcPct val="120000"/>
              </a:lnSpc>
              <a:spcBef>
                <a:spcPts val="0"/>
              </a:spcBef>
              <a:buNone/>
            </a:pPr>
            <a:r>
              <a:rPr lang="en-US" sz="2400" dirty="0">
                <a:solidFill>
                  <a:srgbClr val="FF0000"/>
                </a:solidFill>
                <a:latin typeface="Courier New" panose="02070309020205020404" pitchFamily="49" charset="0"/>
                <a:cs typeface="Courier New" panose="02070309020205020404" pitchFamily="49" charset="0"/>
              </a:rPr>
              <a:t>              - "op"</a:t>
            </a:r>
          </a:p>
          <a:p>
            <a:pPr marL="0" indent="0">
              <a:lnSpc>
                <a:spcPct val="120000"/>
              </a:lnSpc>
              <a:spcBef>
                <a:spcPts val="0"/>
              </a:spcBef>
              <a:buNone/>
            </a:pPr>
            <a:r>
              <a:rPr lang="en-US" sz="2400" dirty="0">
                <a:solidFill>
                  <a:srgbClr val="FF0000"/>
                </a:solidFill>
                <a:latin typeface="Courier New" panose="02070309020205020404" pitchFamily="49" charset="0"/>
                <a:cs typeface="Courier New" panose="02070309020205020404" pitchFamily="49" charset="0"/>
              </a:rPr>
              <a:t>              - "path"</a:t>
            </a:r>
          </a:p>
          <a:p>
            <a:pPr marL="0" indent="0">
              <a:lnSpc>
                <a:spcPct val="120000"/>
              </a:lnSpc>
              <a:spcBef>
                <a:spcPts val="0"/>
              </a:spcBef>
              <a:buNone/>
            </a:pPr>
            <a:r>
              <a:rPr lang="en-US" sz="2400" dirty="0">
                <a:solidFill>
                  <a:srgbClr val="FF0000"/>
                </a:solidFill>
                <a:latin typeface="Courier New" panose="02070309020205020404" pitchFamily="49" charset="0"/>
                <a:cs typeface="Courier New" panose="02070309020205020404" pitchFamily="49" charset="0"/>
              </a:rPr>
              <a:t>              - "value"</a:t>
            </a:r>
          </a:p>
          <a:p>
            <a:pPr marL="0" indent="0">
              <a:lnSpc>
                <a:spcPct val="120000"/>
              </a:lnSpc>
              <a:spcBef>
                <a:spcPts val="0"/>
              </a:spcBef>
              <a:buNone/>
            </a:pPr>
            <a:r>
              <a:rPr lang="en-US" sz="2400" dirty="0">
                <a:solidFill>
                  <a:srgbClr val="FF0000"/>
                </a:solidFill>
                <a:latin typeface="Courier New" panose="02070309020205020404" pitchFamily="49" charset="0"/>
                <a:cs typeface="Courier New" panose="02070309020205020404" pitchFamily="49" charset="0"/>
              </a:rPr>
              <a:t>          - type: object</a:t>
            </a:r>
          </a:p>
          <a:p>
            <a:pPr marL="0" indent="0">
              <a:lnSpc>
                <a:spcPct val="120000"/>
              </a:lnSpc>
              <a:spcBef>
                <a:spcPts val="0"/>
              </a:spcBef>
              <a:buNone/>
            </a:pPr>
            <a:r>
              <a:rPr lang="en-US" sz="2400" dirty="0">
                <a:solidFill>
                  <a:srgbClr val="FF0000"/>
                </a:solidFill>
                <a:latin typeface="Courier New" panose="02070309020205020404" pitchFamily="49" charset="0"/>
                <a:cs typeface="Courier New" panose="02070309020205020404" pitchFamily="49" charset="0"/>
              </a:rPr>
              <a:t>            description: Modifies a Customer</a:t>
            </a:r>
          </a:p>
          <a:p>
            <a:pPr marL="0" indent="0">
              <a:lnSpc>
                <a:spcPct val="120000"/>
              </a:lnSpc>
              <a:spcBef>
                <a:spcPts val="0"/>
              </a:spcBef>
              <a:buNone/>
            </a:pPr>
            <a:r>
              <a:rPr lang="en-US" sz="2400" dirty="0">
                <a:solidFill>
                  <a:srgbClr val="FF0000"/>
                </a:solidFill>
                <a:latin typeface="Courier New" panose="02070309020205020404" pitchFamily="49" charset="0"/>
                <a:cs typeface="Courier New" panose="02070309020205020404" pitchFamily="49" charset="0"/>
              </a:rPr>
              <a:t>            properties:</a:t>
            </a:r>
          </a:p>
          <a:p>
            <a:pPr marL="0" indent="0">
              <a:lnSpc>
                <a:spcPct val="120000"/>
              </a:lnSpc>
              <a:spcBef>
                <a:spcPts val="0"/>
              </a:spcBef>
              <a:buNone/>
            </a:pPr>
            <a:r>
              <a:rPr lang="en-US" sz="2400" dirty="0">
                <a:solidFill>
                  <a:srgbClr val="FF0000"/>
                </a:solidFill>
                <a:latin typeface="Courier New" panose="02070309020205020404" pitchFamily="49" charset="0"/>
                <a:cs typeface="Courier New" panose="02070309020205020404" pitchFamily="49" charset="0"/>
              </a:rPr>
              <a:t>              op: </a:t>
            </a:r>
          </a:p>
          <a:p>
            <a:pPr marL="0" indent="0">
              <a:lnSpc>
                <a:spcPct val="120000"/>
              </a:lnSpc>
              <a:spcBef>
                <a:spcPts val="0"/>
              </a:spcBef>
              <a:buNone/>
            </a:pPr>
            <a:r>
              <a:rPr lang="en-US" sz="2400" dirty="0">
                <a:solidFill>
                  <a:srgbClr val="FF0000"/>
                </a:solidFill>
                <a:latin typeface="Courier New" panose="02070309020205020404" pitchFamily="49" charset="0"/>
                <a:cs typeface="Courier New" panose="02070309020205020404" pitchFamily="49" charset="0"/>
              </a:rPr>
              <a:t>                type: string </a:t>
            </a:r>
          </a:p>
          <a:p>
            <a:pPr marL="0" indent="0">
              <a:lnSpc>
                <a:spcPct val="120000"/>
              </a:lnSpc>
              <a:spcBef>
                <a:spcPts val="0"/>
              </a:spcBef>
              <a:buNone/>
            </a:pPr>
            <a:r>
              <a:rPr lang="en-US" sz="2400" dirty="0">
                <a:solidFill>
                  <a:srgbClr val="FF0000"/>
                </a:solidFill>
                <a:latin typeface="Courier New" panose="02070309020205020404" pitchFamily="49" charset="0"/>
                <a:cs typeface="Courier New" panose="02070309020205020404" pitchFamily="49" charset="0"/>
              </a:rPr>
              <a:t>                </a:t>
            </a:r>
            <a:r>
              <a:rPr lang="en-US" sz="2400" dirty="0" err="1">
                <a:solidFill>
                  <a:srgbClr val="FF0000"/>
                </a:solidFill>
                <a:latin typeface="Courier New" panose="02070309020205020404" pitchFamily="49" charset="0"/>
                <a:cs typeface="Courier New" panose="02070309020205020404" pitchFamily="49" charset="0"/>
              </a:rPr>
              <a:t>enum</a:t>
            </a:r>
            <a:r>
              <a:rPr lang="en-US" sz="2400" dirty="0">
                <a:solidFill>
                  <a:srgbClr val="FF0000"/>
                </a:solidFill>
                <a:latin typeface="Courier New" panose="02070309020205020404" pitchFamily="49" charset="0"/>
                <a:cs typeface="Courier New" panose="02070309020205020404" pitchFamily="49" charset="0"/>
              </a:rPr>
              <a:t>:</a:t>
            </a:r>
          </a:p>
          <a:p>
            <a:pPr marL="0" indent="0">
              <a:lnSpc>
                <a:spcPct val="120000"/>
              </a:lnSpc>
              <a:spcBef>
                <a:spcPts val="0"/>
              </a:spcBef>
              <a:buNone/>
            </a:pPr>
            <a:r>
              <a:rPr lang="en-US" sz="2400" dirty="0">
                <a:solidFill>
                  <a:srgbClr val="FF0000"/>
                </a:solidFill>
                <a:latin typeface="Courier New" panose="02070309020205020404" pitchFamily="49" charset="0"/>
                <a:cs typeface="Courier New" panose="02070309020205020404" pitchFamily="49" charset="0"/>
              </a:rPr>
              <a:t>                  - "add"</a:t>
            </a:r>
          </a:p>
          <a:p>
            <a:pPr marL="0" indent="0">
              <a:lnSpc>
                <a:spcPct val="120000"/>
              </a:lnSpc>
              <a:spcBef>
                <a:spcPts val="0"/>
              </a:spcBef>
              <a:buNone/>
            </a:pPr>
            <a:r>
              <a:rPr lang="en-US" sz="2400" dirty="0">
                <a:solidFill>
                  <a:srgbClr val="FF0000"/>
                </a:solidFill>
                <a:latin typeface="Courier New" panose="02070309020205020404" pitchFamily="49" charset="0"/>
                <a:cs typeface="Courier New" panose="02070309020205020404" pitchFamily="49" charset="0"/>
              </a:rPr>
              <a:t>                  - "remove"</a:t>
            </a:r>
          </a:p>
          <a:p>
            <a:pPr marL="0" indent="0">
              <a:lnSpc>
                <a:spcPct val="120000"/>
              </a:lnSpc>
              <a:spcBef>
                <a:spcPts val="0"/>
              </a:spcBef>
              <a:buNone/>
            </a:pPr>
            <a:r>
              <a:rPr lang="en-US" sz="2400" dirty="0">
                <a:solidFill>
                  <a:srgbClr val="FF0000"/>
                </a:solidFill>
                <a:latin typeface="Courier New" panose="02070309020205020404" pitchFamily="49" charset="0"/>
                <a:cs typeface="Courier New" panose="02070309020205020404" pitchFamily="49" charset="0"/>
              </a:rPr>
              <a:t>                  - "replace"</a:t>
            </a:r>
          </a:p>
          <a:p>
            <a:pPr marL="0" indent="0">
              <a:lnSpc>
                <a:spcPct val="120000"/>
              </a:lnSpc>
              <a:spcBef>
                <a:spcPts val="0"/>
              </a:spcBef>
              <a:buNone/>
            </a:pPr>
            <a:r>
              <a:rPr lang="en-US" sz="2400" dirty="0">
                <a:solidFill>
                  <a:srgbClr val="FF0000"/>
                </a:solidFill>
                <a:latin typeface="Courier New" panose="02070309020205020404" pitchFamily="49" charset="0"/>
                <a:cs typeface="Courier New" panose="02070309020205020404" pitchFamily="49" charset="0"/>
              </a:rPr>
              <a:t>              path: </a:t>
            </a:r>
          </a:p>
          <a:p>
            <a:pPr marL="0" indent="0">
              <a:lnSpc>
                <a:spcPct val="120000"/>
              </a:lnSpc>
              <a:spcBef>
                <a:spcPts val="0"/>
              </a:spcBef>
              <a:buNone/>
            </a:pPr>
            <a:r>
              <a:rPr lang="en-US" sz="2400" dirty="0">
                <a:solidFill>
                  <a:srgbClr val="FF0000"/>
                </a:solidFill>
                <a:latin typeface="Courier New" panose="02070309020205020404" pitchFamily="49" charset="0"/>
                <a:cs typeface="Courier New" panose="02070309020205020404" pitchFamily="49" charset="0"/>
              </a:rPr>
              <a:t>                type: string </a:t>
            </a:r>
          </a:p>
          <a:p>
            <a:pPr marL="0" indent="0">
              <a:lnSpc>
                <a:spcPct val="120000"/>
              </a:lnSpc>
              <a:spcBef>
                <a:spcPts val="0"/>
              </a:spcBef>
              <a:buNone/>
            </a:pPr>
            <a:r>
              <a:rPr lang="en-US" sz="2400" dirty="0">
                <a:solidFill>
                  <a:srgbClr val="FF0000"/>
                </a:solidFill>
                <a:latin typeface="Courier New" panose="02070309020205020404" pitchFamily="49" charset="0"/>
                <a:cs typeface="Courier New" panose="02070309020205020404" pitchFamily="49" charset="0"/>
              </a:rPr>
              <a:t>                pattern: '^/customers/\d+$'</a:t>
            </a:r>
          </a:p>
          <a:p>
            <a:pPr marL="0" indent="0">
              <a:lnSpc>
                <a:spcPct val="120000"/>
              </a:lnSpc>
              <a:spcBef>
                <a:spcPts val="0"/>
              </a:spcBef>
              <a:buNone/>
            </a:pPr>
            <a:r>
              <a:rPr lang="en-US" sz="2400" dirty="0">
                <a:solidFill>
                  <a:srgbClr val="FF0000"/>
                </a:solidFill>
                <a:latin typeface="Courier New" panose="02070309020205020404" pitchFamily="49" charset="0"/>
                <a:cs typeface="Courier New" panose="02070309020205020404" pitchFamily="49" charset="0"/>
              </a:rPr>
              <a:t>              value:</a:t>
            </a:r>
          </a:p>
          <a:p>
            <a:pPr marL="0" indent="0">
              <a:lnSpc>
                <a:spcPct val="120000"/>
              </a:lnSpc>
              <a:spcBef>
                <a:spcPts val="0"/>
              </a:spcBef>
              <a:buNone/>
            </a:pPr>
            <a:r>
              <a:rPr lang="en-US" sz="2400" dirty="0">
                <a:solidFill>
                  <a:srgbClr val="FF0000"/>
                </a:solidFill>
                <a:latin typeface="Courier New" panose="02070309020205020404" pitchFamily="49" charset="0"/>
                <a:cs typeface="Courier New" panose="02070309020205020404" pitchFamily="49" charset="0"/>
              </a:rPr>
              <a:t>                type: string</a:t>
            </a:r>
          </a:p>
          <a:p>
            <a:pPr marL="0" indent="0">
              <a:lnSpc>
                <a:spcPct val="120000"/>
              </a:lnSpc>
              <a:spcBef>
                <a:spcPts val="0"/>
              </a:spcBef>
              <a:buNone/>
            </a:pPr>
            <a:r>
              <a:rPr lang="en-US" sz="2400" dirty="0">
                <a:solidFill>
                  <a:srgbClr val="FF0000"/>
                </a:solidFill>
                <a:latin typeface="Courier New" panose="02070309020205020404" pitchFamily="49" charset="0"/>
                <a:cs typeface="Courier New" panose="02070309020205020404" pitchFamily="49" charset="0"/>
              </a:rPr>
              <a:t>            required:</a:t>
            </a:r>
          </a:p>
          <a:p>
            <a:pPr marL="0" indent="0">
              <a:lnSpc>
                <a:spcPct val="120000"/>
              </a:lnSpc>
              <a:spcBef>
                <a:spcPts val="0"/>
              </a:spcBef>
              <a:buNone/>
            </a:pPr>
            <a:r>
              <a:rPr lang="en-US" sz="2400" dirty="0">
                <a:solidFill>
                  <a:srgbClr val="FF0000"/>
                </a:solidFill>
                <a:latin typeface="Courier New" panose="02070309020205020404" pitchFamily="49" charset="0"/>
                <a:cs typeface="Courier New" panose="02070309020205020404" pitchFamily="49" charset="0"/>
              </a:rPr>
              <a:t>              - "op"</a:t>
            </a:r>
          </a:p>
          <a:p>
            <a:pPr marL="0" indent="0">
              <a:lnSpc>
                <a:spcPct val="120000"/>
              </a:lnSpc>
              <a:spcBef>
                <a:spcPts val="0"/>
              </a:spcBef>
              <a:buNone/>
            </a:pPr>
            <a:r>
              <a:rPr lang="en-US" sz="2400" dirty="0">
                <a:solidFill>
                  <a:srgbClr val="FF0000"/>
                </a:solidFill>
                <a:latin typeface="Courier New" panose="02070309020205020404" pitchFamily="49" charset="0"/>
                <a:cs typeface="Courier New" panose="02070309020205020404" pitchFamily="49" charset="0"/>
              </a:rPr>
              <a:t>              - "path"</a:t>
            </a:r>
          </a:p>
          <a:p>
            <a:pPr marL="0" indent="0">
              <a:lnSpc>
                <a:spcPct val="120000"/>
              </a:lnSpc>
              <a:spcBef>
                <a:spcPts val="0"/>
              </a:spcBef>
              <a:buNone/>
            </a:pPr>
            <a:r>
              <a:rPr lang="en-US" sz="2400" dirty="0">
                <a:solidFill>
                  <a:srgbClr val="FF0000"/>
                </a:solidFill>
                <a:latin typeface="Courier New" panose="02070309020205020404" pitchFamily="49" charset="0"/>
                <a:cs typeface="Courier New" panose="02070309020205020404" pitchFamily="49" charset="0"/>
              </a:rPr>
              <a:t>        </a:t>
            </a:r>
            <a:r>
              <a:rPr lang="en-US" sz="2400" dirty="0" err="1">
                <a:solidFill>
                  <a:srgbClr val="FF0000"/>
                </a:solidFill>
                <a:latin typeface="Courier New" panose="02070309020205020404" pitchFamily="49" charset="0"/>
                <a:cs typeface="Courier New" panose="02070309020205020404" pitchFamily="49" charset="0"/>
              </a:rPr>
              <a:t>minItems</a:t>
            </a:r>
            <a:r>
              <a:rPr lang="en-US" sz="2400" dirty="0">
                <a:solidFill>
                  <a:srgbClr val="FF0000"/>
                </a:solidFill>
                <a:latin typeface="Courier New" panose="02070309020205020404" pitchFamily="49" charset="0"/>
                <a:cs typeface="Courier New" panose="02070309020205020404" pitchFamily="49" charset="0"/>
              </a:rPr>
              <a:t>: 1</a:t>
            </a:r>
          </a:p>
        </p:txBody>
      </p:sp>
      <p:sp>
        <p:nvSpPr>
          <p:cNvPr id="6" name="Content Placeholder 2">
            <a:extLst>
              <a:ext uri="{FF2B5EF4-FFF2-40B4-BE49-F238E27FC236}">
                <a16:creationId xmlns:a16="http://schemas.microsoft.com/office/drawing/2014/main" id="{3C9D0446-BF4C-4990-8477-626413E407C0}"/>
              </a:ext>
            </a:extLst>
          </p:cNvPr>
          <p:cNvSpPr txBox="1">
            <a:spLocks/>
          </p:cNvSpPr>
          <p:nvPr/>
        </p:nvSpPr>
        <p:spPr>
          <a:xfrm>
            <a:off x="8664164" y="860612"/>
            <a:ext cx="2883049" cy="571231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de-DE" sz="2000" dirty="0">
                <a:solidFill>
                  <a:srgbClr val="00B050"/>
                </a:solidFill>
              </a:rPr>
              <a:t>JSON </a:t>
            </a:r>
            <a:r>
              <a:rPr lang="de-DE" sz="2000" dirty="0" err="1">
                <a:solidFill>
                  <a:srgbClr val="00B050"/>
                </a:solidFill>
              </a:rPr>
              <a:t>Merge</a:t>
            </a:r>
            <a:r>
              <a:rPr lang="de-DE" sz="2000" dirty="0">
                <a:solidFill>
                  <a:srgbClr val="00B050"/>
                </a:solidFill>
              </a:rPr>
              <a:t> Patch</a:t>
            </a:r>
          </a:p>
          <a:p>
            <a:pPr marL="0" indent="0">
              <a:lnSpc>
                <a:spcPct val="100000"/>
              </a:lnSpc>
              <a:spcBef>
                <a:spcPts val="0"/>
              </a:spcBef>
              <a:buNone/>
            </a:pPr>
            <a:r>
              <a:rPr lang="en-US" sz="800" dirty="0">
                <a:solidFill>
                  <a:srgbClr val="00B050"/>
                </a:solidFill>
              </a:rPr>
              <a:t> </a:t>
            </a:r>
            <a:r>
              <a:rPr lang="en-US" sz="600" dirty="0" err="1">
                <a:solidFill>
                  <a:srgbClr val="00B050"/>
                </a:solidFill>
                <a:latin typeface="Courier New" panose="02070309020205020404" pitchFamily="49" charset="0"/>
                <a:cs typeface="Courier New" panose="02070309020205020404" pitchFamily="49" charset="0"/>
              </a:rPr>
              <a:t>MergePatchInventoryItem</a:t>
            </a:r>
            <a:r>
              <a:rPr lang="en-US" sz="600" dirty="0">
                <a:solidFill>
                  <a:srgbClr val="00B050"/>
                </a:solidFill>
                <a:latin typeface="Courier New" panose="02070309020205020404" pitchFamily="49" charset="0"/>
                <a:cs typeface="Courier New" panose="02070309020205020404" pitchFamily="49" charset="0"/>
              </a:rPr>
              <a:t>:</a:t>
            </a:r>
          </a:p>
          <a:p>
            <a:pPr marL="0" indent="0">
              <a:lnSpc>
                <a:spcPct val="100000"/>
              </a:lnSpc>
              <a:spcBef>
                <a:spcPts val="0"/>
              </a:spcBef>
              <a:buNone/>
            </a:pPr>
            <a:r>
              <a:rPr lang="en-US" sz="600" dirty="0">
                <a:solidFill>
                  <a:srgbClr val="00B050"/>
                </a:solidFill>
                <a:latin typeface="Courier New" panose="02070309020205020404" pitchFamily="49" charset="0"/>
                <a:cs typeface="Courier New" panose="02070309020205020404" pitchFamily="49" charset="0"/>
              </a:rPr>
              <a:t>      description: A JSON Merge PATCH body schema</a:t>
            </a:r>
          </a:p>
          <a:p>
            <a:pPr marL="0" indent="0">
              <a:lnSpc>
                <a:spcPct val="100000"/>
              </a:lnSpc>
              <a:spcBef>
                <a:spcPts val="0"/>
              </a:spcBef>
              <a:buNone/>
            </a:pPr>
            <a:r>
              <a:rPr lang="en-US" sz="600" dirty="0">
                <a:solidFill>
                  <a:srgbClr val="00B050"/>
                </a:solidFill>
                <a:latin typeface="Courier New" panose="02070309020205020404" pitchFamily="49" charset="0"/>
                <a:cs typeface="Courier New" panose="02070309020205020404" pitchFamily="49" charset="0"/>
              </a:rPr>
              <a:t>      type: object</a:t>
            </a:r>
          </a:p>
          <a:p>
            <a:pPr marL="0" indent="0">
              <a:lnSpc>
                <a:spcPct val="100000"/>
              </a:lnSpc>
              <a:spcBef>
                <a:spcPts val="0"/>
              </a:spcBef>
              <a:buNone/>
            </a:pPr>
            <a:r>
              <a:rPr lang="en-US" sz="600" dirty="0">
                <a:solidFill>
                  <a:srgbClr val="00B050"/>
                </a:solidFill>
                <a:latin typeface="Courier New" panose="02070309020205020404" pitchFamily="49" charset="0"/>
                <a:cs typeface="Courier New" panose="02070309020205020404" pitchFamily="49" charset="0"/>
              </a:rPr>
              <a:t>      properties:</a:t>
            </a:r>
          </a:p>
          <a:p>
            <a:pPr marL="0" indent="0">
              <a:lnSpc>
                <a:spcPct val="100000"/>
              </a:lnSpc>
              <a:spcBef>
                <a:spcPts val="0"/>
              </a:spcBef>
              <a:buNone/>
            </a:pPr>
            <a:r>
              <a:rPr lang="en-US" sz="600" dirty="0">
                <a:solidFill>
                  <a:srgbClr val="00B050"/>
                </a:solidFill>
                <a:latin typeface="Courier New" panose="02070309020205020404" pitchFamily="49" charset="0"/>
                <a:cs typeface="Courier New" panose="02070309020205020404" pitchFamily="49" charset="0"/>
              </a:rPr>
              <a:t>        manufacturer:</a:t>
            </a:r>
          </a:p>
          <a:p>
            <a:pPr marL="0" indent="0">
              <a:lnSpc>
                <a:spcPct val="100000"/>
              </a:lnSpc>
              <a:spcBef>
                <a:spcPts val="0"/>
              </a:spcBef>
              <a:buNone/>
            </a:pPr>
            <a:r>
              <a:rPr lang="en-US" sz="600" dirty="0">
                <a:solidFill>
                  <a:srgbClr val="00B050"/>
                </a:solidFill>
                <a:latin typeface="Courier New" panose="02070309020205020404" pitchFamily="49" charset="0"/>
                <a:cs typeface="Courier New" panose="02070309020205020404" pitchFamily="49" charset="0"/>
              </a:rPr>
              <a:t>          $ref: '#/components/schemas/Manufacturer'</a:t>
            </a:r>
          </a:p>
          <a:p>
            <a:pPr marL="0" indent="0">
              <a:lnSpc>
                <a:spcPct val="100000"/>
              </a:lnSpc>
              <a:spcBef>
                <a:spcPts val="0"/>
              </a:spcBef>
              <a:buNone/>
            </a:pPr>
            <a:r>
              <a:rPr lang="en-US" sz="600" dirty="0">
                <a:solidFill>
                  <a:srgbClr val="00B050"/>
                </a:solidFill>
                <a:latin typeface="Courier New" panose="02070309020205020404" pitchFamily="49" charset="0"/>
                <a:cs typeface="Courier New" panose="02070309020205020404" pitchFamily="49" charset="0"/>
              </a:rPr>
              <a:t>          nullable: true</a:t>
            </a:r>
          </a:p>
          <a:p>
            <a:pPr marL="0" indent="0">
              <a:lnSpc>
                <a:spcPct val="100000"/>
              </a:lnSpc>
              <a:spcBef>
                <a:spcPts val="0"/>
              </a:spcBef>
              <a:buNone/>
            </a:pPr>
            <a:r>
              <a:rPr lang="en-US" sz="600" dirty="0">
                <a:solidFill>
                  <a:srgbClr val="00B050"/>
                </a:solidFill>
                <a:latin typeface="Courier New" panose="02070309020205020404" pitchFamily="49" charset="0"/>
                <a:cs typeface="Courier New" panose="02070309020205020404" pitchFamily="49" charset="0"/>
              </a:rPr>
              <a:t>        customers:</a:t>
            </a:r>
          </a:p>
          <a:p>
            <a:pPr marL="0" indent="0">
              <a:lnSpc>
                <a:spcPct val="100000"/>
              </a:lnSpc>
              <a:spcBef>
                <a:spcPts val="0"/>
              </a:spcBef>
              <a:buNone/>
            </a:pPr>
            <a:r>
              <a:rPr lang="en-US" sz="600" dirty="0">
                <a:solidFill>
                  <a:srgbClr val="00B050"/>
                </a:solidFill>
                <a:latin typeface="Courier New" panose="02070309020205020404" pitchFamily="49" charset="0"/>
                <a:cs typeface="Courier New" panose="02070309020205020404" pitchFamily="49" charset="0"/>
              </a:rPr>
              <a:t>          type: array</a:t>
            </a:r>
          </a:p>
          <a:p>
            <a:pPr marL="0" indent="0">
              <a:lnSpc>
                <a:spcPct val="100000"/>
              </a:lnSpc>
              <a:spcBef>
                <a:spcPts val="0"/>
              </a:spcBef>
              <a:buNone/>
            </a:pPr>
            <a:r>
              <a:rPr lang="en-US" sz="600" dirty="0">
                <a:solidFill>
                  <a:srgbClr val="00B050"/>
                </a:solidFill>
                <a:latin typeface="Courier New" panose="02070309020205020404" pitchFamily="49" charset="0"/>
                <a:cs typeface="Courier New" panose="02070309020205020404" pitchFamily="49" charset="0"/>
              </a:rPr>
              <a:t>          description: Allows to replace the entire array</a:t>
            </a:r>
          </a:p>
          <a:p>
            <a:pPr marL="0" indent="0">
              <a:lnSpc>
                <a:spcPct val="100000"/>
              </a:lnSpc>
              <a:spcBef>
                <a:spcPts val="0"/>
              </a:spcBef>
              <a:buNone/>
            </a:pPr>
            <a:r>
              <a:rPr lang="en-US" sz="600" dirty="0">
                <a:solidFill>
                  <a:srgbClr val="00B050"/>
                </a:solidFill>
                <a:latin typeface="Courier New" panose="02070309020205020404" pitchFamily="49" charset="0"/>
                <a:cs typeface="Courier New" panose="02070309020205020404" pitchFamily="49" charset="0"/>
              </a:rPr>
              <a:t>          items:</a:t>
            </a:r>
          </a:p>
          <a:p>
            <a:pPr marL="0" indent="0">
              <a:lnSpc>
                <a:spcPct val="100000"/>
              </a:lnSpc>
              <a:spcBef>
                <a:spcPts val="0"/>
              </a:spcBef>
              <a:buNone/>
            </a:pPr>
            <a:r>
              <a:rPr lang="en-US" sz="600" dirty="0">
                <a:solidFill>
                  <a:srgbClr val="00B050"/>
                </a:solidFill>
                <a:latin typeface="Courier New" panose="02070309020205020404" pitchFamily="49" charset="0"/>
                <a:cs typeface="Courier New" panose="02070309020205020404" pitchFamily="49" charset="0"/>
              </a:rPr>
              <a:t>            type: string</a:t>
            </a:r>
          </a:p>
          <a:p>
            <a:pPr marL="0" indent="0">
              <a:lnSpc>
                <a:spcPct val="100000"/>
              </a:lnSpc>
              <a:spcBef>
                <a:spcPts val="0"/>
              </a:spcBef>
              <a:buNone/>
            </a:pPr>
            <a:endParaRPr lang="de-DE" sz="600" dirty="0">
              <a:latin typeface="Courier New" panose="02070309020205020404" pitchFamily="49" charset="0"/>
              <a:cs typeface="Courier New" panose="02070309020205020404" pitchFamily="49" charset="0"/>
            </a:endParaRPr>
          </a:p>
          <a:p>
            <a:pPr marL="0" indent="0">
              <a:lnSpc>
                <a:spcPct val="100000"/>
              </a:lnSpc>
              <a:spcBef>
                <a:spcPts val="0"/>
              </a:spcBef>
              <a:buNone/>
            </a:pPr>
            <a:endParaRPr lang="de-DE" sz="600" dirty="0">
              <a:latin typeface="Courier New" panose="02070309020205020404" pitchFamily="49" charset="0"/>
              <a:cs typeface="Courier New" panose="02070309020205020404" pitchFamily="49" charset="0"/>
            </a:endParaRPr>
          </a:p>
          <a:p>
            <a:pPr marL="0" indent="0">
              <a:lnSpc>
                <a:spcPct val="100000"/>
              </a:lnSpc>
              <a:spcBef>
                <a:spcPts val="0"/>
              </a:spcBef>
              <a:buNone/>
            </a:pPr>
            <a:endParaRPr lang="de-DE" sz="1400" dirty="0">
              <a:latin typeface="Courier New" panose="02070309020205020404" pitchFamily="49" charset="0"/>
              <a:cs typeface="Courier New" panose="02070309020205020404" pitchFamily="49" charset="0"/>
            </a:endParaRPr>
          </a:p>
          <a:p>
            <a:pPr marL="0" indent="0">
              <a:lnSpc>
                <a:spcPct val="100000"/>
              </a:lnSpc>
              <a:spcBef>
                <a:spcPts val="0"/>
              </a:spcBef>
              <a:buNone/>
            </a:pPr>
            <a:r>
              <a:rPr lang="en-US" sz="2000" dirty="0"/>
              <a:t>Conclusion:</a:t>
            </a:r>
            <a:br>
              <a:rPr lang="en-US" sz="2000" dirty="0"/>
            </a:br>
            <a:r>
              <a:rPr lang="en-US" sz="2000" dirty="0"/>
              <a:t>It is possible to write JSON PATCH files that describe only allowed changes and thus also help for implementation option 1, but the effort is much higher than for JSON Merge Patch</a:t>
            </a:r>
          </a:p>
        </p:txBody>
      </p:sp>
      <p:sp>
        <p:nvSpPr>
          <p:cNvPr id="7" name="Content Placeholder 2">
            <a:extLst>
              <a:ext uri="{FF2B5EF4-FFF2-40B4-BE49-F238E27FC236}">
                <a16:creationId xmlns:a16="http://schemas.microsoft.com/office/drawing/2014/main" id="{63C7DBBB-FE45-4F1C-A435-7F9D5665469E}"/>
              </a:ext>
            </a:extLst>
          </p:cNvPr>
          <p:cNvSpPr txBox="1">
            <a:spLocks/>
          </p:cNvSpPr>
          <p:nvPr/>
        </p:nvSpPr>
        <p:spPr>
          <a:xfrm>
            <a:off x="2990627" y="957431"/>
            <a:ext cx="3367142" cy="5712310"/>
          </a:xfrm>
          <a:prstGeom prst="rect">
            <a:avLst/>
          </a:prstGeom>
        </p:spPr>
        <p:txBody>
          <a:bodyPr vert="horz" lIns="91440" tIns="45720" rIns="91440" bIns="45720" rtlCol="0">
            <a:normAutofit fontScale="2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lnSpc>
                <a:spcPct val="120000"/>
              </a:lnSpc>
              <a:spcBef>
                <a:spcPts val="0"/>
              </a:spcBef>
              <a:buNone/>
            </a:pPr>
            <a:r>
              <a:rPr lang="en-US" sz="2400" dirty="0">
                <a:latin typeface="Courier New" panose="02070309020205020404" pitchFamily="49" charset="0"/>
                <a:cs typeface="Courier New" panose="02070309020205020404" pitchFamily="49" charset="0"/>
              </a:rPr>
              <a:t> </a:t>
            </a:r>
            <a:r>
              <a:rPr lang="en-US" sz="2400" dirty="0">
                <a:solidFill>
                  <a:srgbClr val="FFC000"/>
                </a:solidFill>
                <a:latin typeface="Courier New" panose="02070309020205020404" pitchFamily="49" charset="0"/>
                <a:cs typeface="Courier New" panose="02070309020205020404" pitchFamily="49" charset="0"/>
              </a:rPr>
              <a:t>patch:</a:t>
            </a:r>
          </a:p>
          <a:p>
            <a:pPr marL="0" lvl="0" indent="0">
              <a:lnSpc>
                <a:spcPct val="120000"/>
              </a:lnSpc>
              <a:spcBef>
                <a:spcPts val="0"/>
              </a:spcBef>
              <a:buNone/>
            </a:pPr>
            <a:r>
              <a:rPr lang="en-US" sz="2400" dirty="0">
                <a:solidFill>
                  <a:srgbClr val="FFC000"/>
                </a:solidFill>
                <a:latin typeface="Courier New" panose="02070309020205020404" pitchFamily="49" charset="0"/>
                <a:cs typeface="Courier New" panose="02070309020205020404" pitchFamily="49" charset="0"/>
              </a:rPr>
              <a:t>      summary: patch inventory item</a:t>
            </a:r>
          </a:p>
          <a:p>
            <a:pPr marL="0" lvl="0" indent="0">
              <a:lnSpc>
                <a:spcPct val="120000"/>
              </a:lnSpc>
              <a:spcBef>
                <a:spcPts val="0"/>
              </a:spcBef>
              <a:buNone/>
            </a:pPr>
            <a:r>
              <a:rPr lang="en-US" sz="2400" dirty="0">
                <a:solidFill>
                  <a:srgbClr val="FFC000"/>
                </a:solidFill>
                <a:latin typeface="Courier New" panose="02070309020205020404" pitchFamily="49" charset="0"/>
                <a:cs typeface="Courier New" panose="02070309020205020404" pitchFamily="49" charset="0"/>
              </a:rPr>
              <a:t>      parameters:</a:t>
            </a:r>
          </a:p>
          <a:p>
            <a:pPr marL="0" lvl="0" indent="0">
              <a:lnSpc>
                <a:spcPct val="120000"/>
              </a:lnSpc>
              <a:spcBef>
                <a:spcPts val="0"/>
              </a:spcBef>
              <a:buNone/>
            </a:pPr>
            <a:r>
              <a:rPr lang="en-US" sz="2400" dirty="0">
                <a:solidFill>
                  <a:srgbClr val="FFC000"/>
                </a:solidFill>
                <a:latin typeface="Courier New" panose="02070309020205020404" pitchFamily="49" charset="0"/>
                <a:cs typeface="Courier New" panose="02070309020205020404" pitchFamily="49" charset="0"/>
              </a:rPr>
              <a:t>        - name: id</a:t>
            </a:r>
          </a:p>
          <a:p>
            <a:pPr marL="0" lvl="0" indent="0">
              <a:lnSpc>
                <a:spcPct val="120000"/>
              </a:lnSpc>
              <a:spcBef>
                <a:spcPts val="0"/>
              </a:spcBef>
              <a:buNone/>
            </a:pPr>
            <a:r>
              <a:rPr lang="en-US" sz="2400" dirty="0">
                <a:solidFill>
                  <a:srgbClr val="FFC000"/>
                </a:solidFill>
                <a:latin typeface="Courier New" panose="02070309020205020404" pitchFamily="49" charset="0"/>
                <a:cs typeface="Courier New" panose="02070309020205020404" pitchFamily="49" charset="0"/>
              </a:rPr>
              <a:t>          in: path</a:t>
            </a:r>
          </a:p>
          <a:p>
            <a:pPr marL="0" lvl="0" indent="0">
              <a:lnSpc>
                <a:spcPct val="120000"/>
              </a:lnSpc>
              <a:spcBef>
                <a:spcPts val="0"/>
              </a:spcBef>
              <a:buNone/>
            </a:pPr>
            <a:r>
              <a:rPr lang="en-US" sz="2400" dirty="0">
                <a:solidFill>
                  <a:srgbClr val="FFC000"/>
                </a:solidFill>
                <a:latin typeface="Courier New" panose="02070309020205020404" pitchFamily="49" charset="0"/>
                <a:cs typeface="Courier New" panose="02070309020205020404" pitchFamily="49" charset="0"/>
              </a:rPr>
              <a:t>          required: true</a:t>
            </a:r>
          </a:p>
          <a:p>
            <a:pPr marL="0" lvl="0" indent="0">
              <a:lnSpc>
                <a:spcPct val="120000"/>
              </a:lnSpc>
              <a:spcBef>
                <a:spcPts val="0"/>
              </a:spcBef>
              <a:buNone/>
            </a:pPr>
            <a:r>
              <a:rPr lang="en-US" sz="2400" dirty="0">
                <a:solidFill>
                  <a:srgbClr val="FFC000"/>
                </a:solidFill>
                <a:latin typeface="Courier New" panose="02070309020205020404" pitchFamily="49" charset="0"/>
                <a:cs typeface="Courier New" panose="02070309020205020404" pitchFamily="49" charset="0"/>
              </a:rPr>
              <a:t>          schema:</a:t>
            </a:r>
          </a:p>
          <a:p>
            <a:pPr marL="0" lvl="0" indent="0">
              <a:lnSpc>
                <a:spcPct val="120000"/>
              </a:lnSpc>
              <a:spcBef>
                <a:spcPts val="0"/>
              </a:spcBef>
              <a:buNone/>
            </a:pPr>
            <a:r>
              <a:rPr lang="en-US" sz="2400" dirty="0">
                <a:solidFill>
                  <a:srgbClr val="FFC000"/>
                </a:solidFill>
                <a:latin typeface="Courier New" panose="02070309020205020404" pitchFamily="49" charset="0"/>
                <a:cs typeface="Courier New" panose="02070309020205020404" pitchFamily="49" charset="0"/>
              </a:rPr>
              <a:t>            type: integer</a:t>
            </a:r>
          </a:p>
          <a:p>
            <a:pPr marL="0" lvl="0" indent="0">
              <a:lnSpc>
                <a:spcPct val="120000"/>
              </a:lnSpc>
              <a:spcBef>
                <a:spcPts val="0"/>
              </a:spcBef>
              <a:buNone/>
            </a:pPr>
            <a:r>
              <a:rPr lang="en-US" sz="2400" dirty="0">
                <a:solidFill>
                  <a:srgbClr val="FFC000"/>
                </a:solidFill>
                <a:latin typeface="Courier New" panose="02070309020205020404" pitchFamily="49" charset="0"/>
                <a:cs typeface="Courier New" panose="02070309020205020404" pitchFamily="49" charset="0"/>
              </a:rPr>
              <a:t>      </a:t>
            </a:r>
            <a:r>
              <a:rPr lang="en-US" sz="2400" dirty="0" err="1">
                <a:solidFill>
                  <a:srgbClr val="FFC000"/>
                </a:solidFill>
                <a:latin typeface="Courier New" panose="02070309020205020404" pitchFamily="49" charset="0"/>
                <a:cs typeface="Courier New" panose="02070309020205020404" pitchFamily="49" charset="0"/>
              </a:rPr>
              <a:t>requestBody</a:t>
            </a:r>
            <a:r>
              <a:rPr lang="en-US" sz="2400" dirty="0">
                <a:solidFill>
                  <a:srgbClr val="FFC000"/>
                </a:solidFill>
                <a:latin typeface="Courier New" panose="02070309020205020404" pitchFamily="49" charset="0"/>
                <a:cs typeface="Courier New" panose="02070309020205020404" pitchFamily="49" charset="0"/>
              </a:rPr>
              <a:t>:</a:t>
            </a:r>
          </a:p>
          <a:p>
            <a:pPr marL="0" lvl="0" indent="0">
              <a:lnSpc>
                <a:spcPct val="120000"/>
              </a:lnSpc>
              <a:spcBef>
                <a:spcPts val="0"/>
              </a:spcBef>
              <a:buNone/>
            </a:pPr>
            <a:r>
              <a:rPr lang="en-US" sz="2400" dirty="0">
                <a:solidFill>
                  <a:srgbClr val="FFC000"/>
                </a:solidFill>
                <a:latin typeface="Courier New" panose="02070309020205020404" pitchFamily="49" charset="0"/>
                <a:cs typeface="Courier New" panose="02070309020205020404" pitchFamily="49" charset="0"/>
              </a:rPr>
              <a:t>        required: true</a:t>
            </a:r>
          </a:p>
          <a:p>
            <a:pPr marL="0" lvl="0" indent="0">
              <a:lnSpc>
                <a:spcPct val="120000"/>
              </a:lnSpc>
              <a:spcBef>
                <a:spcPts val="0"/>
              </a:spcBef>
              <a:buNone/>
            </a:pPr>
            <a:r>
              <a:rPr lang="en-US" sz="2400" dirty="0">
                <a:solidFill>
                  <a:srgbClr val="FFC000"/>
                </a:solidFill>
                <a:latin typeface="Courier New" panose="02070309020205020404" pitchFamily="49" charset="0"/>
                <a:cs typeface="Courier New" panose="02070309020205020404" pitchFamily="49" charset="0"/>
              </a:rPr>
              <a:t>        content:</a:t>
            </a:r>
          </a:p>
          <a:p>
            <a:pPr marL="0" lvl="0" indent="0">
              <a:lnSpc>
                <a:spcPct val="120000"/>
              </a:lnSpc>
              <a:spcBef>
                <a:spcPts val="0"/>
              </a:spcBef>
              <a:buNone/>
            </a:pPr>
            <a:r>
              <a:rPr lang="en-US" sz="2400" dirty="0">
                <a:solidFill>
                  <a:srgbClr val="FF0000"/>
                </a:solidFill>
                <a:latin typeface="Courier New" panose="02070309020205020404" pitchFamily="49" charset="0"/>
                <a:cs typeface="Courier New" panose="02070309020205020404" pitchFamily="49" charset="0"/>
              </a:rPr>
              <a:t>          application/</a:t>
            </a:r>
            <a:r>
              <a:rPr lang="en-US" sz="2400" dirty="0" err="1">
                <a:solidFill>
                  <a:srgbClr val="FF0000"/>
                </a:solidFill>
                <a:latin typeface="Courier New" panose="02070309020205020404" pitchFamily="49" charset="0"/>
                <a:cs typeface="Courier New" panose="02070309020205020404" pitchFamily="49" charset="0"/>
              </a:rPr>
              <a:t>json-patch+json</a:t>
            </a:r>
            <a:r>
              <a:rPr lang="en-US" sz="2400" dirty="0">
                <a:solidFill>
                  <a:srgbClr val="FF0000"/>
                </a:solidFill>
                <a:latin typeface="Courier New" panose="02070309020205020404" pitchFamily="49" charset="0"/>
                <a:cs typeface="Courier New" panose="02070309020205020404" pitchFamily="49" charset="0"/>
              </a:rPr>
              <a:t>:</a:t>
            </a:r>
          </a:p>
          <a:p>
            <a:pPr marL="0" lvl="0" indent="0">
              <a:lnSpc>
                <a:spcPct val="120000"/>
              </a:lnSpc>
              <a:spcBef>
                <a:spcPts val="0"/>
              </a:spcBef>
              <a:buNone/>
            </a:pPr>
            <a:r>
              <a:rPr lang="en-US" sz="2400" dirty="0">
                <a:solidFill>
                  <a:srgbClr val="FF0000"/>
                </a:solidFill>
                <a:latin typeface="Courier New" panose="02070309020205020404" pitchFamily="49" charset="0"/>
                <a:cs typeface="Courier New" panose="02070309020205020404" pitchFamily="49" charset="0"/>
              </a:rPr>
              <a:t>            schema:</a:t>
            </a:r>
          </a:p>
          <a:p>
            <a:pPr marL="0" lvl="0" indent="0">
              <a:lnSpc>
                <a:spcPct val="120000"/>
              </a:lnSpc>
              <a:spcBef>
                <a:spcPts val="0"/>
              </a:spcBef>
              <a:buNone/>
            </a:pPr>
            <a:r>
              <a:rPr lang="en-US" sz="2400" dirty="0">
                <a:solidFill>
                  <a:srgbClr val="FF0000"/>
                </a:solidFill>
                <a:latin typeface="Courier New" panose="02070309020205020404" pitchFamily="49" charset="0"/>
                <a:cs typeface="Courier New" panose="02070309020205020404" pitchFamily="49" charset="0"/>
              </a:rPr>
              <a:t>              $ref: '#/components/schemas/</a:t>
            </a:r>
            <a:r>
              <a:rPr lang="en-US" sz="2400" dirty="0" err="1">
                <a:solidFill>
                  <a:srgbClr val="FF0000"/>
                </a:solidFill>
                <a:latin typeface="Courier New" panose="02070309020205020404" pitchFamily="49" charset="0"/>
                <a:cs typeface="Courier New" panose="02070309020205020404" pitchFamily="49" charset="0"/>
              </a:rPr>
              <a:t>PatchInventoryItem</a:t>
            </a:r>
            <a:r>
              <a:rPr lang="en-US" sz="2400" dirty="0">
                <a:solidFill>
                  <a:srgbClr val="FF0000"/>
                </a:solidFill>
                <a:latin typeface="Courier New" panose="02070309020205020404" pitchFamily="49" charset="0"/>
                <a:cs typeface="Courier New" panose="02070309020205020404" pitchFamily="49" charset="0"/>
              </a:rPr>
              <a:t>'</a:t>
            </a:r>
          </a:p>
          <a:p>
            <a:pPr marL="0" lvl="0" indent="0">
              <a:lnSpc>
                <a:spcPct val="120000"/>
              </a:lnSpc>
              <a:spcBef>
                <a:spcPts val="0"/>
              </a:spcBef>
              <a:buNone/>
            </a:pPr>
            <a:r>
              <a:rPr lang="en-US" sz="2400" dirty="0">
                <a:solidFill>
                  <a:srgbClr val="00B050"/>
                </a:solidFill>
                <a:latin typeface="Courier New" panose="02070309020205020404" pitchFamily="49" charset="0"/>
                <a:cs typeface="Courier New" panose="02070309020205020404" pitchFamily="49" charset="0"/>
              </a:rPr>
              <a:t>          application/</a:t>
            </a:r>
            <a:r>
              <a:rPr lang="en-US" sz="2400" dirty="0" err="1">
                <a:solidFill>
                  <a:srgbClr val="00B050"/>
                </a:solidFill>
                <a:latin typeface="Courier New" panose="02070309020205020404" pitchFamily="49" charset="0"/>
                <a:cs typeface="Courier New" panose="02070309020205020404" pitchFamily="49" charset="0"/>
              </a:rPr>
              <a:t>merge-patch+json</a:t>
            </a:r>
            <a:r>
              <a:rPr lang="en-US" sz="2400" dirty="0">
                <a:solidFill>
                  <a:srgbClr val="00B050"/>
                </a:solidFill>
                <a:latin typeface="Courier New" panose="02070309020205020404" pitchFamily="49" charset="0"/>
                <a:cs typeface="Courier New" panose="02070309020205020404" pitchFamily="49" charset="0"/>
              </a:rPr>
              <a:t>:</a:t>
            </a:r>
          </a:p>
          <a:p>
            <a:pPr marL="0" lvl="0" indent="0">
              <a:lnSpc>
                <a:spcPct val="120000"/>
              </a:lnSpc>
              <a:spcBef>
                <a:spcPts val="0"/>
              </a:spcBef>
              <a:buNone/>
            </a:pPr>
            <a:r>
              <a:rPr lang="en-US" sz="2400" dirty="0">
                <a:solidFill>
                  <a:srgbClr val="00B050"/>
                </a:solidFill>
                <a:latin typeface="Courier New" panose="02070309020205020404" pitchFamily="49" charset="0"/>
                <a:cs typeface="Courier New" panose="02070309020205020404" pitchFamily="49" charset="0"/>
              </a:rPr>
              <a:t>            schema:</a:t>
            </a:r>
          </a:p>
          <a:p>
            <a:pPr marL="0" lvl="0" indent="0">
              <a:lnSpc>
                <a:spcPct val="120000"/>
              </a:lnSpc>
              <a:spcBef>
                <a:spcPts val="0"/>
              </a:spcBef>
              <a:buNone/>
            </a:pPr>
            <a:r>
              <a:rPr lang="en-US" sz="2400" dirty="0">
                <a:solidFill>
                  <a:srgbClr val="00B050"/>
                </a:solidFill>
                <a:latin typeface="Courier New" panose="02070309020205020404" pitchFamily="49" charset="0"/>
                <a:cs typeface="Courier New" panose="02070309020205020404" pitchFamily="49" charset="0"/>
              </a:rPr>
              <a:t>              $ref: '#/components/schemas/</a:t>
            </a:r>
            <a:r>
              <a:rPr lang="en-US" sz="2400" dirty="0" err="1">
                <a:solidFill>
                  <a:srgbClr val="00B050"/>
                </a:solidFill>
                <a:latin typeface="Courier New" panose="02070309020205020404" pitchFamily="49" charset="0"/>
                <a:cs typeface="Courier New" panose="02070309020205020404" pitchFamily="49" charset="0"/>
              </a:rPr>
              <a:t>MergePatchInventoryItem</a:t>
            </a:r>
            <a:r>
              <a:rPr lang="en-US" sz="2400" dirty="0">
                <a:solidFill>
                  <a:srgbClr val="00B050"/>
                </a:solidFill>
                <a:latin typeface="Courier New" panose="02070309020205020404" pitchFamily="49" charset="0"/>
                <a:cs typeface="Courier New" panose="02070309020205020404" pitchFamily="49" charset="0"/>
              </a:rPr>
              <a:t>'</a:t>
            </a:r>
          </a:p>
          <a:p>
            <a:pPr marL="0" lvl="0" indent="0">
              <a:lnSpc>
                <a:spcPct val="120000"/>
              </a:lnSpc>
              <a:spcBef>
                <a:spcPts val="0"/>
              </a:spcBef>
              <a:buNone/>
            </a:pPr>
            <a:r>
              <a:rPr lang="en-US" sz="2400" dirty="0">
                <a:solidFill>
                  <a:srgbClr val="FFC000"/>
                </a:solidFill>
                <a:latin typeface="Courier New" panose="02070309020205020404" pitchFamily="49" charset="0"/>
                <a:cs typeface="Courier New" panose="02070309020205020404" pitchFamily="49" charset="0"/>
              </a:rPr>
              <a:t>      responses:</a:t>
            </a:r>
          </a:p>
          <a:p>
            <a:pPr marL="0" lvl="0" indent="0">
              <a:lnSpc>
                <a:spcPct val="120000"/>
              </a:lnSpc>
              <a:spcBef>
                <a:spcPts val="0"/>
              </a:spcBef>
              <a:buNone/>
            </a:pPr>
            <a:r>
              <a:rPr lang="en-US" sz="2400" dirty="0">
                <a:solidFill>
                  <a:srgbClr val="FFC000"/>
                </a:solidFill>
                <a:latin typeface="Courier New" panose="02070309020205020404" pitchFamily="49" charset="0"/>
                <a:cs typeface="Courier New" panose="02070309020205020404" pitchFamily="49" charset="0"/>
              </a:rPr>
              <a:t>        '200':</a:t>
            </a:r>
          </a:p>
          <a:p>
            <a:pPr marL="0" lvl="0" indent="0">
              <a:lnSpc>
                <a:spcPct val="120000"/>
              </a:lnSpc>
              <a:spcBef>
                <a:spcPts val="0"/>
              </a:spcBef>
              <a:buNone/>
            </a:pPr>
            <a:r>
              <a:rPr lang="en-US" sz="2400" dirty="0">
                <a:solidFill>
                  <a:srgbClr val="FFC000"/>
                </a:solidFill>
                <a:latin typeface="Courier New" panose="02070309020205020404" pitchFamily="49" charset="0"/>
                <a:cs typeface="Courier New" panose="02070309020205020404" pitchFamily="49" charset="0"/>
              </a:rPr>
              <a:t>          description: Patch was </a:t>
            </a:r>
            <a:r>
              <a:rPr lang="en-US" sz="2400" dirty="0" err="1">
                <a:solidFill>
                  <a:srgbClr val="FFC000"/>
                </a:solidFill>
                <a:latin typeface="Courier New" panose="02070309020205020404" pitchFamily="49" charset="0"/>
                <a:cs typeface="Courier New" panose="02070309020205020404" pitchFamily="49" charset="0"/>
              </a:rPr>
              <a:t>succesfull</a:t>
            </a:r>
            <a:endParaRPr lang="en-US" sz="2400" dirty="0">
              <a:solidFill>
                <a:srgbClr val="FFC000"/>
              </a:solidFill>
              <a:latin typeface="Courier New" panose="02070309020205020404" pitchFamily="49" charset="0"/>
              <a:cs typeface="Courier New" panose="02070309020205020404" pitchFamily="49" charset="0"/>
            </a:endParaRPr>
          </a:p>
          <a:p>
            <a:pPr marL="0" lvl="0" indent="0">
              <a:lnSpc>
                <a:spcPct val="120000"/>
              </a:lnSpc>
              <a:spcBef>
                <a:spcPts val="0"/>
              </a:spcBef>
              <a:buNone/>
            </a:pPr>
            <a:r>
              <a:rPr lang="en-US" sz="2400" dirty="0">
                <a:solidFill>
                  <a:srgbClr val="FFC000"/>
                </a:solidFill>
                <a:latin typeface="Courier New" panose="02070309020205020404" pitchFamily="49" charset="0"/>
                <a:cs typeface="Courier New" panose="02070309020205020404" pitchFamily="49" charset="0"/>
              </a:rPr>
              <a:t>          content:</a:t>
            </a:r>
          </a:p>
          <a:p>
            <a:pPr marL="0" lvl="0" indent="0">
              <a:lnSpc>
                <a:spcPct val="120000"/>
              </a:lnSpc>
              <a:spcBef>
                <a:spcPts val="0"/>
              </a:spcBef>
              <a:buNone/>
            </a:pPr>
            <a:r>
              <a:rPr lang="en-US" sz="2400" dirty="0">
                <a:solidFill>
                  <a:srgbClr val="FFC000"/>
                </a:solidFill>
                <a:latin typeface="Courier New" panose="02070309020205020404" pitchFamily="49" charset="0"/>
                <a:cs typeface="Courier New" panose="02070309020205020404" pitchFamily="49" charset="0"/>
              </a:rPr>
              <a:t>            application/</a:t>
            </a:r>
            <a:r>
              <a:rPr lang="en-US" sz="2400" dirty="0" err="1">
                <a:solidFill>
                  <a:srgbClr val="FFC000"/>
                </a:solidFill>
                <a:latin typeface="Courier New" panose="02070309020205020404" pitchFamily="49" charset="0"/>
                <a:cs typeface="Courier New" panose="02070309020205020404" pitchFamily="49" charset="0"/>
              </a:rPr>
              <a:t>json</a:t>
            </a:r>
            <a:r>
              <a:rPr lang="en-US" sz="2400" dirty="0">
                <a:solidFill>
                  <a:srgbClr val="FFC000"/>
                </a:solidFill>
                <a:latin typeface="Courier New" panose="02070309020205020404" pitchFamily="49" charset="0"/>
                <a:cs typeface="Courier New" panose="02070309020205020404" pitchFamily="49" charset="0"/>
              </a:rPr>
              <a:t>:</a:t>
            </a:r>
          </a:p>
          <a:p>
            <a:pPr marL="0" lvl="0" indent="0">
              <a:lnSpc>
                <a:spcPct val="120000"/>
              </a:lnSpc>
              <a:spcBef>
                <a:spcPts val="0"/>
              </a:spcBef>
              <a:buNone/>
            </a:pPr>
            <a:r>
              <a:rPr lang="en-US" sz="2400" dirty="0">
                <a:solidFill>
                  <a:srgbClr val="FFC000"/>
                </a:solidFill>
                <a:latin typeface="Courier New" panose="02070309020205020404" pitchFamily="49" charset="0"/>
                <a:cs typeface="Courier New" panose="02070309020205020404" pitchFamily="49" charset="0"/>
              </a:rPr>
              <a:t>              schema: </a:t>
            </a:r>
          </a:p>
          <a:p>
            <a:pPr marL="0" lvl="0" indent="0">
              <a:lnSpc>
                <a:spcPct val="120000"/>
              </a:lnSpc>
              <a:spcBef>
                <a:spcPts val="0"/>
              </a:spcBef>
              <a:buNone/>
            </a:pPr>
            <a:r>
              <a:rPr lang="en-US" sz="2400" dirty="0">
                <a:solidFill>
                  <a:srgbClr val="FFC000"/>
                </a:solidFill>
                <a:latin typeface="Courier New" panose="02070309020205020404" pitchFamily="49" charset="0"/>
                <a:cs typeface="Courier New" panose="02070309020205020404" pitchFamily="49" charset="0"/>
              </a:rPr>
              <a:t>                $ref: '#/components/schemas/</a:t>
            </a:r>
            <a:r>
              <a:rPr lang="en-US" sz="2400" dirty="0" err="1">
                <a:solidFill>
                  <a:srgbClr val="FFC000"/>
                </a:solidFill>
                <a:latin typeface="Courier New" panose="02070309020205020404" pitchFamily="49" charset="0"/>
                <a:cs typeface="Courier New" panose="02070309020205020404" pitchFamily="49" charset="0"/>
              </a:rPr>
              <a:t>InventoryItem</a:t>
            </a:r>
            <a:r>
              <a:rPr lang="en-US" sz="2400" dirty="0">
                <a:solidFill>
                  <a:srgbClr val="FFC000"/>
                </a:solidFill>
                <a:latin typeface="Courier New" panose="02070309020205020404" pitchFamily="49" charset="0"/>
                <a:cs typeface="Courier New" panose="02070309020205020404" pitchFamily="49" charset="0"/>
              </a:rPr>
              <a:t>'</a:t>
            </a:r>
          </a:p>
          <a:p>
            <a:pPr marL="0" lvl="0" indent="0">
              <a:lnSpc>
                <a:spcPct val="120000"/>
              </a:lnSpc>
              <a:spcBef>
                <a:spcPts val="0"/>
              </a:spcBef>
              <a:buNone/>
            </a:pPr>
            <a:r>
              <a:rPr lang="en-US" sz="2400" dirty="0">
                <a:solidFill>
                  <a:srgbClr val="FFC000"/>
                </a:solidFill>
                <a:latin typeface="Courier New" panose="02070309020205020404" pitchFamily="49" charset="0"/>
                <a:cs typeface="Courier New" panose="02070309020205020404" pitchFamily="49" charset="0"/>
              </a:rPr>
              <a:t>        '204':</a:t>
            </a:r>
          </a:p>
          <a:p>
            <a:pPr marL="0" lvl="0" indent="0">
              <a:lnSpc>
                <a:spcPct val="120000"/>
              </a:lnSpc>
              <a:spcBef>
                <a:spcPts val="0"/>
              </a:spcBef>
              <a:buNone/>
            </a:pPr>
            <a:r>
              <a:rPr lang="en-US" sz="2400" dirty="0">
                <a:solidFill>
                  <a:srgbClr val="FFC000"/>
                </a:solidFill>
                <a:latin typeface="Courier New" panose="02070309020205020404" pitchFamily="49" charset="0"/>
                <a:cs typeface="Courier New" panose="02070309020205020404" pitchFamily="49" charset="0"/>
              </a:rPr>
              <a:t>          description: Patch was </a:t>
            </a:r>
            <a:r>
              <a:rPr lang="en-US" sz="2400" dirty="0" err="1">
                <a:solidFill>
                  <a:srgbClr val="FFC000"/>
                </a:solidFill>
                <a:latin typeface="Courier New" panose="02070309020205020404" pitchFamily="49" charset="0"/>
                <a:cs typeface="Courier New" panose="02070309020205020404" pitchFamily="49" charset="0"/>
              </a:rPr>
              <a:t>succesfull</a:t>
            </a:r>
            <a:endParaRPr lang="en-US" sz="2400" dirty="0">
              <a:solidFill>
                <a:srgbClr val="FFC000"/>
              </a:solidFill>
              <a:latin typeface="Courier New" panose="02070309020205020404" pitchFamily="49" charset="0"/>
              <a:cs typeface="Courier New" panose="02070309020205020404" pitchFamily="49" charset="0"/>
            </a:endParaRPr>
          </a:p>
          <a:p>
            <a:pPr marL="0" lvl="0" indent="0">
              <a:lnSpc>
                <a:spcPct val="120000"/>
              </a:lnSpc>
              <a:spcBef>
                <a:spcPts val="0"/>
              </a:spcBef>
              <a:buNone/>
            </a:pPr>
            <a:r>
              <a:rPr lang="en-US" sz="2400" dirty="0">
                <a:solidFill>
                  <a:srgbClr val="FFC000"/>
                </a:solidFill>
                <a:latin typeface="Courier New" panose="02070309020205020404" pitchFamily="49" charset="0"/>
                <a:cs typeface="Courier New" panose="02070309020205020404" pitchFamily="49" charset="0"/>
              </a:rPr>
              <a:t>        '400':</a:t>
            </a:r>
          </a:p>
          <a:p>
            <a:pPr marL="0" lvl="0" indent="0">
              <a:lnSpc>
                <a:spcPct val="120000"/>
              </a:lnSpc>
              <a:spcBef>
                <a:spcPts val="0"/>
              </a:spcBef>
              <a:buNone/>
            </a:pPr>
            <a:r>
              <a:rPr lang="en-US" sz="2400" dirty="0">
                <a:solidFill>
                  <a:srgbClr val="FFC000"/>
                </a:solidFill>
                <a:latin typeface="Courier New" panose="02070309020205020404" pitchFamily="49" charset="0"/>
                <a:cs typeface="Courier New" panose="02070309020205020404" pitchFamily="49" charset="0"/>
              </a:rPr>
              <a:t>          description: bad input parameter</a:t>
            </a:r>
          </a:p>
          <a:p>
            <a:pPr marL="0" lvl="0" indent="0">
              <a:lnSpc>
                <a:spcPct val="120000"/>
              </a:lnSpc>
              <a:spcBef>
                <a:spcPts val="0"/>
              </a:spcBef>
              <a:buNone/>
            </a:pPr>
            <a:r>
              <a:rPr lang="en-US" sz="2400" dirty="0">
                <a:latin typeface="Courier New" panose="02070309020205020404" pitchFamily="49" charset="0"/>
                <a:cs typeface="Courier New" panose="02070309020205020404" pitchFamily="49" charset="0"/>
              </a:rPr>
              <a:t>components:</a:t>
            </a:r>
          </a:p>
          <a:p>
            <a:pPr marL="0" lvl="0" indent="0">
              <a:lnSpc>
                <a:spcPct val="120000"/>
              </a:lnSpc>
              <a:spcBef>
                <a:spcPts val="0"/>
              </a:spcBef>
              <a:buNone/>
            </a:pPr>
            <a:r>
              <a:rPr lang="en-US" sz="2400" dirty="0">
                <a:latin typeface="Courier New" panose="02070309020205020404" pitchFamily="49" charset="0"/>
                <a:cs typeface="Courier New" panose="02070309020205020404" pitchFamily="49" charset="0"/>
              </a:rPr>
              <a:t>  schemas:</a:t>
            </a:r>
          </a:p>
          <a:p>
            <a:pPr marL="0" lvl="0" indent="0">
              <a:lnSpc>
                <a:spcPct val="120000"/>
              </a:lnSpc>
              <a:spcBef>
                <a:spcPts val="0"/>
              </a:spcBef>
              <a:buNone/>
            </a:pPr>
            <a:r>
              <a:rPr lang="en-US" sz="2400" dirty="0">
                <a:latin typeface="Courier New" panose="02070309020205020404" pitchFamily="49" charset="0"/>
                <a:cs typeface="Courier New" panose="02070309020205020404" pitchFamily="49" charset="0"/>
              </a:rPr>
              <a:t>    </a:t>
            </a:r>
            <a:r>
              <a:rPr lang="en-US" sz="2400" dirty="0" err="1">
                <a:latin typeface="Courier New" panose="02070309020205020404" pitchFamily="49" charset="0"/>
                <a:cs typeface="Courier New" panose="02070309020205020404" pitchFamily="49" charset="0"/>
              </a:rPr>
              <a:t>InventoryItem</a:t>
            </a:r>
            <a:r>
              <a:rPr lang="en-US" sz="2400" dirty="0">
                <a:latin typeface="Courier New" panose="02070309020205020404" pitchFamily="49" charset="0"/>
                <a:cs typeface="Courier New" panose="02070309020205020404" pitchFamily="49" charset="0"/>
              </a:rPr>
              <a:t>:</a:t>
            </a:r>
          </a:p>
          <a:p>
            <a:pPr marL="0" lvl="0" indent="0">
              <a:lnSpc>
                <a:spcPct val="120000"/>
              </a:lnSpc>
              <a:spcBef>
                <a:spcPts val="0"/>
              </a:spcBef>
              <a:buNone/>
            </a:pPr>
            <a:r>
              <a:rPr lang="en-US" sz="2400" dirty="0">
                <a:latin typeface="Courier New" panose="02070309020205020404" pitchFamily="49" charset="0"/>
                <a:cs typeface="Courier New" panose="02070309020205020404" pitchFamily="49" charset="0"/>
              </a:rPr>
              <a:t>      type: object</a:t>
            </a:r>
          </a:p>
          <a:p>
            <a:pPr marL="0" lvl="0" indent="0">
              <a:lnSpc>
                <a:spcPct val="120000"/>
              </a:lnSpc>
              <a:spcBef>
                <a:spcPts val="0"/>
              </a:spcBef>
              <a:buNone/>
            </a:pPr>
            <a:r>
              <a:rPr lang="en-US" sz="2400" dirty="0">
                <a:latin typeface="Courier New" panose="02070309020205020404" pitchFamily="49" charset="0"/>
                <a:cs typeface="Courier New" panose="02070309020205020404" pitchFamily="49" charset="0"/>
              </a:rPr>
              <a:t>      required:</a:t>
            </a:r>
          </a:p>
          <a:p>
            <a:pPr marL="0" lvl="0" indent="0">
              <a:lnSpc>
                <a:spcPct val="120000"/>
              </a:lnSpc>
              <a:spcBef>
                <a:spcPts val="0"/>
              </a:spcBef>
              <a:buNone/>
            </a:pPr>
            <a:r>
              <a:rPr lang="en-US" sz="2400" dirty="0">
                <a:latin typeface="Courier New" panose="02070309020205020404" pitchFamily="49" charset="0"/>
                <a:cs typeface="Courier New" panose="02070309020205020404" pitchFamily="49" charset="0"/>
              </a:rPr>
              <a:t>        - name</a:t>
            </a:r>
          </a:p>
          <a:p>
            <a:pPr marL="0" lvl="0" indent="0">
              <a:lnSpc>
                <a:spcPct val="120000"/>
              </a:lnSpc>
              <a:spcBef>
                <a:spcPts val="0"/>
              </a:spcBef>
              <a:buNone/>
            </a:pPr>
            <a:r>
              <a:rPr lang="en-US" sz="2400" dirty="0">
                <a:latin typeface="Courier New" panose="02070309020205020404" pitchFamily="49" charset="0"/>
                <a:cs typeface="Courier New" panose="02070309020205020404" pitchFamily="49" charset="0"/>
              </a:rPr>
              <a:t>        - manufacturer</a:t>
            </a:r>
          </a:p>
          <a:p>
            <a:pPr marL="0" lvl="0" indent="0">
              <a:lnSpc>
                <a:spcPct val="120000"/>
              </a:lnSpc>
              <a:spcBef>
                <a:spcPts val="0"/>
              </a:spcBef>
              <a:buNone/>
            </a:pPr>
            <a:r>
              <a:rPr lang="en-US" sz="2400" dirty="0">
                <a:latin typeface="Courier New" panose="02070309020205020404" pitchFamily="49" charset="0"/>
                <a:cs typeface="Courier New" panose="02070309020205020404" pitchFamily="49" charset="0"/>
              </a:rPr>
              <a:t>      properties:</a:t>
            </a:r>
          </a:p>
          <a:p>
            <a:pPr marL="0" lvl="0" indent="0">
              <a:lnSpc>
                <a:spcPct val="120000"/>
              </a:lnSpc>
              <a:spcBef>
                <a:spcPts val="0"/>
              </a:spcBef>
              <a:buNone/>
            </a:pPr>
            <a:r>
              <a:rPr lang="en-US" sz="2400" dirty="0">
                <a:latin typeface="Courier New" panose="02070309020205020404" pitchFamily="49" charset="0"/>
                <a:cs typeface="Courier New" panose="02070309020205020404" pitchFamily="49" charset="0"/>
              </a:rPr>
              <a:t>        id:</a:t>
            </a:r>
          </a:p>
          <a:p>
            <a:pPr marL="0" lvl="0" indent="0">
              <a:lnSpc>
                <a:spcPct val="120000"/>
              </a:lnSpc>
              <a:spcBef>
                <a:spcPts val="0"/>
              </a:spcBef>
              <a:buNone/>
            </a:pPr>
            <a:r>
              <a:rPr lang="en-US" sz="2400" dirty="0">
                <a:latin typeface="Courier New" panose="02070309020205020404" pitchFamily="49" charset="0"/>
                <a:cs typeface="Courier New" panose="02070309020205020404" pitchFamily="49" charset="0"/>
              </a:rPr>
              <a:t>          type: integer</a:t>
            </a:r>
          </a:p>
          <a:p>
            <a:pPr marL="0" lvl="0" indent="0">
              <a:lnSpc>
                <a:spcPct val="120000"/>
              </a:lnSpc>
              <a:spcBef>
                <a:spcPts val="0"/>
              </a:spcBef>
              <a:buNone/>
            </a:pPr>
            <a:r>
              <a:rPr lang="en-US" sz="2400" dirty="0">
                <a:latin typeface="Courier New" panose="02070309020205020404" pitchFamily="49" charset="0"/>
                <a:cs typeface="Courier New" panose="02070309020205020404" pitchFamily="49" charset="0"/>
              </a:rPr>
              <a:t>        name:</a:t>
            </a:r>
          </a:p>
          <a:p>
            <a:pPr marL="0" lvl="0" indent="0">
              <a:lnSpc>
                <a:spcPct val="120000"/>
              </a:lnSpc>
              <a:spcBef>
                <a:spcPts val="0"/>
              </a:spcBef>
              <a:buNone/>
            </a:pPr>
            <a:r>
              <a:rPr lang="en-US" sz="2400" dirty="0">
                <a:latin typeface="Courier New" panose="02070309020205020404" pitchFamily="49" charset="0"/>
                <a:cs typeface="Courier New" panose="02070309020205020404" pitchFamily="49" charset="0"/>
              </a:rPr>
              <a:t>          type: string</a:t>
            </a:r>
          </a:p>
          <a:p>
            <a:pPr marL="0" lvl="0" indent="0">
              <a:lnSpc>
                <a:spcPct val="120000"/>
              </a:lnSpc>
              <a:spcBef>
                <a:spcPts val="0"/>
              </a:spcBef>
              <a:buNone/>
            </a:pPr>
            <a:r>
              <a:rPr lang="en-US" sz="2400" dirty="0">
                <a:latin typeface="Courier New" panose="02070309020205020404" pitchFamily="49" charset="0"/>
                <a:cs typeface="Courier New" panose="02070309020205020404" pitchFamily="49" charset="0"/>
              </a:rPr>
              <a:t>        manufacturer:</a:t>
            </a:r>
          </a:p>
          <a:p>
            <a:pPr marL="0" lvl="0" indent="0">
              <a:lnSpc>
                <a:spcPct val="120000"/>
              </a:lnSpc>
              <a:spcBef>
                <a:spcPts val="0"/>
              </a:spcBef>
              <a:buNone/>
            </a:pPr>
            <a:r>
              <a:rPr lang="en-US" sz="2400" dirty="0">
                <a:latin typeface="Courier New" panose="02070309020205020404" pitchFamily="49" charset="0"/>
                <a:cs typeface="Courier New" panose="02070309020205020404" pitchFamily="49" charset="0"/>
              </a:rPr>
              <a:t>          $ref: '#/components/schemas/Manufacturer'</a:t>
            </a:r>
          </a:p>
          <a:p>
            <a:pPr marL="0" lvl="0" indent="0">
              <a:lnSpc>
                <a:spcPct val="120000"/>
              </a:lnSpc>
              <a:spcBef>
                <a:spcPts val="0"/>
              </a:spcBef>
              <a:buNone/>
            </a:pPr>
            <a:r>
              <a:rPr lang="en-US" sz="2400" dirty="0">
                <a:latin typeface="Courier New" panose="02070309020205020404" pitchFamily="49" charset="0"/>
                <a:cs typeface="Courier New" panose="02070309020205020404" pitchFamily="49" charset="0"/>
              </a:rPr>
              <a:t>        customers:</a:t>
            </a:r>
          </a:p>
          <a:p>
            <a:pPr marL="0" lvl="0" indent="0">
              <a:lnSpc>
                <a:spcPct val="120000"/>
              </a:lnSpc>
              <a:spcBef>
                <a:spcPts val="0"/>
              </a:spcBef>
              <a:buNone/>
            </a:pPr>
            <a:r>
              <a:rPr lang="en-US" sz="2400" dirty="0">
                <a:latin typeface="Courier New" panose="02070309020205020404" pitchFamily="49" charset="0"/>
                <a:cs typeface="Courier New" panose="02070309020205020404" pitchFamily="49" charset="0"/>
              </a:rPr>
              <a:t>          type: array</a:t>
            </a:r>
          </a:p>
          <a:p>
            <a:pPr marL="0" lvl="0" indent="0">
              <a:lnSpc>
                <a:spcPct val="120000"/>
              </a:lnSpc>
              <a:spcBef>
                <a:spcPts val="0"/>
              </a:spcBef>
              <a:buNone/>
            </a:pPr>
            <a:r>
              <a:rPr lang="en-US" sz="2400" dirty="0">
                <a:latin typeface="Courier New" panose="02070309020205020404" pitchFamily="49" charset="0"/>
                <a:cs typeface="Courier New" panose="02070309020205020404" pitchFamily="49" charset="0"/>
              </a:rPr>
              <a:t>          items:</a:t>
            </a:r>
          </a:p>
          <a:p>
            <a:pPr marL="0" lvl="0" indent="0">
              <a:lnSpc>
                <a:spcPct val="120000"/>
              </a:lnSpc>
              <a:spcBef>
                <a:spcPts val="0"/>
              </a:spcBef>
              <a:buNone/>
            </a:pPr>
            <a:r>
              <a:rPr lang="en-US" sz="2400" dirty="0">
                <a:latin typeface="Courier New" panose="02070309020205020404" pitchFamily="49" charset="0"/>
                <a:cs typeface="Courier New" panose="02070309020205020404" pitchFamily="49" charset="0"/>
              </a:rPr>
              <a:t>            type: string</a:t>
            </a:r>
          </a:p>
          <a:p>
            <a:pPr marL="0" lvl="0" indent="0">
              <a:lnSpc>
                <a:spcPct val="120000"/>
              </a:lnSpc>
              <a:spcBef>
                <a:spcPts val="0"/>
              </a:spcBef>
              <a:buNone/>
            </a:pPr>
            <a:r>
              <a:rPr lang="en-US" sz="2400" dirty="0">
                <a:latin typeface="Courier New" panose="02070309020205020404" pitchFamily="49" charset="0"/>
                <a:cs typeface="Courier New" panose="02070309020205020404" pitchFamily="49" charset="0"/>
              </a:rPr>
              <a:t>    Manufacturer:</a:t>
            </a:r>
          </a:p>
          <a:p>
            <a:pPr marL="0" lvl="0" indent="0">
              <a:lnSpc>
                <a:spcPct val="120000"/>
              </a:lnSpc>
              <a:spcBef>
                <a:spcPts val="0"/>
              </a:spcBef>
              <a:buNone/>
            </a:pPr>
            <a:r>
              <a:rPr lang="en-US" sz="2400" dirty="0">
                <a:latin typeface="Courier New" panose="02070309020205020404" pitchFamily="49" charset="0"/>
                <a:cs typeface="Courier New" panose="02070309020205020404" pitchFamily="49" charset="0"/>
              </a:rPr>
              <a:t>      type: object</a:t>
            </a:r>
          </a:p>
          <a:p>
            <a:pPr marL="0" lvl="0" indent="0">
              <a:lnSpc>
                <a:spcPct val="120000"/>
              </a:lnSpc>
              <a:spcBef>
                <a:spcPts val="0"/>
              </a:spcBef>
              <a:buNone/>
            </a:pPr>
            <a:r>
              <a:rPr lang="en-US" sz="2400" dirty="0">
                <a:latin typeface="Courier New" panose="02070309020205020404" pitchFamily="49" charset="0"/>
                <a:cs typeface="Courier New" panose="02070309020205020404" pitchFamily="49" charset="0"/>
              </a:rPr>
              <a:t>      required:</a:t>
            </a:r>
          </a:p>
          <a:p>
            <a:pPr marL="0" lvl="0" indent="0">
              <a:lnSpc>
                <a:spcPct val="120000"/>
              </a:lnSpc>
              <a:spcBef>
                <a:spcPts val="0"/>
              </a:spcBef>
              <a:buNone/>
            </a:pPr>
            <a:r>
              <a:rPr lang="en-US" sz="2400" dirty="0">
                <a:latin typeface="Courier New" panose="02070309020205020404" pitchFamily="49" charset="0"/>
                <a:cs typeface="Courier New" panose="02070309020205020404" pitchFamily="49" charset="0"/>
              </a:rPr>
              <a:t>        - name</a:t>
            </a:r>
          </a:p>
          <a:p>
            <a:pPr marL="0" lvl="0" indent="0">
              <a:lnSpc>
                <a:spcPct val="120000"/>
              </a:lnSpc>
              <a:spcBef>
                <a:spcPts val="0"/>
              </a:spcBef>
              <a:buNone/>
            </a:pPr>
            <a:r>
              <a:rPr lang="en-US" sz="2400" dirty="0">
                <a:latin typeface="Courier New" panose="02070309020205020404" pitchFamily="49" charset="0"/>
                <a:cs typeface="Courier New" panose="02070309020205020404" pitchFamily="49" charset="0"/>
              </a:rPr>
              <a:t>      properties:</a:t>
            </a:r>
          </a:p>
          <a:p>
            <a:pPr marL="0" lvl="0" indent="0">
              <a:lnSpc>
                <a:spcPct val="120000"/>
              </a:lnSpc>
              <a:spcBef>
                <a:spcPts val="0"/>
              </a:spcBef>
              <a:buNone/>
            </a:pPr>
            <a:r>
              <a:rPr lang="en-US" sz="2400" dirty="0">
                <a:latin typeface="Courier New" panose="02070309020205020404" pitchFamily="49" charset="0"/>
                <a:cs typeface="Courier New" panose="02070309020205020404" pitchFamily="49" charset="0"/>
              </a:rPr>
              <a:t>        name:</a:t>
            </a:r>
          </a:p>
          <a:p>
            <a:pPr marL="0" lvl="0" indent="0">
              <a:lnSpc>
                <a:spcPct val="120000"/>
              </a:lnSpc>
              <a:spcBef>
                <a:spcPts val="0"/>
              </a:spcBef>
              <a:buNone/>
            </a:pPr>
            <a:r>
              <a:rPr lang="en-US" sz="2400" dirty="0">
                <a:latin typeface="Courier New" panose="02070309020205020404" pitchFamily="49" charset="0"/>
                <a:cs typeface="Courier New" panose="02070309020205020404" pitchFamily="49" charset="0"/>
              </a:rPr>
              <a:t>          type: string</a:t>
            </a:r>
          </a:p>
          <a:p>
            <a:pPr marL="0" lvl="0" indent="0">
              <a:lnSpc>
                <a:spcPct val="120000"/>
              </a:lnSpc>
              <a:spcBef>
                <a:spcPts val="0"/>
              </a:spcBef>
              <a:buNone/>
            </a:pPr>
            <a:r>
              <a:rPr lang="en-US" sz="2400" dirty="0">
                <a:latin typeface="Courier New" panose="02070309020205020404" pitchFamily="49" charset="0"/>
                <a:cs typeface="Courier New" panose="02070309020205020404" pitchFamily="49" charset="0"/>
              </a:rPr>
              <a:t>        </a:t>
            </a:r>
            <a:r>
              <a:rPr lang="en-US" sz="2400" dirty="0" err="1">
                <a:latin typeface="Courier New" panose="02070309020205020404" pitchFamily="49" charset="0"/>
                <a:cs typeface="Courier New" panose="02070309020205020404" pitchFamily="49" charset="0"/>
              </a:rPr>
              <a:t>homePage</a:t>
            </a:r>
            <a:r>
              <a:rPr lang="en-US" sz="2400" dirty="0">
                <a:latin typeface="Courier New" panose="02070309020205020404" pitchFamily="49" charset="0"/>
                <a:cs typeface="Courier New" panose="02070309020205020404" pitchFamily="49" charset="0"/>
              </a:rPr>
              <a:t>:</a:t>
            </a:r>
          </a:p>
          <a:p>
            <a:pPr marL="0" lvl="0" indent="0">
              <a:lnSpc>
                <a:spcPct val="120000"/>
              </a:lnSpc>
              <a:spcBef>
                <a:spcPts val="0"/>
              </a:spcBef>
              <a:buNone/>
            </a:pPr>
            <a:r>
              <a:rPr lang="en-US" sz="2400" dirty="0">
                <a:latin typeface="Courier New" panose="02070309020205020404" pitchFamily="49" charset="0"/>
                <a:cs typeface="Courier New" panose="02070309020205020404" pitchFamily="49" charset="0"/>
              </a:rPr>
              <a:t>          type: string</a:t>
            </a:r>
          </a:p>
          <a:p>
            <a:pPr marL="0" lvl="0" indent="0">
              <a:lnSpc>
                <a:spcPct val="120000"/>
              </a:lnSpc>
              <a:spcBef>
                <a:spcPts val="0"/>
              </a:spcBef>
              <a:buNone/>
            </a:pPr>
            <a:r>
              <a:rPr lang="en-US" sz="2400" dirty="0">
                <a:latin typeface="Courier New" panose="02070309020205020404" pitchFamily="49" charset="0"/>
                <a:cs typeface="Courier New" panose="02070309020205020404" pitchFamily="49" charset="0"/>
              </a:rPr>
              <a:t>          format: </a:t>
            </a:r>
            <a:r>
              <a:rPr lang="en-US" sz="2400" dirty="0" err="1">
                <a:latin typeface="Courier New" panose="02070309020205020404" pitchFamily="49" charset="0"/>
                <a:cs typeface="Courier New" panose="02070309020205020404" pitchFamily="49" charset="0"/>
              </a:rPr>
              <a:t>url</a:t>
            </a:r>
            <a:endParaRPr lang="en-US" sz="2400" dirty="0">
              <a:latin typeface="Courier New" panose="02070309020205020404" pitchFamily="49" charset="0"/>
              <a:cs typeface="Courier New" panose="02070309020205020404" pitchFamily="49" charset="0"/>
            </a:endParaRPr>
          </a:p>
          <a:p>
            <a:pPr marL="0" lvl="0" indent="0">
              <a:lnSpc>
                <a:spcPct val="120000"/>
              </a:lnSpc>
              <a:spcBef>
                <a:spcPts val="0"/>
              </a:spcBef>
              <a:buNone/>
            </a:pPr>
            <a:r>
              <a:rPr lang="en-US" sz="2400" dirty="0">
                <a:latin typeface="Courier New" panose="02070309020205020404" pitchFamily="49" charset="0"/>
                <a:cs typeface="Courier New" panose="02070309020205020404" pitchFamily="49" charset="0"/>
              </a:rPr>
              <a:t>        phone:</a:t>
            </a:r>
          </a:p>
          <a:p>
            <a:pPr marL="0" lvl="0" indent="0">
              <a:lnSpc>
                <a:spcPct val="120000"/>
              </a:lnSpc>
              <a:spcBef>
                <a:spcPts val="0"/>
              </a:spcBef>
              <a:buNone/>
            </a:pPr>
            <a:r>
              <a:rPr lang="en-US" sz="2400" dirty="0">
                <a:latin typeface="Courier New" panose="02070309020205020404" pitchFamily="49" charset="0"/>
                <a:cs typeface="Courier New" panose="02070309020205020404" pitchFamily="49" charset="0"/>
              </a:rPr>
              <a:t>          type: string</a:t>
            </a:r>
          </a:p>
          <a:p>
            <a:pPr marL="0" lvl="0" indent="0">
              <a:lnSpc>
                <a:spcPct val="120000"/>
              </a:lnSpc>
              <a:spcBef>
                <a:spcPts val="0"/>
              </a:spcBef>
              <a:buNone/>
            </a:pPr>
            <a:endParaRPr lang="en-US" dirty="0"/>
          </a:p>
        </p:txBody>
      </p:sp>
    </p:spTree>
    <p:extLst>
      <p:ext uri="{BB962C8B-B14F-4D97-AF65-F5344CB8AC3E}">
        <p14:creationId xmlns:p14="http://schemas.microsoft.com/office/powerpoint/2010/main" val="10903395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6B3913-4D9D-447B-97DE-D75FFB214D49}"/>
              </a:ext>
            </a:extLst>
          </p:cNvPr>
          <p:cNvSpPr>
            <a:spLocks noGrp="1"/>
          </p:cNvSpPr>
          <p:nvPr>
            <p:ph type="title"/>
          </p:nvPr>
        </p:nvSpPr>
        <p:spPr/>
        <p:txBody>
          <a:bodyPr/>
          <a:lstStyle/>
          <a:p>
            <a:r>
              <a:rPr lang="de-DE" dirty="0" err="1"/>
              <a:t>Idempotency</a:t>
            </a:r>
            <a:endParaRPr lang="de-DE" dirty="0"/>
          </a:p>
        </p:txBody>
      </p:sp>
      <p:sp>
        <p:nvSpPr>
          <p:cNvPr id="3" name="Content Placeholder 2">
            <a:extLst>
              <a:ext uri="{FF2B5EF4-FFF2-40B4-BE49-F238E27FC236}">
                <a16:creationId xmlns:a16="http://schemas.microsoft.com/office/drawing/2014/main" id="{EFA82A7A-180B-45C1-A641-506AA52A5845}"/>
              </a:ext>
            </a:extLst>
          </p:cNvPr>
          <p:cNvSpPr>
            <a:spLocks noGrp="1"/>
          </p:cNvSpPr>
          <p:nvPr>
            <p:ph idx="1"/>
          </p:nvPr>
        </p:nvSpPr>
        <p:spPr/>
        <p:txBody>
          <a:bodyPr>
            <a:normAutofit fontScale="47500" lnSpcReduction="20000"/>
          </a:bodyPr>
          <a:lstStyle/>
          <a:p>
            <a:pPr marL="0" indent="0">
              <a:buNone/>
            </a:pPr>
            <a:r>
              <a:rPr lang="en-GB" sz="3067" dirty="0"/>
              <a:t>Meaning:</a:t>
            </a:r>
          </a:p>
          <a:p>
            <a:r>
              <a:rPr lang="en-GB" sz="3067" dirty="0"/>
              <a:t>If the same modifications are applied several times to the same data, the result is the same as if the modifications are only applied 1 time.</a:t>
            </a:r>
          </a:p>
          <a:p>
            <a:pPr marL="0" indent="0">
              <a:buNone/>
            </a:pPr>
            <a:r>
              <a:rPr lang="en-GB" sz="3067" dirty="0"/>
              <a:t>Significance:</a:t>
            </a:r>
          </a:p>
          <a:p>
            <a:r>
              <a:rPr lang="en-GB" sz="3067" dirty="0"/>
              <a:t>To define error-resilient applications, cases where either a PATCH request or a PATCH response are lost should be considered. The client that sends a PATCH request and does not receive a timely response will likely want to re-attempt the modification. However, the client will not know whether the request or response was lost and thus whether the server processed the PATCH request.</a:t>
            </a:r>
          </a:p>
          <a:p>
            <a:r>
              <a:rPr lang="en-GB" sz="3067" dirty="0"/>
              <a:t>It PATCH operation is not idempotent, the status of data before PATCH needs to be checked before new attempt (e.g. via timestamp etc), conditions for applying patch etc.</a:t>
            </a:r>
          </a:p>
          <a:p>
            <a:pPr marL="0" indent="0">
              <a:buNone/>
            </a:pPr>
            <a:r>
              <a:rPr lang="en-GB" sz="3067" dirty="0"/>
              <a:t>JSON Merge PATCH is idempotent:</a:t>
            </a:r>
          </a:p>
          <a:p>
            <a:r>
              <a:rPr lang="en-GB" sz="3067" dirty="0"/>
              <a:t>Attributes removed via null remain removed. </a:t>
            </a:r>
          </a:p>
          <a:p>
            <a:r>
              <a:rPr lang="en-GB" sz="3067" dirty="0"/>
              <a:t>New attribute values remain applicable</a:t>
            </a:r>
          </a:p>
          <a:p>
            <a:r>
              <a:rPr lang="en-GB" sz="3067" dirty="0"/>
              <a:t>Add attributes from first application will be considered existing attributes and value will be replaced by same value</a:t>
            </a:r>
          </a:p>
          <a:p>
            <a:pPr marL="0" indent="0">
              <a:buNone/>
            </a:pPr>
            <a:r>
              <a:rPr lang="en-GB" sz="3067" dirty="0"/>
              <a:t>JSON Patch can describe non-idempotent modifications:</a:t>
            </a:r>
          </a:p>
          <a:p>
            <a:r>
              <a:rPr lang="en-GB" sz="3067" dirty="0"/>
              <a:t>Removing the </a:t>
            </a:r>
            <a:r>
              <a:rPr lang="en-GB" sz="3067" i="1" dirty="0"/>
              <a:t>n</a:t>
            </a:r>
            <a:r>
              <a:rPr lang="en-GB" sz="3067" baseline="30000" dirty="0"/>
              <a:t>th</a:t>
            </a:r>
            <a:r>
              <a:rPr lang="en-GB" sz="3067" dirty="0"/>
              <a:t> element in an array two times in consecution will remove the </a:t>
            </a:r>
            <a:r>
              <a:rPr lang="en-GB" sz="3067" i="1" dirty="0"/>
              <a:t>n</a:t>
            </a:r>
            <a:r>
              <a:rPr lang="en-GB" sz="3067" baseline="30000" dirty="0"/>
              <a:t>th</a:t>
            </a:r>
            <a:r>
              <a:rPr lang="en-GB" sz="3067" dirty="0"/>
              <a:t> and </a:t>
            </a:r>
            <a:r>
              <a:rPr lang="en-GB" sz="3067" i="1" dirty="0"/>
              <a:t>(n+1)</a:t>
            </a:r>
            <a:r>
              <a:rPr lang="en-GB" sz="3067" baseline="30000" dirty="0" err="1"/>
              <a:t>th</a:t>
            </a:r>
            <a:r>
              <a:rPr lang="en-GB" sz="3067" dirty="0"/>
              <a:t> element of the original array</a:t>
            </a:r>
            <a:endParaRPr lang="de-DE" sz="3067" dirty="0"/>
          </a:p>
          <a:p>
            <a:pPr marL="0" indent="0">
              <a:buNone/>
            </a:pPr>
            <a:endParaRPr lang="de-DE" dirty="0"/>
          </a:p>
        </p:txBody>
      </p:sp>
    </p:spTree>
    <p:extLst>
      <p:ext uri="{BB962C8B-B14F-4D97-AF65-F5344CB8AC3E}">
        <p14:creationId xmlns:p14="http://schemas.microsoft.com/office/powerpoint/2010/main" val="346772230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4F9A2A-1CCD-4019-8116-1368A79D6FA4}"/>
              </a:ext>
            </a:extLst>
          </p:cNvPr>
          <p:cNvSpPr>
            <a:spLocks noGrp="1"/>
          </p:cNvSpPr>
          <p:nvPr>
            <p:ph type="title"/>
          </p:nvPr>
        </p:nvSpPr>
        <p:spPr>
          <a:xfrm>
            <a:off x="838200" y="365126"/>
            <a:ext cx="10515600" cy="769015"/>
          </a:xfrm>
        </p:spPr>
        <p:txBody>
          <a:bodyPr/>
          <a:lstStyle/>
          <a:p>
            <a:r>
              <a:rPr lang="de-DE" dirty="0"/>
              <a:t>Summary</a:t>
            </a:r>
          </a:p>
        </p:txBody>
      </p:sp>
      <p:graphicFrame>
        <p:nvGraphicFramePr>
          <p:cNvPr id="5" name="Content Placeholder 4">
            <a:extLst>
              <a:ext uri="{FF2B5EF4-FFF2-40B4-BE49-F238E27FC236}">
                <a16:creationId xmlns:a16="http://schemas.microsoft.com/office/drawing/2014/main" id="{E2DF296C-FED3-485F-89B2-60B14662AAD7}"/>
              </a:ext>
            </a:extLst>
          </p:cNvPr>
          <p:cNvGraphicFramePr>
            <a:graphicFrameLocks noGrp="1"/>
          </p:cNvGraphicFramePr>
          <p:nvPr>
            <p:ph idx="1"/>
            <p:extLst>
              <p:ext uri="{D42A27DB-BD31-4B8C-83A1-F6EECF244321}">
                <p14:modId xmlns:p14="http://schemas.microsoft.com/office/powerpoint/2010/main" val="104468143"/>
              </p:ext>
            </p:extLst>
          </p:nvPr>
        </p:nvGraphicFramePr>
        <p:xfrm>
          <a:off x="878956" y="1329193"/>
          <a:ext cx="10717787" cy="5350890"/>
        </p:xfrm>
        <a:graphic>
          <a:graphicData uri="http://schemas.openxmlformats.org/drawingml/2006/table">
            <a:tbl>
              <a:tblPr firstRow="1" bandRow="1">
                <a:tableStyleId>{5C22544A-7EE6-4342-B048-85BDC9FD1C3A}</a:tableStyleId>
              </a:tblPr>
              <a:tblGrid>
                <a:gridCol w="2653120">
                  <a:extLst>
                    <a:ext uri="{9D8B030D-6E8A-4147-A177-3AD203B41FA5}">
                      <a16:colId xmlns:a16="http://schemas.microsoft.com/office/drawing/2014/main" val="2585261711"/>
                    </a:ext>
                  </a:extLst>
                </a:gridCol>
                <a:gridCol w="4144293">
                  <a:extLst>
                    <a:ext uri="{9D8B030D-6E8A-4147-A177-3AD203B41FA5}">
                      <a16:colId xmlns:a16="http://schemas.microsoft.com/office/drawing/2014/main" val="4057854618"/>
                    </a:ext>
                  </a:extLst>
                </a:gridCol>
                <a:gridCol w="3920374">
                  <a:extLst>
                    <a:ext uri="{9D8B030D-6E8A-4147-A177-3AD203B41FA5}">
                      <a16:colId xmlns:a16="http://schemas.microsoft.com/office/drawing/2014/main" val="78264107"/>
                    </a:ext>
                  </a:extLst>
                </a:gridCol>
              </a:tblGrid>
              <a:tr h="294640">
                <a:tc>
                  <a:txBody>
                    <a:bodyPr/>
                    <a:lstStyle/>
                    <a:p>
                      <a:r>
                        <a:rPr lang="de-DE" sz="1300" dirty="0" err="1"/>
                        <a:t>Criterion</a:t>
                      </a:r>
                      <a:endParaRPr lang="de-DE" sz="1300" dirty="0"/>
                    </a:p>
                  </a:txBody>
                  <a:tcPr/>
                </a:tc>
                <a:tc>
                  <a:txBody>
                    <a:bodyPr/>
                    <a:lstStyle/>
                    <a:p>
                      <a:r>
                        <a:rPr lang="de-DE" sz="1300" dirty="0"/>
                        <a:t>JSON PATCH</a:t>
                      </a:r>
                    </a:p>
                  </a:txBody>
                  <a:tcPr/>
                </a:tc>
                <a:tc>
                  <a:txBody>
                    <a:bodyPr/>
                    <a:lstStyle/>
                    <a:p>
                      <a:r>
                        <a:rPr lang="de-DE" sz="1300" dirty="0"/>
                        <a:t>JSON </a:t>
                      </a:r>
                      <a:r>
                        <a:rPr lang="de-DE" sz="1300" dirty="0" err="1"/>
                        <a:t>Merge</a:t>
                      </a:r>
                      <a:r>
                        <a:rPr lang="de-DE" sz="1300" dirty="0"/>
                        <a:t> PATCH</a:t>
                      </a:r>
                    </a:p>
                  </a:txBody>
                  <a:tcPr/>
                </a:tc>
                <a:extLst>
                  <a:ext uri="{0D108BD9-81ED-4DB2-BD59-A6C34878D82A}">
                    <a16:rowId xmlns:a16="http://schemas.microsoft.com/office/drawing/2014/main" val="528640043"/>
                  </a:ext>
                </a:extLst>
              </a:tr>
              <a:tr h="786215">
                <a:tc>
                  <a:txBody>
                    <a:bodyPr/>
                    <a:lstStyle/>
                    <a:p>
                      <a:r>
                        <a:rPr lang="en-GB" sz="1100" noProof="0" dirty="0"/>
                        <a:t>Scope of Modifications</a:t>
                      </a:r>
                    </a:p>
                  </a:txBody>
                  <a:tcPr/>
                </a:tc>
                <a:tc>
                  <a:txBody>
                    <a:bodyPr/>
                    <a:lstStyle/>
                    <a:p>
                      <a:r>
                        <a:rPr lang="en-GB" sz="1100" noProof="0" dirty="0"/>
                        <a:t>Supports modification of any individual array element and deleting attributes that use „Null“ value</a:t>
                      </a:r>
                    </a:p>
                  </a:txBody>
                  <a:tcPr>
                    <a:solidFill>
                      <a:srgbClr val="92D050"/>
                    </a:solidFill>
                  </a:tcPr>
                </a:tc>
                <a:tc>
                  <a:txBody>
                    <a:bodyPr/>
                    <a:lstStyle/>
                    <a:p>
                      <a:r>
                        <a:rPr lang="en-GB" sz="1100" noProof="0" dirty="0"/>
                        <a:t>modification of individual array element and deleting attributes that use „Null“ value not supported</a:t>
                      </a:r>
                      <a:br>
                        <a:rPr lang="en-GB" sz="1100" noProof="0" dirty="0"/>
                      </a:br>
                      <a:r>
                        <a:rPr lang="en-GB" sz="1100" noProof="0" dirty="0"/>
                        <a:t>However, maps are supported and can frequently be used instead of arrays</a:t>
                      </a:r>
                    </a:p>
                  </a:txBody>
                  <a:tcPr/>
                </a:tc>
                <a:extLst>
                  <a:ext uri="{0D108BD9-81ED-4DB2-BD59-A6C34878D82A}">
                    <a16:rowId xmlns:a16="http://schemas.microsoft.com/office/drawing/2014/main" val="3904268185"/>
                  </a:ext>
                </a:extLst>
              </a:tr>
              <a:tr h="297712">
                <a:tc>
                  <a:txBody>
                    <a:bodyPr/>
                    <a:lstStyle/>
                    <a:p>
                      <a:r>
                        <a:rPr lang="en-GB" sz="1100" noProof="0" dirty="0"/>
                        <a:t>Implementation Complexity</a:t>
                      </a:r>
                    </a:p>
                  </a:txBody>
                  <a:tcPr/>
                </a:tc>
                <a:tc>
                  <a:txBody>
                    <a:bodyPr/>
                    <a:lstStyle/>
                    <a:p>
                      <a:r>
                        <a:rPr lang="en-GB" sz="1100" noProof="0" dirty="0"/>
                        <a:t>High (does not fit well to </a:t>
                      </a:r>
                      <a:r>
                        <a:rPr lang="en-GB" sz="1100" noProof="0" dirty="0" err="1"/>
                        <a:t>OpenAPI</a:t>
                      </a:r>
                      <a:r>
                        <a:rPr lang="en-GB" sz="1100" noProof="0" dirty="0"/>
                        <a:t> tooling)</a:t>
                      </a:r>
                    </a:p>
                  </a:txBody>
                  <a:tcPr/>
                </a:tc>
                <a:tc>
                  <a:txBody>
                    <a:bodyPr/>
                    <a:lstStyle/>
                    <a:p>
                      <a:r>
                        <a:rPr lang="en-GB" sz="1100" noProof="0" dirty="0"/>
                        <a:t>Low</a:t>
                      </a:r>
                    </a:p>
                  </a:txBody>
                  <a:tcPr>
                    <a:solidFill>
                      <a:srgbClr val="92D050"/>
                    </a:solidFill>
                  </a:tcPr>
                </a:tc>
                <a:extLst>
                  <a:ext uri="{0D108BD9-81ED-4DB2-BD59-A6C34878D82A}">
                    <a16:rowId xmlns:a16="http://schemas.microsoft.com/office/drawing/2014/main" val="434653856"/>
                  </a:ext>
                </a:extLst>
              </a:tr>
              <a:tr h="416560">
                <a:tc>
                  <a:txBody>
                    <a:bodyPr/>
                    <a:lstStyle/>
                    <a:p>
                      <a:pPr lvl="1"/>
                      <a:r>
                        <a:rPr lang="en-GB" sz="1100" noProof="0" dirty="0"/>
                        <a:t>Tooling support</a:t>
                      </a:r>
                    </a:p>
                  </a:txBody>
                  <a:tcPr/>
                </a:tc>
                <a:tc>
                  <a:txBody>
                    <a:bodyPr/>
                    <a:lstStyle/>
                    <a:p>
                      <a:r>
                        <a:rPr lang="en-GB" sz="1100" noProof="0" dirty="0"/>
                        <a:t>Yes, for non-recommended implementation option 2</a:t>
                      </a:r>
                    </a:p>
                  </a:txBody>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GB" sz="1100" noProof="0" dirty="0"/>
                        <a:t>Yes, for non-recommended implementation option 2</a:t>
                      </a:r>
                    </a:p>
                  </a:txBody>
                  <a:tcPr/>
                </a:tc>
                <a:extLst>
                  <a:ext uri="{0D108BD9-81ED-4DB2-BD59-A6C34878D82A}">
                    <a16:rowId xmlns:a16="http://schemas.microsoft.com/office/drawing/2014/main" val="2723229820"/>
                  </a:ext>
                </a:extLst>
              </a:tr>
              <a:tr h="741680">
                <a:tc>
                  <a:txBody>
                    <a:bodyPr/>
                    <a:lstStyle/>
                    <a:p>
                      <a:pPr lvl="1"/>
                      <a:r>
                        <a:rPr lang="en-GB" sz="1100" noProof="0" dirty="0" err="1"/>
                        <a:t>OpenApi</a:t>
                      </a:r>
                      <a:r>
                        <a:rPr lang="en-GB" sz="1100" noProof="0" dirty="0"/>
                        <a:t> Integration</a:t>
                      </a:r>
                    </a:p>
                  </a:txBody>
                  <a:tcPr/>
                </a:tc>
                <a:tc>
                  <a:txBody>
                    <a:bodyPr/>
                    <a:lstStyle/>
                    <a:p>
                      <a:r>
                        <a:rPr lang="en-GB" sz="1100" noProof="0" dirty="0"/>
                        <a:t>Complex for both implementation options.</a:t>
                      </a:r>
                    </a:p>
                    <a:p>
                      <a:r>
                        <a:rPr lang="en-GB" sz="1100" noProof="0" dirty="0"/>
                        <a:t>For implementation option 2, knowledge of JSON files that is otherwise abstracted by </a:t>
                      </a:r>
                      <a:r>
                        <a:rPr lang="en-GB" sz="1100" noProof="0" dirty="0" err="1"/>
                        <a:t>OpenAPI</a:t>
                      </a:r>
                      <a:r>
                        <a:rPr lang="en-GB" sz="1100" noProof="0" dirty="0"/>
                        <a:t> tooling is required</a:t>
                      </a:r>
                    </a:p>
                  </a:txBody>
                  <a:tcPr/>
                </a:tc>
                <a:tc>
                  <a:txBody>
                    <a:bodyPr/>
                    <a:lstStyle/>
                    <a:p>
                      <a:r>
                        <a:rPr lang="en-GB" sz="1100" noProof="0" dirty="0"/>
                        <a:t>Complex for non-recommended implementation option 2</a:t>
                      </a:r>
                    </a:p>
                    <a:p>
                      <a:r>
                        <a:rPr lang="en-GB" sz="1100" noProof="0" dirty="0"/>
                        <a:t>Simple for recommended implementation option 1</a:t>
                      </a:r>
                    </a:p>
                  </a:txBody>
                  <a:tcPr>
                    <a:solidFill>
                      <a:srgbClr val="92D050"/>
                    </a:solidFill>
                  </a:tcPr>
                </a:tc>
                <a:extLst>
                  <a:ext uri="{0D108BD9-81ED-4DB2-BD59-A6C34878D82A}">
                    <a16:rowId xmlns:a16="http://schemas.microsoft.com/office/drawing/2014/main" val="2470652942"/>
                  </a:ext>
                </a:extLst>
              </a:tr>
              <a:tr h="741680">
                <a:tc>
                  <a:txBody>
                    <a:bodyPr/>
                    <a:lstStyle/>
                    <a:p>
                      <a:pPr lvl="1"/>
                      <a:r>
                        <a:rPr lang="en-GB" sz="1100" noProof="0" dirty="0"/>
                        <a:t>Implementation complexity for recommended </a:t>
                      </a:r>
                      <a:r>
                        <a:rPr lang="en-GB" sz="1100" noProof="0" dirty="0" err="1"/>
                        <a:t>impl</a:t>
                      </a:r>
                      <a:r>
                        <a:rPr lang="en-GB" sz="1100" noProof="0" dirty="0"/>
                        <a:t>. option 1</a:t>
                      </a:r>
                    </a:p>
                  </a:txBody>
                  <a:tcPr/>
                </a:tc>
                <a:tc>
                  <a:txBody>
                    <a:bodyPr/>
                    <a:lstStyle/>
                    <a:p>
                      <a:r>
                        <a:rPr lang="en-GB" sz="1100" noProof="0" dirty="0"/>
                        <a:t>Complex as representation of modified resource data is quite different to representation of new resource data.</a:t>
                      </a:r>
                      <a:br>
                        <a:rPr lang="en-GB" sz="1100" noProof="0" dirty="0"/>
                      </a:br>
                      <a:r>
                        <a:rPr lang="en-GB" sz="1100" noProof="0" dirty="0"/>
                        <a:t>Possible need to reject many disallowed modifications on application level (rather than via </a:t>
                      </a:r>
                      <a:r>
                        <a:rPr lang="en-GB" sz="1100" noProof="0" dirty="0" err="1"/>
                        <a:t>OpenAPI</a:t>
                      </a:r>
                      <a:r>
                        <a:rPr lang="en-GB" sz="1100" noProof="0" dirty="0"/>
                        <a:t> schema testing)</a:t>
                      </a:r>
                    </a:p>
                  </a:txBody>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GB" sz="1100" noProof="0" dirty="0"/>
                        <a:t>Simple as representation of modified resource and representation of new resource data is similar</a:t>
                      </a:r>
                    </a:p>
                  </a:txBody>
                  <a:tcPr>
                    <a:solidFill>
                      <a:srgbClr val="92D050"/>
                    </a:solidFill>
                  </a:tcPr>
                </a:tc>
                <a:extLst>
                  <a:ext uri="{0D108BD9-81ED-4DB2-BD59-A6C34878D82A}">
                    <a16:rowId xmlns:a16="http://schemas.microsoft.com/office/drawing/2014/main" val="2296509510"/>
                  </a:ext>
                </a:extLst>
              </a:tr>
              <a:tr h="439479">
                <a:tc>
                  <a:txBody>
                    <a:bodyPr/>
                    <a:lstStyle/>
                    <a:p>
                      <a:r>
                        <a:rPr lang="en-GB" sz="1100" noProof="0"/>
                        <a:t>Processing Effort</a:t>
                      </a:r>
                    </a:p>
                  </a:txBody>
                  <a:tcPr/>
                </a:tc>
                <a:tc>
                  <a:txBody>
                    <a:bodyPr/>
                    <a:lstStyle/>
                    <a:p>
                      <a:r>
                        <a:rPr lang="en-GB" sz="1100" noProof="0" dirty="0"/>
                        <a:t>High for  Implementation Option 2, otherwise moderate</a:t>
                      </a:r>
                    </a:p>
                  </a:txBody>
                  <a:tcPr/>
                </a:tc>
                <a:tc>
                  <a:txBody>
                    <a:bodyPr/>
                    <a:lstStyle/>
                    <a:p>
                      <a:r>
                        <a:rPr lang="en-GB" sz="1100" noProof="0" dirty="0"/>
                        <a:t>Moderate </a:t>
                      </a:r>
                      <a:r>
                        <a:rPr lang="en-GB" sz="1100" i="0" noProof="0" dirty="0"/>
                        <a:t>(assuming implementation option 1)</a:t>
                      </a:r>
                    </a:p>
                  </a:txBody>
                  <a:tcPr>
                    <a:solidFill>
                      <a:srgbClr val="92D050"/>
                    </a:solidFill>
                  </a:tcPr>
                </a:tc>
                <a:extLst>
                  <a:ext uri="{0D108BD9-81ED-4DB2-BD59-A6C34878D82A}">
                    <a16:rowId xmlns:a16="http://schemas.microsoft.com/office/drawing/2014/main" val="2543822381"/>
                  </a:ext>
                </a:extLst>
              </a:tr>
              <a:tr h="579120">
                <a:tc>
                  <a:txBody>
                    <a:bodyPr/>
                    <a:lstStyle/>
                    <a:p>
                      <a:r>
                        <a:rPr lang="en-GB" sz="1100" noProof="0" dirty="0"/>
                        <a:t>Possibility for automatic check of permissible modifications via JSON schema</a:t>
                      </a:r>
                    </a:p>
                  </a:txBody>
                  <a:tcPr/>
                </a:tc>
                <a:tc>
                  <a:txBody>
                    <a:bodyPr/>
                    <a:lstStyle/>
                    <a:p>
                      <a:r>
                        <a:rPr lang="en-GB" sz="1100" noProof="0" dirty="0"/>
                        <a:t>complicated</a:t>
                      </a:r>
                    </a:p>
                  </a:txBody>
                  <a:tcPr/>
                </a:tc>
                <a:tc>
                  <a:txBody>
                    <a:bodyPr/>
                    <a:lstStyle/>
                    <a:p>
                      <a:r>
                        <a:rPr lang="en-GB" sz="1100" noProof="0" dirty="0"/>
                        <a:t>simple</a:t>
                      </a:r>
                    </a:p>
                  </a:txBody>
                  <a:tcPr>
                    <a:solidFill>
                      <a:srgbClr val="92D050"/>
                    </a:solidFill>
                  </a:tcPr>
                </a:tc>
                <a:extLst>
                  <a:ext uri="{0D108BD9-81ED-4DB2-BD59-A6C34878D82A}">
                    <a16:rowId xmlns:a16="http://schemas.microsoft.com/office/drawing/2014/main" val="277918463"/>
                  </a:ext>
                </a:extLst>
              </a:tr>
              <a:tr h="271484">
                <a:tc>
                  <a:txBody>
                    <a:bodyPr/>
                    <a:lstStyle/>
                    <a:p>
                      <a:r>
                        <a:rPr lang="en-GB" sz="1100" noProof="0" dirty="0"/>
                        <a:t>Idempotency</a:t>
                      </a:r>
                    </a:p>
                  </a:txBody>
                  <a:tcPr/>
                </a:tc>
                <a:tc>
                  <a:txBody>
                    <a:bodyPr/>
                    <a:lstStyle/>
                    <a:p>
                      <a:r>
                        <a:rPr lang="en-GB" sz="1100" noProof="0" dirty="0"/>
                        <a:t>Requires additional measures such as ETAG</a:t>
                      </a:r>
                    </a:p>
                  </a:txBody>
                  <a:tcPr/>
                </a:tc>
                <a:tc>
                  <a:txBody>
                    <a:bodyPr/>
                    <a:lstStyle/>
                    <a:p>
                      <a:r>
                        <a:rPr lang="en-GB" sz="1100" noProof="0" dirty="0"/>
                        <a:t>Yes</a:t>
                      </a:r>
                    </a:p>
                  </a:txBody>
                  <a:tcPr>
                    <a:solidFill>
                      <a:srgbClr val="92D050"/>
                    </a:solidFill>
                  </a:tcPr>
                </a:tc>
                <a:extLst>
                  <a:ext uri="{0D108BD9-81ED-4DB2-BD59-A6C34878D82A}">
                    <a16:rowId xmlns:a16="http://schemas.microsoft.com/office/drawing/2014/main" val="4038322353"/>
                  </a:ext>
                </a:extLst>
              </a:tr>
              <a:tr h="741680">
                <a:tc>
                  <a:txBody>
                    <a:bodyPr/>
                    <a:lstStyle/>
                    <a:p>
                      <a:r>
                        <a:rPr lang="en-GB" sz="1100" noProof="0" dirty="0"/>
                        <a:t>3GPP Usage</a:t>
                      </a:r>
                    </a:p>
                  </a:txBody>
                  <a:tcPr/>
                </a:tc>
                <a:tc>
                  <a:txBody>
                    <a:bodyPr/>
                    <a:lstStyle/>
                    <a:p>
                      <a:r>
                        <a:rPr lang="en-GB" sz="1100" noProof="0" dirty="0"/>
                        <a:t>TS 29.155 (PFD provisioning)</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100" noProof="0" dirty="0"/>
                        <a:t>TS 29.122 (T8 interface for 4G northbound APIs)</a:t>
                      </a:r>
                    </a:p>
                    <a:p>
                      <a:r>
                        <a:rPr lang="en-GB" sz="1100" noProof="0" dirty="0"/>
                        <a:t>Most CT3 APIs use JSON Merge PATCH without explicit reference (same JSON body for PATCH, POST and PUT. Only modified content is provided for PATCH)</a:t>
                      </a:r>
                    </a:p>
                  </a:txBody>
                  <a:tcPr>
                    <a:solidFill>
                      <a:srgbClr val="92D050"/>
                    </a:solidFill>
                  </a:tcPr>
                </a:tc>
                <a:extLst>
                  <a:ext uri="{0D108BD9-81ED-4DB2-BD59-A6C34878D82A}">
                    <a16:rowId xmlns:a16="http://schemas.microsoft.com/office/drawing/2014/main" val="3208119518"/>
                  </a:ext>
                </a:extLst>
              </a:tr>
            </a:tbl>
          </a:graphicData>
        </a:graphic>
      </p:graphicFrame>
    </p:spTree>
    <p:extLst>
      <p:ext uri="{BB962C8B-B14F-4D97-AF65-F5344CB8AC3E}">
        <p14:creationId xmlns:p14="http://schemas.microsoft.com/office/powerpoint/2010/main" val="186807906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555597-CC11-473A-A4CC-D1B6890B4F4A}"/>
              </a:ext>
            </a:extLst>
          </p:cNvPr>
          <p:cNvSpPr>
            <a:spLocks noGrp="1"/>
          </p:cNvSpPr>
          <p:nvPr>
            <p:ph type="title"/>
          </p:nvPr>
        </p:nvSpPr>
        <p:spPr>
          <a:xfrm>
            <a:off x="838200" y="365125"/>
            <a:ext cx="10515600" cy="796701"/>
          </a:xfrm>
        </p:spPr>
        <p:txBody>
          <a:bodyPr/>
          <a:lstStyle/>
          <a:p>
            <a:r>
              <a:rPr lang="en-US" dirty="0"/>
              <a:t>Possible Compromise</a:t>
            </a:r>
          </a:p>
        </p:txBody>
      </p:sp>
      <p:sp>
        <p:nvSpPr>
          <p:cNvPr id="3" name="Content Placeholder 2">
            <a:extLst>
              <a:ext uri="{FF2B5EF4-FFF2-40B4-BE49-F238E27FC236}">
                <a16:creationId xmlns:a16="http://schemas.microsoft.com/office/drawing/2014/main" id="{BE444342-9E3F-47B0-9C3D-63297DD81D94}"/>
              </a:ext>
            </a:extLst>
          </p:cNvPr>
          <p:cNvSpPr>
            <a:spLocks noGrp="1"/>
          </p:cNvSpPr>
          <p:nvPr>
            <p:ph idx="1"/>
          </p:nvPr>
        </p:nvSpPr>
        <p:spPr>
          <a:xfrm>
            <a:off x="838200" y="1161826"/>
            <a:ext cx="10515600" cy="5015137"/>
          </a:xfrm>
        </p:spPr>
        <p:txBody>
          <a:bodyPr>
            <a:normAutofit fontScale="92500" lnSpcReduction="20000"/>
          </a:bodyPr>
          <a:lstStyle/>
          <a:p>
            <a:pPr marL="0" indent="0">
              <a:buNone/>
            </a:pPr>
            <a:r>
              <a:rPr lang="en-US" u="sng" dirty="0"/>
              <a:t>Rational:</a:t>
            </a:r>
            <a:br>
              <a:rPr lang="en-US" dirty="0"/>
            </a:br>
            <a:r>
              <a:rPr lang="en-US" dirty="0"/>
              <a:t>Use simpler possibility whenever possible, but allow for wider scope of modifications when required.</a:t>
            </a:r>
          </a:p>
          <a:p>
            <a:pPr marL="0" indent="0">
              <a:buNone/>
            </a:pPr>
            <a:endParaRPr lang="de-DE" dirty="0"/>
          </a:p>
          <a:p>
            <a:pPr marL="0" indent="0">
              <a:buNone/>
            </a:pPr>
            <a:r>
              <a:rPr lang="de-DE" u="sng" dirty="0" err="1"/>
              <a:t>Proposal</a:t>
            </a:r>
            <a:r>
              <a:rPr lang="de-DE" u="sng" dirty="0"/>
              <a:t>:</a:t>
            </a:r>
          </a:p>
          <a:p>
            <a:pPr marL="0" indent="0">
              <a:buNone/>
            </a:pPr>
            <a:r>
              <a:rPr lang="en-US" dirty="0"/>
              <a:t>The format of the PATCH message body shall be specified for each resource where the PATCH method is supported using one or several of the following encodings:</a:t>
            </a:r>
          </a:p>
          <a:p>
            <a:pPr marL="457200" lvl="1" indent="0">
              <a:buNone/>
            </a:pPr>
            <a:r>
              <a:rPr lang="en-US" dirty="0"/>
              <a:t>If no modification of individual elements within an array needs to be supported, the "JSON Merge Patch" encoding of changes should be used. </a:t>
            </a:r>
          </a:p>
          <a:p>
            <a:pPr marL="457200" lvl="1" indent="0">
              <a:buNone/>
            </a:pPr>
            <a:r>
              <a:rPr lang="en-US" dirty="0"/>
              <a:t>If a modification of individual elements within an array needs to be supported, the "JSON Patch" encoding of changes should be used.</a:t>
            </a:r>
          </a:p>
          <a:p>
            <a:pPr marL="0" indent="0">
              <a:buNone/>
            </a:pPr>
            <a:r>
              <a:rPr lang="en-US" dirty="0"/>
              <a:t>A single of the above encodings shall be specified for each resource where the PATCH method is supported unless future backward compatibility considerations necessitate the support of both encodings.</a:t>
            </a:r>
          </a:p>
          <a:p>
            <a:pPr marL="0" indent="0">
              <a:buNone/>
            </a:pPr>
            <a:endParaRPr lang="de-DE" dirty="0"/>
          </a:p>
        </p:txBody>
      </p:sp>
    </p:spTree>
    <p:extLst>
      <p:ext uri="{BB962C8B-B14F-4D97-AF65-F5344CB8AC3E}">
        <p14:creationId xmlns:p14="http://schemas.microsoft.com/office/powerpoint/2010/main" val="377470734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56E938-C1A4-4330-A00D-FA4E5BE9CA1E}"/>
              </a:ext>
            </a:extLst>
          </p:cNvPr>
          <p:cNvSpPr>
            <a:spLocks noGrp="1"/>
          </p:cNvSpPr>
          <p:nvPr>
            <p:ph type="title"/>
          </p:nvPr>
        </p:nvSpPr>
        <p:spPr/>
        <p:txBody>
          <a:bodyPr/>
          <a:lstStyle/>
          <a:p>
            <a:r>
              <a:rPr lang="de-DE" dirty="0"/>
              <a:t>Way </a:t>
            </a:r>
            <a:r>
              <a:rPr lang="de-DE" dirty="0" err="1"/>
              <a:t>forward</a:t>
            </a:r>
            <a:endParaRPr lang="en-US" dirty="0"/>
          </a:p>
        </p:txBody>
      </p:sp>
      <p:sp>
        <p:nvSpPr>
          <p:cNvPr id="3" name="Content Placeholder 2">
            <a:extLst>
              <a:ext uri="{FF2B5EF4-FFF2-40B4-BE49-F238E27FC236}">
                <a16:creationId xmlns:a16="http://schemas.microsoft.com/office/drawing/2014/main" id="{DCCFABAE-ABDC-49F0-858A-6B16A9C9F8AB}"/>
              </a:ext>
            </a:extLst>
          </p:cNvPr>
          <p:cNvSpPr>
            <a:spLocks noGrp="1"/>
          </p:cNvSpPr>
          <p:nvPr>
            <p:ph idx="1"/>
          </p:nvPr>
        </p:nvSpPr>
        <p:spPr/>
        <p:txBody>
          <a:bodyPr/>
          <a:lstStyle/>
          <a:p>
            <a:pPr marL="0" indent="0">
              <a:buNone/>
            </a:pPr>
            <a:r>
              <a:rPr lang="en-GB" dirty="0"/>
              <a:t>Nokia recommends that either “JSON Merge PATCH” or the compromise on </a:t>
            </a:r>
            <a:r>
              <a:rPr lang="en-GB"/>
              <a:t>slide 13 </a:t>
            </a:r>
            <a:r>
              <a:rPr lang="en-GB" dirty="0"/>
              <a:t>is selected  for 5G core network interfaces.</a:t>
            </a:r>
          </a:p>
          <a:p>
            <a:pPr marL="0" indent="0">
              <a:buNone/>
            </a:pPr>
            <a:r>
              <a:rPr lang="en-GB" dirty="0"/>
              <a:t>Related PCR are in C4-182013 and C4-182014, respectively.</a:t>
            </a:r>
          </a:p>
        </p:txBody>
      </p:sp>
    </p:spTree>
    <p:extLst>
      <p:ext uri="{BB962C8B-B14F-4D97-AF65-F5344CB8AC3E}">
        <p14:creationId xmlns:p14="http://schemas.microsoft.com/office/powerpoint/2010/main" val="70416383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43AA58-63BF-4655-B18E-F0364A7EE792}"/>
              </a:ext>
            </a:extLst>
          </p:cNvPr>
          <p:cNvSpPr>
            <a:spLocks noGrp="1"/>
          </p:cNvSpPr>
          <p:nvPr>
            <p:ph type="title"/>
          </p:nvPr>
        </p:nvSpPr>
        <p:spPr/>
        <p:txBody>
          <a:bodyPr/>
          <a:lstStyle/>
          <a:p>
            <a:r>
              <a:rPr lang="de-DE" dirty="0"/>
              <a:t>Contents</a:t>
            </a:r>
          </a:p>
        </p:txBody>
      </p:sp>
      <p:sp>
        <p:nvSpPr>
          <p:cNvPr id="3" name="Content Placeholder 2">
            <a:extLst>
              <a:ext uri="{FF2B5EF4-FFF2-40B4-BE49-F238E27FC236}">
                <a16:creationId xmlns:a16="http://schemas.microsoft.com/office/drawing/2014/main" id="{9946BB70-B7BC-450D-885A-838903D02A96}"/>
              </a:ext>
            </a:extLst>
          </p:cNvPr>
          <p:cNvSpPr>
            <a:spLocks noGrp="1"/>
          </p:cNvSpPr>
          <p:nvPr>
            <p:ph idx="1"/>
          </p:nvPr>
        </p:nvSpPr>
        <p:spPr/>
        <p:txBody>
          <a:bodyPr>
            <a:normAutofit fontScale="77500" lnSpcReduction="20000"/>
          </a:bodyPr>
          <a:lstStyle/>
          <a:p>
            <a:pPr marL="0" indent="0">
              <a:buNone/>
            </a:pPr>
            <a:r>
              <a:rPr lang="en-GB" dirty="0"/>
              <a:t>Compared proposals</a:t>
            </a:r>
          </a:p>
          <a:p>
            <a:r>
              <a:rPr lang="en-GB" dirty="0"/>
              <a:t>JSON Patch</a:t>
            </a:r>
          </a:p>
          <a:p>
            <a:r>
              <a:rPr lang="en-GB" dirty="0"/>
              <a:t>JSON Merge Patch</a:t>
            </a:r>
          </a:p>
          <a:p>
            <a:pPr marL="0" indent="0">
              <a:buNone/>
            </a:pPr>
            <a:r>
              <a:rPr lang="en-GB" dirty="0"/>
              <a:t>Evaluation</a:t>
            </a:r>
          </a:p>
          <a:p>
            <a:r>
              <a:rPr lang="en-US" dirty="0"/>
              <a:t>Maps (as supported by JSON Merge PATCH) can be used instead of arrays to model typical 3GPP data structures</a:t>
            </a:r>
          </a:p>
          <a:p>
            <a:r>
              <a:rPr lang="en-GB" dirty="0"/>
              <a:t>Implementation Complexity</a:t>
            </a:r>
          </a:p>
          <a:p>
            <a:r>
              <a:rPr lang="en-GB" dirty="0"/>
              <a:t>Processing Effort</a:t>
            </a:r>
          </a:p>
          <a:p>
            <a:r>
              <a:rPr lang="en-GB" dirty="0"/>
              <a:t>Enforcement that only allowed changes are applied by PATCH</a:t>
            </a:r>
          </a:p>
          <a:p>
            <a:r>
              <a:rPr lang="en-GB" dirty="0"/>
              <a:t>Idempotency</a:t>
            </a:r>
          </a:p>
          <a:p>
            <a:pPr marL="0" indent="0">
              <a:buNone/>
            </a:pPr>
            <a:r>
              <a:rPr lang="en-GB" dirty="0"/>
              <a:t>Summary Comparison</a:t>
            </a:r>
          </a:p>
          <a:p>
            <a:pPr marL="0" indent="0">
              <a:buNone/>
            </a:pPr>
            <a:r>
              <a:rPr lang="en-GB" dirty="0"/>
              <a:t>Compromise Proposal</a:t>
            </a:r>
          </a:p>
          <a:p>
            <a:endParaRPr lang="de-DE" dirty="0"/>
          </a:p>
        </p:txBody>
      </p:sp>
    </p:spTree>
    <p:extLst>
      <p:ext uri="{BB962C8B-B14F-4D97-AF65-F5344CB8AC3E}">
        <p14:creationId xmlns:p14="http://schemas.microsoft.com/office/powerpoint/2010/main" val="388092023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0C44CF-76BD-47F2-9636-C9F63E95005E}"/>
              </a:ext>
            </a:extLst>
          </p:cNvPr>
          <p:cNvSpPr>
            <a:spLocks noGrp="1"/>
          </p:cNvSpPr>
          <p:nvPr>
            <p:ph type="title"/>
          </p:nvPr>
        </p:nvSpPr>
        <p:spPr/>
        <p:txBody>
          <a:bodyPr/>
          <a:lstStyle/>
          <a:p>
            <a:r>
              <a:rPr lang="en-GB" dirty="0"/>
              <a:t>"JSON Patch“, IETF RFC 6902</a:t>
            </a:r>
            <a:endParaRPr lang="de-DE" dirty="0"/>
          </a:p>
        </p:txBody>
      </p:sp>
      <p:sp>
        <p:nvSpPr>
          <p:cNvPr id="3" name="Content Placeholder 2">
            <a:extLst>
              <a:ext uri="{FF2B5EF4-FFF2-40B4-BE49-F238E27FC236}">
                <a16:creationId xmlns:a16="http://schemas.microsoft.com/office/drawing/2014/main" id="{E4E26947-0714-4EEE-840B-952A7A0EE362}"/>
              </a:ext>
            </a:extLst>
          </p:cNvPr>
          <p:cNvSpPr>
            <a:spLocks noGrp="1"/>
          </p:cNvSpPr>
          <p:nvPr>
            <p:ph idx="1"/>
          </p:nvPr>
        </p:nvSpPr>
        <p:spPr/>
        <p:txBody>
          <a:bodyPr>
            <a:normAutofit lnSpcReduction="10000"/>
          </a:bodyPr>
          <a:lstStyle/>
          <a:p>
            <a:pPr marL="0" indent="0">
              <a:buNone/>
            </a:pPr>
            <a:r>
              <a:rPr lang="en-GB" dirty="0"/>
              <a:t> Describes operations that are to be applied against the previously received JSON document. The operations describe a target in the JSON file (i.e. object member or array index) and modifications (add, replace, delete), and is applicable new value.</a:t>
            </a:r>
            <a:br>
              <a:rPr lang="en-GB" dirty="0"/>
            </a:br>
            <a:endParaRPr lang="en-GB" dirty="0"/>
          </a:p>
          <a:p>
            <a:pPr marL="0" indent="0">
              <a:buNone/>
            </a:pPr>
            <a:r>
              <a:rPr lang="en-GB" dirty="0"/>
              <a:t>Some examples are:</a:t>
            </a:r>
            <a:br>
              <a:rPr lang="en-GB" dirty="0"/>
            </a:br>
            <a:r>
              <a:rPr lang="de-DE" dirty="0"/>
              <a:t>   { "</a:t>
            </a:r>
            <a:r>
              <a:rPr lang="de-DE" dirty="0" err="1"/>
              <a:t>op</a:t>
            </a:r>
            <a:r>
              <a:rPr lang="de-DE" dirty="0"/>
              <a:t>": "</a:t>
            </a:r>
            <a:r>
              <a:rPr lang="de-DE" dirty="0" err="1"/>
              <a:t>remove</a:t>
            </a:r>
            <a:r>
              <a:rPr lang="de-DE" dirty="0"/>
              <a:t>", "</a:t>
            </a:r>
            <a:r>
              <a:rPr lang="de-DE" dirty="0" err="1"/>
              <a:t>path</a:t>
            </a:r>
            <a:r>
              <a:rPr lang="de-DE" dirty="0"/>
              <a:t>": "/a/b/c" },</a:t>
            </a:r>
            <a:br>
              <a:rPr lang="de-DE" dirty="0"/>
            </a:br>
            <a:r>
              <a:rPr lang="de-DE" dirty="0"/>
              <a:t>   { "</a:t>
            </a:r>
            <a:r>
              <a:rPr lang="de-DE" dirty="0" err="1"/>
              <a:t>op</a:t>
            </a:r>
            <a:r>
              <a:rPr lang="de-DE" dirty="0"/>
              <a:t>": "</a:t>
            </a:r>
            <a:r>
              <a:rPr lang="de-DE" dirty="0" err="1"/>
              <a:t>add</a:t>
            </a:r>
            <a:r>
              <a:rPr lang="de-DE" dirty="0"/>
              <a:t>", "</a:t>
            </a:r>
            <a:r>
              <a:rPr lang="de-DE" dirty="0" err="1"/>
              <a:t>path</a:t>
            </a:r>
            <a:r>
              <a:rPr lang="de-DE" dirty="0"/>
              <a:t>": "/a/b/c", "</a:t>
            </a:r>
            <a:r>
              <a:rPr lang="de-DE" dirty="0" err="1"/>
              <a:t>value</a:t>
            </a:r>
            <a:r>
              <a:rPr lang="de-DE" dirty="0"/>
              <a:t>": [ "</a:t>
            </a:r>
            <a:r>
              <a:rPr lang="de-DE" dirty="0" err="1"/>
              <a:t>foo</a:t>
            </a:r>
            <a:r>
              <a:rPr lang="de-DE" dirty="0"/>
              <a:t>", "bar" ] },</a:t>
            </a:r>
            <a:br>
              <a:rPr lang="de-DE" dirty="0"/>
            </a:br>
            <a:r>
              <a:rPr lang="de-DE" dirty="0"/>
              <a:t>   { "</a:t>
            </a:r>
            <a:r>
              <a:rPr lang="de-DE" dirty="0" err="1"/>
              <a:t>op</a:t>
            </a:r>
            <a:r>
              <a:rPr lang="de-DE" dirty="0"/>
              <a:t>": "</a:t>
            </a:r>
            <a:r>
              <a:rPr lang="de-DE" dirty="0" err="1"/>
              <a:t>replace</a:t>
            </a:r>
            <a:r>
              <a:rPr lang="de-DE" dirty="0"/>
              <a:t>", "</a:t>
            </a:r>
            <a:r>
              <a:rPr lang="de-DE" dirty="0" err="1"/>
              <a:t>path</a:t>
            </a:r>
            <a:r>
              <a:rPr lang="de-DE" dirty="0"/>
              <a:t>": "/a/b/c", "</a:t>
            </a:r>
            <a:r>
              <a:rPr lang="de-DE" dirty="0" err="1"/>
              <a:t>value</a:t>
            </a:r>
            <a:r>
              <a:rPr lang="de-DE" dirty="0"/>
              <a:t>": 42 }</a:t>
            </a:r>
            <a:br>
              <a:rPr lang="de-DE" dirty="0"/>
            </a:br>
            <a:br>
              <a:rPr lang="en-GB" dirty="0"/>
            </a:br>
            <a:r>
              <a:rPr lang="en-GB" dirty="0"/>
              <a:t>The result is a new JSON file.</a:t>
            </a:r>
            <a:endParaRPr lang="de-DE" dirty="0"/>
          </a:p>
        </p:txBody>
      </p:sp>
    </p:spTree>
    <p:extLst>
      <p:ext uri="{BB962C8B-B14F-4D97-AF65-F5344CB8AC3E}">
        <p14:creationId xmlns:p14="http://schemas.microsoft.com/office/powerpoint/2010/main" val="175371258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3D3FC6-EAE2-4473-AF7B-B66433ECE073}"/>
              </a:ext>
            </a:extLst>
          </p:cNvPr>
          <p:cNvSpPr>
            <a:spLocks noGrp="1"/>
          </p:cNvSpPr>
          <p:nvPr>
            <p:ph type="title"/>
          </p:nvPr>
        </p:nvSpPr>
        <p:spPr/>
        <p:txBody>
          <a:bodyPr/>
          <a:lstStyle/>
          <a:p>
            <a:r>
              <a:rPr lang="en-GB" dirty="0"/>
              <a:t>JSON Merge Patch“, IETF RFC 7386 </a:t>
            </a:r>
            <a:endParaRPr lang="de-DE" dirty="0"/>
          </a:p>
        </p:txBody>
      </p:sp>
      <p:sp>
        <p:nvSpPr>
          <p:cNvPr id="3" name="Content Placeholder 2">
            <a:extLst>
              <a:ext uri="{FF2B5EF4-FFF2-40B4-BE49-F238E27FC236}">
                <a16:creationId xmlns:a16="http://schemas.microsoft.com/office/drawing/2014/main" id="{AB939B2E-D28C-4BB7-AAF3-E360FC0DA6D4}"/>
              </a:ext>
            </a:extLst>
          </p:cNvPr>
          <p:cNvSpPr>
            <a:spLocks noGrp="1"/>
          </p:cNvSpPr>
          <p:nvPr>
            <p:ph idx="1"/>
          </p:nvPr>
        </p:nvSpPr>
        <p:spPr>
          <a:xfrm>
            <a:off x="838200" y="1825625"/>
            <a:ext cx="10515600" cy="4351339"/>
          </a:xfrm>
        </p:spPr>
        <p:txBody>
          <a:bodyPr>
            <a:normAutofit fontScale="62500" lnSpcReduction="20000"/>
          </a:bodyPr>
          <a:lstStyle/>
          <a:p>
            <a:pPr marL="0" indent="0">
              <a:buNone/>
            </a:pPr>
            <a:r>
              <a:rPr lang="en-GB" dirty="0"/>
              <a:t>Its basic idea is send only the portion of the data that needs to be changed in a representation that closely resembles the original one.</a:t>
            </a:r>
            <a:br>
              <a:rPr lang="en-GB" dirty="0"/>
            </a:br>
            <a:br>
              <a:rPr lang="en-GB" dirty="0"/>
            </a:br>
            <a:r>
              <a:rPr lang="en-GB" dirty="0"/>
              <a:t>For example given the following original JSON document:</a:t>
            </a:r>
            <a:br>
              <a:rPr lang="en-GB" dirty="0"/>
            </a:br>
            <a:r>
              <a:rPr lang="de-DE" dirty="0"/>
              <a:t>   {</a:t>
            </a:r>
            <a:br>
              <a:rPr lang="de-DE" dirty="0"/>
            </a:br>
            <a:r>
              <a:rPr lang="de-DE" dirty="0"/>
              <a:t>     "a": "b",</a:t>
            </a:r>
            <a:br>
              <a:rPr lang="de-DE" dirty="0"/>
            </a:br>
            <a:r>
              <a:rPr lang="de-DE" dirty="0"/>
              <a:t>     "c": {</a:t>
            </a:r>
            <a:br>
              <a:rPr lang="de-DE" dirty="0"/>
            </a:br>
            <a:r>
              <a:rPr lang="de-DE" dirty="0"/>
              <a:t>       "d": "e",</a:t>
            </a:r>
            <a:br>
              <a:rPr lang="de-DE" dirty="0"/>
            </a:br>
            <a:r>
              <a:rPr lang="de-DE" dirty="0"/>
              <a:t>       "f": "g"</a:t>
            </a:r>
            <a:br>
              <a:rPr lang="de-DE" dirty="0"/>
            </a:br>
            <a:r>
              <a:rPr lang="de-DE" dirty="0"/>
              <a:t>     }</a:t>
            </a:r>
            <a:br>
              <a:rPr lang="de-DE" dirty="0"/>
            </a:br>
            <a:r>
              <a:rPr lang="de-DE" dirty="0"/>
              <a:t>   }</a:t>
            </a:r>
            <a:br>
              <a:rPr lang="de-DE" dirty="0"/>
            </a:br>
            <a:r>
              <a:rPr lang="en-GB" dirty="0"/>
              <a:t>changing the value of "a" and removing "f" can be achieved by sending:</a:t>
            </a:r>
            <a:br>
              <a:rPr lang="en-GB" dirty="0"/>
            </a:br>
            <a:r>
              <a:rPr lang="de-DE" dirty="0"/>
              <a:t>   {</a:t>
            </a:r>
            <a:br>
              <a:rPr lang="de-DE" dirty="0"/>
            </a:br>
            <a:r>
              <a:rPr lang="de-DE" dirty="0"/>
              <a:t>     "</a:t>
            </a:r>
            <a:r>
              <a:rPr lang="de-DE" dirty="0" err="1"/>
              <a:t>a":"z</a:t>
            </a:r>
            <a:r>
              <a:rPr lang="de-DE" dirty="0"/>
              <a:t>",</a:t>
            </a:r>
            <a:br>
              <a:rPr lang="de-DE" dirty="0"/>
            </a:br>
            <a:r>
              <a:rPr lang="de-DE" dirty="0"/>
              <a:t>     "c": {</a:t>
            </a:r>
            <a:br>
              <a:rPr lang="de-DE" dirty="0"/>
            </a:br>
            <a:r>
              <a:rPr lang="de-DE" dirty="0"/>
              <a:t>       "f": null</a:t>
            </a:r>
            <a:br>
              <a:rPr lang="de-DE" dirty="0"/>
            </a:br>
            <a:r>
              <a:rPr lang="de-DE" dirty="0"/>
              <a:t>     }</a:t>
            </a:r>
            <a:br>
              <a:rPr lang="de-DE" dirty="0"/>
            </a:br>
            <a:r>
              <a:rPr lang="de-DE" dirty="0"/>
              <a:t>   }</a:t>
            </a:r>
            <a:br>
              <a:rPr lang="de-DE" dirty="0"/>
            </a:br>
            <a:br>
              <a:rPr lang="de-DE" dirty="0"/>
            </a:br>
            <a:r>
              <a:rPr lang="en-GB" dirty="0"/>
              <a:t>The syntax has some limitations: It does not allow to modify individual elements within an array, only to replace the complete array. It also assumes that the value null is not used as valid value of an attribute</a:t>
            </a:r>
            <a:endParaRPr lang="de-DE" dirty="0"/>
          </a:p>
        </p:txBody>
      </p:sp>
    </p:spTree>
    <p:extLst>
      <p:ext uri="{BB962C8B-B14F-4D97-AF65-F5344CB8AC3E}">
        <p14:creationId xmlns:p14="http://schemas.microsoft.com/office/powerpoint/2010/main" val="320562491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1D1800-9673-46F0-80E9-9FE3832A2ADA}"/>
              </a:ext>
            </a:extLst>
          </p:cNvPr>
          <p:cNvSpPr>
            <a:spLocks noGrp="1"/>
          </p:cNvSpPr>
          <p:nvPr>
            <p:ph type="title"/>
          </p:nvPr>
        </p:nvSpPr>
        <p:spPr/>
        <p:txBody>
          <a:bodyPr>
            <a:noAutofit/>
          </a:bodyPr>
          <a:lstStyle/>
          <a:p>
            <a:r>
              <a:rPr lang="en-US" sz="3600" dirty="0"/>
              <a:t>Maps (as supported by JSON Merge PATCH) can be used instead of arrays to model typical 3GPP data structures</a:t>
            </a:r>
          </a:p>
        </p:txBody>
      </p:sp>
      <p:sp>
        <p:nvSpPr>
          <p:cNvPr id="3" name="Content Placeholder 2">
            <a:extLst>
              <a:ext uri="{FF2B5EF4-FFF2-40B4-BE49-F238E27FC236}">
                <a16:creationId xmlns:a16="http://schemas.microsoft.com/office/drawing/2014/main" id="{5AF5F99B-23DF-4590-81F0-1B43D6F5ABC5}"/>
              </a:ext>
            </a:extLst>
          </p:cNvPr>
          <p:cNvSpPr>
            <a:spLocks noGrp="1"/>
          </p:cNvSpPr>
          <p:nvPr>
            <p:ph idx="1"/>
          </p:nvPr>
        </p:nvSpPr>
        <p:spPr>
          <a:xfrm>
            <a:off x="838200" y="1690687"/>
            <a:ext cx="10515600" cy="2375703"/>
          </a:xfrm>
        </p:spPr>
        <p:txBody>
          <a:bodyPr>
            <a:normAutofit fontScale="70000" lnSpcReduction="20000"/>
          </a:bodyPr>
          <a:lstStyle/>
          <a:p>
            <a:pPr marL="0" indent="0">
              <a:buNone/>
            </a:pPr>
            <a:r>
              <a:rPr lang="en-US" dirty="0"/>
              <a:t>Map (aka dictionary, associative array):</a:t>
            </a:r>
          </a:p>
          <a:p>
            <a:pPr marL="457200" lvl="1" indent="0">
              <a:buNone/>
            </a:pPr>
            <a:r>
              <a:rPr lang="en-US" dirty="0"/>
              <a:t>Set of key-value pairs (key =&gt; „identifier“, value =&gt; any type)</a:t>
            </a:r>
          </a:p>
          <a:p>
            <a:pPr marL="457200" lvl="1" indent="0">
              <a:buNone/>
            </a:pPr>
            <a:r>
              <a:rPr lang="en-US" dirty="0"/>
              <a:t>In JSON, represented as JSON object</a:t>
            </a:r>
          </a:p>
          <a:p>
            <a:pPr marL="457200" lvl="1" indent="0">
              <a:buNone/>
            </a:pPr>
            <a:r>
              <a:rPr lang="en-US" dirty="0"/>
              <a:t>supported in many programming languages (e.g. Java)</a:t>
            </a:r>
          </a:p>
          <a:p>
            <a:pPr marL="457200" lvl="1" indent="0">
              <a:buNone/>
            </a:pPr>
            <a:r>
              <a:rPr lang="en-US" dirty="0"/>
              <a:t>Access to elements of a map is quicker than finding a particular array entry</a:t>
            </a:r>
          </a:p>
          <a:p>
            <a:pPr marL="0" indent="0">
              <a:buNone/>
            </a:pPr>
            <a:r>
              <a:rPr lang="en-US" dirty="0"/>
              <a:t>Can be used instead of an array if the array elements have an identifier / identifying property</a:t>
            </a:r>
          </a:p>
          <a:p>
            <a:pPr marL="0" indent="0">
              <a:buNone/>
            </a:pPr>
            <a:r>
              <a:rPr lang="en-US" dirty="0"/>
              <a:t>For this reason, the  previous proposal of an enhanced JSON Merge PATCH is no longer pursued</a:t>
            </a:r>
          </a:p>
        </p:txBody>
      </p:sp>
      <p:graphicFrame>
        <p:nvGraphicFramePr>
          <p:cNvPr id="4" name="Table 3">
            <a:extLst>
              <a:ext uri="{FF2B5EF4-FFF2-40B4-BE49-F238E27FC236}">
                <a16:creationId xmlns:a16="http://schemas.microsoft.com/office/drawing/2014/main" id="{BE55E70E-472B-41C7-9BEB-E3F181A7F862}"/>
              </a:ext>
            </a:extLst>
          </p:cNvPr>
          <p:cNvGraphicFramePr>
            <a:graphicFrameLocks noGrp="1"/>
          </p:cNvGraphicFramePr>
          <p:nvPr>
            <p:extLst>
              <p:ext uri="{D42A27DB-BD31-4B8C-83A1-F6EECF244321}">
                <p14:modId xmlns:p14="http://schemas.microsoft.com/office/powerpoint/2010/main" val="4121892263"/>
              </p:ext>
            </p:extLst>
          </p:nvPr>
        </p:nvGraphicFramePr>
        <p:xfrm>
          <a:off x="1420008" y="3754418"/>
          <a:ext cx="8875059" cy="2743200"/>
        </p:xfrm>
        <a:graphic>
          <a:graphicData uri="http://schemas.openxmlformats.org/drawingml/2006/table">
            <a:tbl>
              <a:tblPr firstRow="1" firstCol="1" bandRow="1">
                <a:tableStyleId>{5C22544A-7EE6-4342-B048-85BDC9FD1C3A}</a:tableStyleId>
              </a:tblPr>
              <a:tblGrid>
                <a:gridCol w="4798039">
                  <a:extLst>
                    <a:ext uri="{9D8B030D-6E8A-4147-A177-3AD203B41FA5}">
                      <a16:colId xmlns:a16="http://schemas.microsoft.com/office/drawing/2014/main" val="3182447339"/>
                    </a:ext>
                  </a:extLst>
                </a:gridCol>
                <a:gridCol w="4077020">
                  <a:extLst>
                    <a:ext uri="{9D8B030D-6E8A-4147-A177-3AD203B41FA5}">
                      <a16:colId xmlns:a16="http://schemas.microsoft.com/office/drawing/2014/main" val="1692188360"/>
                    </a:ext>
                  </a:extLst>
                </a:gridCol>
              </a:tblGrid>
              <a:tr h="449670">
                <a:tc>
                  <a:txBody>
                    <a:bodyPr/>
                    <a:lstStyle/>
                    <a:p>
                      <a:pPr>
                        <a:spcAft>
                          <a:spcPts val="0"/>
                        </a:spcAft>
                      </a:pPr>
                      <a:r>
                        <a:rPr lang="en-GB" sz="1800" dirty="0">
                          <a:solidFill>
                            <a:schemeClr val="tx1"/>
                          </a:solidFill>
                          <a:effectLst/>
                          <a:latin typeface="Arial Narrow" panose="020B0606020202030204" pitchFamily="34" charset="0"/>
                        </a:rPr>
                        <a:t>Array</a:t>
                      </a:r>
                    </a:p>
                    <a:p>
                      <a:pPr>
                        <a:spcAft>
                          <a:spcPts val="0"/>
                        </a:spcAft>
                      </a:pPr>
                      <a:endParaRPr lang="de-DE" sz="1800" dirty="0">
                        <a:solidFill>
                          <a:schemeClr val="tx1"/>
                        </a:solidFill>
                        <a:effectLst/>
                        <a:latin typeface="Arial Narrow" panose="020B0606020202030204" pitchFamily="34" charset="0"/>
                        <a:ea typeface="Times New Roman" panose="02020603050405020304" pitchFamily="18" charset="0"/>
                      </a:endParaRPr>
                    </a:p>
                  </a:txBody>
                  <a:tcPr marL="68580" marR="68580" marT="0" marB="0">
                    <a:solidFill>
                      <a:schemeClr val="bg1"/>
                    </a:solidFill>
                  </a:tcPr>
                </a:tc>
                <a:tc>
                  <a:txBody>
                    <a:bodyPr/>
                    <a:lstStyle/>
                    <a:p>
                      <a:pPr>
                        <a:spcAft>
                          <a:spcPts val="0"/>
                        </a:spcAft>
                      </a:pPr>
                      <a:r>
                        <a:rPr lang="en-GB" sz="1800" dirty="0">
                          <a:solidFill>
                            <a:schemeClr val="tx1"/>
                          </a:solidFill>
                          <a:effectLst/>
                          <a:latin typeface="Arial Narrow" panose="020B0606020202030204" pitchFamily="34" charset="0"/>
                        </a:rPr>
                        <a:t>Map</a:t>
                      </a:r>
                      <a:endParaRPr lang="de-DE" sz="1800" dirty="0">
                        <a:solidFill>
                          <a:schemeClr val="tx1"/>
                        </a:solidFill>
                        <a:effectLst/>
                        <a:latin typeface="Arial Narrow" panose="020B0606020202030204" pitchFamily="34" charset="0"/>
                        <a:ea typeface="Times New Roman" panose="02020603050405020304" pitchFamily="18" charset="0"/>
                      </a:endParaRPr>
                    </a:p>
                  </a:txBody>
                  <a:tcPr marL="68580" marR="68580" marT="0" marB="0">
                    <a:solidFill>
                      <a:schemeClr val="bg1"/>
                    </a:solidFill>
                  </a:tcPr>
                </a:tc>
                <a:extLst>
                  <a:ext uri="{0D108BD9-81ED-4DB2-BD59-A6C34878D82A}">
                    <a16:rowId xmlns:a16="http://schemas.microsoft.com/office/drawing/2014/main" val="1766593068"/>
                  </a:ext>
                </a:extLst>
              </a:tr>
              <a:tr h="1124175">
                <a:tc>
                  <a:txBody>
                    <a:bodyPr/>
                    <a:lstStyle/>
                    <a:p>
                      <a:pPr defTabSz="538163">
                        <a:spcAft>
                          <a:spcPts val="0"/>
                        </a:spcAft>
                      </a:pPr>
                      <a:r>
                        <a:rPr lang="en-GB" sz="1800" b="0" dirty="0">
                          <a:solidFill>
                            <a:schemeClr val="tx1"/>
                          </a:solidFill>
                          <a:effectLst/>
                          <a:latin typeface="Arial Narrow" panose="020B0606020202030204" pitchFamily="34" charset="0"/>
                        </a:rPr>
                        <a:t>In JSON:</a:t>
                      </a:r>
                    </a:p>
                    <a:p>
                      <a:pPr defTabSz="538163">
                        <a:spcAft>
                          <a:spcPts val="0"/>
                        </a:spcAft>
                      </a:pPr>
                      <a:r>
                        <a:rPr lang="en-GB" sz="1800" b="0" dirty="0">
                          <a:solidFill>
                            <a:schemeClr val="tx1"/>
                          </a:solidFill>
                          <a:effectLst/>
                          <a:latin typeface="Arial Narrow" panose="020B0606020202030204" pitchFamily="34" charset="0"/>
                        </a:rPr>
                        <a:t>"</a:t>
                      </a:r>
                      <a:r>
                        <a:rPr lang="en-GB" sz="1800" b="0" dirty="0" err="1">
                          <a:solidFill>
                            <a:schemeClr val="tx1"/>
                          </a:solidFill>
                          <a:effectLst/>
                          <a:latin typeface="Arial Narrow" panose="020B0606020202030204" pitchFamily="34" charset="0"/>
                        </a:rPr>
                        <a:t>pccRules</a:t>
                      </a:r>
                      <a:r>
                        <a:rPr lang="en-GB" sz="1800" b="0" dirty="0">
                          <a:solidFill>
                            <a:schemeClr val="tx1"/>
                          </a:solidFill>
                          <a:effectLst/>
                          <a:latin typeface="Arial Narrow" panose="020B0606020202030204" pitchFamily="34" charset="0"/>
                        </a:rPr>
                        <a:t>": [</a:t>
                      </a:r>
                      <a:br>
                        <a:rPr lang="en-GB" sz="1800" b="0" dirty="0">
                          <a:solidFill>
                            <a:schemeClr val="tx1"/>
                          </a:solidFill>
                          <a:effectLst/>
                          <a:latin typeface="Arial Narrow" panose="020B0606020202030204" pitchFamily="34" charset="0"/>
                        </a:rPr>
                      </a:br>
                      <a:r>
                        <a:rPr lang="en-GB" sz="1800" b="0" dirty="0">
                          <a:solidFill>
                            <a:schemeClr val="tx1"/>
                          </a:solidFill>
                          <a:effectLst/>
                          <a:latin typeface="Arial Narrow" panose="020B0606020202030204" pitchFamily="34" charset="0"/>
                        </a:rPr>
                        <a:t>	{</a:t>
                      </a:r>
                      <a:r>
                        <a:rPr lang="en-GB" sz="1800" b="1" dirty="0">
                          <a:solidFill>
                            <a:srgbClr val="C00000"/>
                          </a:solidFill>
                          <a:effectLst/>
                          <a:latin typeface="Arial Narrow" panose="020B0606020202030204" pitchFamily="34" charset="0"/>
                        </a:rPr>
                        <a:t>"id": "123"</a:t>
                      </a:r>
                      <a:r>
                        <a:rPr lang="en-GB" sz="1800" b="0" dirty="0">
                          <a:solidFill>
                            <a:schemeClr val="tx1"/>
                          </a:solidFill>
                          <a:effectLst/>
                          <a:latin typeface="Arial Narrow" panose="020B0606020202030204" pitchFamily="34" charset="0"/>
                        </a:rPr>
                        <a:t>, "content": "foo", "other": "bar"},</a:t>
                      </a:r>
                      <a:endParaRPr lang="de-DE" sz="1800" b="0" dirty="0">
                        <a:solidFill>
                          <a:schemeClr val="tx1"/>
                        </a:solidFill>
                        <a:effectLst/>
                        <a:latin typeface="Arial Narrow" panose="020B0606020202030204" pitchFamily="34" charset="0"/>
                      </a:endParaRPr>
                    </a:p>
                    <a:p>
                      <a:pPr defTabSz="538163">
                        <a:spcAft>
                          <a:spcPts val="0"/>
                        </a:spcAft>
                      </a:pPr>
                      <a:r>
                        <a:rPr lang="en-GB" sz="1800" b="0" dirty="0">
                          <a:solidFill>
                            <a:schemeClr val="tx1"/>
                          </a:solidFill>
                          <a:effectLst/>
                          <a:latin typeface="Arial Narrow" panose="020B0606020202030204" pitchFamily="34" charset="0"/>
                        </a:rPr>
                        <a:t>	{</a:t>
                      </a:r>
                      <a:r>
                        <a:rPr lang="en-GB" sz="1800" b="1" dirty="0">
                          <a:solidFill>
                            <a:srgbClr val="C00000"/>
                          </a:solidFill>
                          <a:effectLst/>
                          <a:latin typeface="Arial Narrow" panose="020B0606020202030204" pitchFamily="34" charset="0"/>
                        </a:rPr>
                        <a:t>"id": "</a:t>
                      </a:r>
                      <a:r>
                        <a:rPr lang="en-GB" sz="1800" b="1" dirty="0" err="1">
                          <a:solidFill>
                            <a:srgbClr val="C00000"/>
                          </a:solidFill>
                          <a:effectLst/>
                          <a:latin typeface="Arial Narrow" panose="020B0606020202030204" pitchFamily="34" charset="0"/>
                        </a:rPr>
                        <a:t>arg</a:t>
                      </a:r>
                      <a:r>
                        <a:rPr lang="en-GB" sz="1800" b="1" dirty="0">
                          <a:solidFill>
                            <a:srgbClr val="C00000"/>
                          </a:solidFill>
                          <a:effectLst/>
                          <a:latin typeface="Arial Narrow" panose="020B0606020202030204" pitchFamily="34" charset="0"/>
                        </a:rPr>
                        <a:t>"</a:t>
                      </a:r>
                      <a:r>
                        <a:rPr lang="en-GB" sz="1800" b="0" dirty="0">
                          <a:solidFill>
                            <a:schemeClr val="tx1"/>
                          </a:solidFill>
                          <a:effectLst/>
                          <a:latin typeface="Arial Narrow" panose="020B0606020202030204" pitchFamily="34" charset="0"/>
                        </a:rPr>
                        <a:t>, "content": "boo", "other": "far"}</a:t>
                      </a:r>
                      <a:endParaRPr lang="de-DE" sz="1800" b="0" dirty="0">
                        <a:solidFill>
                          <a:schemeClr val="tx1"/>
                        </a:solidFill>
                        <a:effectLst/>
                        <a:latin typeface="Arial Narrow" panose="020B0606020202030204" pitchFamily="34" charset="0"/>
                      </a:endParaRPr>
                    </a:p>
                    <a:p>
                      <a:pPr>
                        <a:spcAft>
                          <a:spcPts val="0"/>
                        </a:spcAft>
                      </a:pPr>
                      <a:r>
                        <a:rPr lang="en-GB" sz="1800" b="0" dirty="0">
                          <a:solidFill>
                            <a:schemeClr val="tx1"/>
                          </a:solidFill>
                          <a:effectLst/>
                          <a:latin typeface="Arial Narrow" panose="020B0606020202030204" pitchFamily="34" charset="0"/>
                        </a:rPr>
                        <a:t>]</a:t>
                      </a:r>
                      <a:endParaRPr lang="de-DE" sz="1800" b="0" dirty="0">
                        <a:solidFill>
                          <a:schemeClr val="tx1"/>
                        </a:solidFill>
                        <a:effectLst/>
                        <a:latin typeface="Arial Narrow" panose="020B0606020202030204" pitchFamily="34" charset="0"/>
                        <a:ea typeface="Times New Roman" panose="02020603050405020304" pitchFamily="18" charset="0"/>
                      </a:endParaRPr>
                    </a:p>
                  </a:txBody>
                  <a:tcPr marL="68580" marR="68580" marT="0" marB="0">
                    <a:solidFill>
                      <a:schemeClr val="bg1"/>
                    </a:solidFill>
                  </a:tcPr>
                </a:tc>
                <a:tc>
                  <a:txBody>
                    <a:bodyPr/>
                    <a:lstStyle/>
                    <a:p>
                      <a:pPr>
                        <a:spcAft>
                          <a:spcPts val="0"/>
                        </a:spcAft>
                      </a:pPr>
                      <a:r>
                        <a:rPr lang="en-GB" sz="1800" dirty="0">
                          <a:solidFill>
                            <a:schemeClr val="tx1"/>
                          </a:solidFill>
                          <a:effectLst/>
                          <a:latin typeface="Arial Narrow" panose="020B0606020202030204" pitchFamily="34" charset="0"/>
                        </a:rPr>
                        <a:t>In JSON:</a:t>
                      </a:r>
                    </a:p>
                    <a:p>
                      <a:pPr>
                        <a:spcAft>
                          <a:spcPts val="0"/>
                        </a:spcAft>
                      </a:pPr>
                      <a:r>
                        <a:rPr lang="en-GB" sz="1800" dirty="0">
                          <a:solidFill>
                            <a:schemeClr val="tx1"/>
                          </a:solidFill>
                          <a:effectLst/>
                          <a:latin typeface="Arial Narrow" panose="020B0606020202030204" pitchFamily="34" charset="0"/>
                        </a:rPr>
                        <a:t>"</a:t>
                      </a:r>
                      <a:r>
                        <a:rPr lang="en-GB" sz="1800" dirty="0" err="1">
                          <a:solidFill>
                            <a:schemeClr val="tx1"/>
                          </a:solidFill>
                          <a:effectLst/>
                          <a:latin typeface="Arial Narrow" panose="020B0606020202030204" pitchFamily="34" charset="0"/>
                        </a:rPr>
                        <a:t>pccRules</a:t>
                      </a:r>
                      <a:r>
                        <a:rPr lang="en-GB" sz="1800" dirty="0">
                          <a:solidFill>
                            <a:schemeClr val="tx1"/>
                          </a:solidFill>
                          <a:effectLst/>
                          <a:latin typeface="Arial Narrow" panose="020B0606020202030204" pitchFamily="34" charset="0"/>
                        </a:rPr>
                        <a:t>": {</a:t>
                      </a:r>
                      <a:endParaRPr lang="de-DE" sz="1800" dirty="0">
                        <a:solidFill>
                          <a:schemeClr val="tx1"/>
                        </a:solidFill>
                        <a:effectLst/>
                        <a:latin typeface="Arial Narrow" panose="020B0606020202030204" pitchFamily="34" charset="0"/>
                      </a:endParaRPr>
                    </a:p>
                    <a:p>
                      <a:pPr defTabSz="538163">
                        <a:spcAft>
                          <a:spcPts val="0"/>
                        </a:spcAft>
                      </a:pPr>
                      <a:r>
                        <a:rPr lang="en-GB" sz="1800" dirty="0">
                          <a:solidFill>
                            <a:schemeClr val="tx1"/>
                          </a:solidFill>
                          <a:effectLst/>
                          <a:latin typeface="Arial Narrow" panose="020B0606020202030204" pitchFamily="34" charset="0"/>
                        </a:rPr>
                        <a:t>	</a:t>
                      </a:r>
                      <a:r>
                        <a:rPr lang="en-GB" sz="1800" b="1" dirty="0">
                          <a:solidFill>
                            <a:srgbClr val="C00000"/>
                          </a:solidFill>
                          <a:effectLst/>
                          <a:latin typeface="Arial Narrow" panose="020B0606020202030204" pitchFamily="34" charset="0"/>
                        </a:rPr>
                        <a:t>"123"</a:t>
                      </a:r>
                      <a:r>
                        <a:rPr lang="en-GB" sz="1800" dirty="0">
                          <a:solidFill>
                            <a:schemeClr val="tx1"/>
                          </a:solidFill>
                          <a:effectLst/>
                          <a:latin typeface="Arial Narrow" panose="020B0606020202030204" pitchFamily="34" charset="0"/>
                        </a:rPr>
                        <a:t>: {"content": "foo", "other": "bar"},</a:t>
                      </a:r>
                      <a:endParaRPr lang="de-DE" sz="1800" dirty="0">
                        <a:solidFill>
                          <a:schemeClr val="tx1"/>
                        </a:solidFill>
                        <a:effectLst/>
                        <a:latin typeface="Arial Narrow" panose="020B0606020202030204" pitchFamily="34" charset="0"/>
                      </a:endParaRPr>
                    </a:p>
                    <a:p>
                      <a:pPr defTabSz="538163">
                        <a:spcAft>
                          <a:spcPts val="0"/>
                        </a:spcAft>
                      </a:pPr>
                      <a:r>
                        <a:rPr lang="en-GB" sz="1800" dirty="0">
                          <a:solidFill>
                            <a:schemeClr val="tx1"/>
                          </a:solidFill>
                          <a:effectLst/>
                          <a:latin typeface="Arial Narrow" panose="020B0606020202030204" pitchFamily="34" charset="0"/>
                        </a:rPr>
                        <a:t>	</a:t>
                      </a:r>
                      <a:r>
                        <a:rPr lang="en-GB" sz="1800" b="1" dirty="0">
                          <a:solidFill>
                            <a:srgbClr val="C00000"/>
                          </a:solidFill>
                          <a:effectLst/>
                          <a:latin typeface="Arial Narrow" panose="020B0606020202030204" pitchFamily="34" charset="0"/>
                        </a:rPr>
                        <a:t>"</a:t>
                      </a:r>
                      <a:r>
                        <a:rPr lang="en-GB" sz="1800" b="1" dirty="0" err="1">
                          <a:solidFill>
                            <a:srgbClr val="C00000"/>
                          </a:solidFill>
                          <a:effectLst/>
                          <a:latin typeface="Arial Narrow" panose="020B0606020202030204" pitchFamily="34" charset="0"/>
                        </a:rPr>
                        <a:t>arg</a:t>
                      </a:r>
                      <a:r>
                        <a:rPr lang="en-GB" sz="1800" b="1" dirty="0">
                          <a:solidFill>
                            <a:srgbClr val="C00000"/>
                          </a:solidFill>
                          <a:effectLst/>
                          <a:latin typeface="Arial Narrow" panose="020B0606020202030204" pitchFamily="34" charset="0"/>
                        </a:rPr>
                        <a:t>"</a:t>
                      </a:r>
                      <a:r>
                        <a:rPr lang="en-GB" sz="1800" dirty="0">
                          <a:solidFill>
                            <a:schemeClr val="tx1"/>
                          </a:solidFill>
                          <a:effectLst/>
                          <a:latin typeface="Arial Narrow" panose="020B0606020202030204" pitchFamily="34" charset="0"/>
                        </a:rPr>
                        <a:t>: {"content": "boo", "other": "far"}</a:t>
                      </a:r>
                      <a:endParaRPr lang="de-DE" sz="1800" dirty="0">
                        <a:solidFill>
                          <a:schemeClr val="tx1"/>
                        </a:solidFill>
                        <a:effectLst/>
                        <a:latin typeface="Arial Narrow" panose="020B0606020202030204" pitchFamily="34" charset="0"/>
                      </a:endParaRPr>
                    </a:p>
                    <a:p>
                      <a:pPr>
                        <a:spcAft>
                          <a:spcPts val="0"/>
                        </a:spcAft>
                      </a:pPr>
                      <a:r>
                        <a:rPr lang="en-GB" sz="1800" dirty="0">
                          <a:solidFill>
                            <a:schemeClr val="tx1"/>
                          </a:solidFill>
                          <a:effectLst/>
                          <a:latin typeface="Arial Narrow" panose="020B0606020202030204" pitchFamily="34" charset="0"/>
                        </a:rPr>
                        <a:t>}</a:t>
                      </a:r>
                      <a:endParaRPr lang="de-DE" sz="1800" dirty="0">
                        <a:solidFill>
                          <a:schemeClr val="tx1"/>
                        </a:solidFill>
                        <a:effectLst/>
                        <a:latin typeface="Arial Narrow" panose="020B0606020202030204" pitchFamily="34" charset="0"/>
                        <a:ea typeface="Times New Roman" panose="02020603050405020304" pitchFamily="18" charset="0"/>
                      </a:endParaRPr>
                    </a:p>
                  </a:txBody>
                  <a:tcPr marL="68580" marR="68580" marT="0" marB="0">
                    <a:solidFill>
                      <a:schemeClr val="bg1"/>
                    </a:solidFill>
                  </a:tcPr>
                </a:tc>
                <a:extLst>
                  <a:ext uri="{0D108BD9-81ED-4DB2-BD59-A6C34878D82A}">
                    <a16:rowId xmlns:a16="http://schemas.microsoft.com/office/drawing/2014/main" val="1878243884"/>
                  </a:ext>
                </a:extLst>
              </a:tr>
              <a:tr h="674505">
                <a:tc>
                  <a:txBody>
                    <a:bodyPr/>
                    <a:lstStyle/>
                    <a:p>
                      <a:pPr>
                        <a:spcAft>
                          <a:spcPts val="0"/>
                        </a:spcAft>
                      </a:pPr>
                      <a:endParaRPr lang="en-US" sz="1800" b="0" noProof="0" dirty="0">
                        <a:solidFill>
                          <a:schemeClr val="tx1"/>
                        </a:solidFill>
                      </a:endParaRPr>
                    </a:p>
                    <a:p>
                      <a:pPr>
                        <a:spcAft>
                          <a:spcPts val="0"/>
                        </a:spcAft>
                      </a:pPr>
                      <a:r>
                        <a:rPr lang="en-US" sz="1800" b="0" noProof="0" dirty="0">
                          <a:solidFill>
                            <a:schemeClr val="tx1"/>
                          </a:solidFill>
                        </a:rPr>
                        <a:t>Arrays have inherent order </a:t>
                      </a:r>
                      <a:br>
                        <a:rPr lang="en-US" sz="1800" b="0" noProof="0" dirty="0">
                          <a:solidFill>
                            <a:schemeClr val="tx1"/>
                          </a:solidFill>
                        </a:rPr>
                      </a:br>
                      <a:r>
                        <a:rPr lang="en-US" sz="1800" b="0" noProof="0" dirty="0">
                          <a:solidFill>
                            <a:schemeClr val="tx1"/>
                          </a:solidFill>
                        </a:rPr>
                        <a:t>(entries associated to an index/position)</a:t>
                      </a:r>
                      <a:endParaRPr lang="en-US" sz="1800" b="0" noProof="0" dirty="0">
                        <a:solidFill>
                          <a:schemeClr val="tx1"/>
                        </a:solidFill>
                        <a:effectLst/>
                        <a:latin typeface="Arial Narrow" panose="020B0606020202030204" pitchFamily="34" charset="0"/>
                        <a:ea typeface="Times New Roman" panose="02020603050405020304" pitchFamily="18" charset="0"/>
                      </a:endParaRPr>
                    </a:p>
                  </a:txBody>
                  <a:tcPr marL="68580" marR="68580" marT="0" marB="0">
                    <a:solidFill>
                      <a:schemeClr val="bg1"/>
                    </a:solidFill>
                  </a:tcPr>
                </a:tc>
                <a:tc>
                  <a:txBody>
                    <a:bodyPr/>
                    <a:lstStyle/>
                    <a:p>
                      <a:pPr>
                        <a:spcAft>
                          <a:spcPts val="0"/>
                        </a:spcAft>
                      </a:pPr>
                      <a:endParaRPr lang="de-DE" sz="1800" b="0" dirty="0">
                        <a:solidFill>
                          <a:schemeClr val="tx1"/>
                        </a:solidFill>
                      </a:endParaRPr>
                    </a:p>
                    <a:p>
                      <a:pPr>
                        <a:spcAft>
                          <a:spcPts val="0"/>
                        </a:spcAft>
                      </a:pPr>
                      <a:r>
                        <a:rPr lang="en-US" sz="1800" b="0" noProof="0" dirty="0">
                          <a:solidFill>
                            <a:schemeClr val="tx1"/>
                          </a:solidFill>
                        </a:rPr>
                        <a:t>Maps are inherently unordered </a:t>
                      </a:r>
                      <a:br>
                        <a:rPr lang="en-US" sz="1800" b="0" noProof="0" dirty="0">
                          <a:solidFill>
                            <a:schemeClr val="tx1"/>
                          </a:solidFill>
                        </a:rPr>
                      </a:br>
                      <a:r>
                        <a:rPr lang="en-US" sz="1800" b="0" noProof="0" dirty="0">
                          <a:solidFill>
                            <a:schemeClr val="tx1"/>
                          </a:solidFill>
                        </a:rPr>
                        <a:t>(entries associated to a key)</a:t>
                      </a:r>
                      <a:endParaRPr lang="en-US" sz="1800" b="0" noProof="0" dirty="0">
                        <a:solidFill>
                          <a:schemeClr val="tx1"/>
                        </a:solidFill>
                        <a:effectLst/>
                        <a:latin typeface="Arial Narrow" panose="020B0606020202030204" pitchFamily="34" charset="0"/>
                        <a:ea typeface="Times New Roman" panose="02020603050405020304" pitchFamily="18" charset="0"/>
                      </a:endParaRPr>
                    </a:p>
                  </a:txBody>
                  <a:tcPr marL="68580" marR="68580" marT="0" marB="0">
                    <a:solidFill>
                      <a:schemeClr val="bg1"/>
                    </a:solidFill>
                  </a:tcPr>
                </a:tc>
                <a:extLst>
                  <a:ext uri="{0D108BD9-81ED-4DB2-BD59-A6C34878D82A}">
                    <a16:rowId xmlns:a16="http://schemas.microsoft.com/office/drawing/2014/main" val="1515188925"/>
                  </a:ext>
                </a:extLst>
              </a:tr>
            </a:tbl>
          </a:graphicData>
        </a:graphic>
      </p:graphicFrame>
    </p:spTree>
    <p:extLst>
      <p:ext uri="{BB962C8B-B14F-4D97-AF65-F5344CB8AC3E}">
        <p14:creationId xmlns:p14="http://schemas.microsoft.com/office/powerpoint/2010/main" val="209156748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0F4253-1D1D-4C6B-92FC-F00634E732A1}"/>
              </a:ext>
            </a:extLst>
          </p:cNvPr>
          <p:cNvSpPr>
            <a:spLocks noGrp="1"/>
          </p:cNvSpPr>
          <p:nvPr>
            <p:ph type="title"/>
          </p:nvPr>
        </p:nvSpPr>
        <p:spPr/>
        <p:txBody>
          <a:bodyPr/>
          <a:lstStyle/>
          <a:p>
            <a:r>
              <a:rPr lang="en-US" dirty="0"/>
              <a:t>Arrays with simple elements can also be modelled as maps, but with a small overhead</a:t>
            </a:r>
          </a:p>
        </p:txBody>
      </p:sp>
      <p:sp>
        <p:nvSpPr>
          <p:cNvPr id="3" name="Content Placeholder 2">
            <a:extLst>
              <a:ext uri="{FF2B5EF4-FFF2-40B4-BE49-F238E27FC236}">
                <a16:creationId xmlns:a16="http://schemas.microsoft.com/office/drawing/2014/main" id="{4A178456-9161-4B3D-A711-9D7C52445567}"/>
              </a:ext>
            </a:extLst>
          </p:cNvPr>
          <p:cNvSpPr>
            <a:spLocks noGrp="1"/>
          </p:cNvSpPr>
          <p:nvPr>
            <p:ph idx="1"/>
          </p:nvPr>
        </p:nvSpPr>
        <p:spPr>
          <a:xfrm>
            <a:off x="838200" y="1825625"/>
            <a:ext cx="10515600" cy="630972"/>
          </a:xfrm>
        </p:spPr>
        <p:txBody>
          <a:bodyPr/>
          <a:lstStyle/>
          <a:p>
            <a:pPr marL="0" indent="0">
              <a:buNone/>
            </a:pPr>
            <a:r>
              <a:rPr lang="de-DE" dirty="0" err="1"/>
              <a:t>Example</a:t>
            </a:r>
            <a:r>
              <a:rPr lang="de-DE" dirty="0"/>
              <a:t>:</a:t>
            </a:r>
            <a:endParaRPr lang="en-US" dirty="0"/>
          </a:p>
        </p:txBody>
      </p:sp>
      <p:graphicFrame>
        <p:nvGraphicFramePr>
          <p:cNvPr id="4" name="Table 3">
            <a:extLst>
              <a:ext uri="{FF2B5EF4-FFF2-40B4-BE49-F238E27FC236}">
                <a16:creationId xmlns:a16="http://schemas.microsoft.com/office/drawing/2014/main" id="{3EAAB31A-DA8E-4006-A422-41191CA7F986}"/>
              </a:ext>
            </a:extLst>
          </p:cNvPr>
          <p:cNvGraphicFramePr>
            <a:graphicFrameLocks noGrp="1"/>
          </p:cNvGraphicFramePr>
          <p:nvPr>
            <p:extLst>
              <p:ext uri="{D42A27DB-BD31-4B8C-83A1-F6EECF244321}">
                <p14:modId xmlns:p14="http://schemas.microsoft.com/office/powerpoint/2010/main" val="14758591"/>
              </p:ext>
            </p:extLst>
          </p:nvPr>
        </p:nvGraphicFramePr>
        <p:xfrm>
          <a:off x="1324473" y="2591534"/>
          <a:ext cx="8875059" cy="2594745"/>
        </p:xfrm>
        <a:graphic>
          <a:graphicData uri="http://schemas.openxmlformats.org/drawingml/2006/table">
            <a:tbl>
              <a:tblPr firstRow="1" firstCol="1" bandRow="1">
                <a:tableStyleId>{5C22544A-7EE6-4342-B048-85BDC9FD1C3A}</a:tableStyleId>
              </a:tblPr>
              <a:tblGrid>
                <a:gridCol w="4798039">
                  <a:extLst>
                    <a:ext uri="{9D8B030D-6E8A-4147-A177-3AD203B41FA5}">
                      <a16:colId xmlns:a16="http://schemas.microsoft.com/office/drawing/2014/main" val="3182447339"/>
                    </a:ext>
                  </a:extLst>
                </a:gridCol>
                <a:gridCol w="4077020">
                  <a:extLst>
                    <a:ext uri="{9D8B030D-6E8A-4147-A177-3AD203B41FA5}">
                      <a16:colId xmlns:a16="http://schemas.microsoft.com/office/drawing/2014/main" val="1692188360"/>
                    </a:ext>
                  </a:extLst>
                </a:gridCol>
              </a:tblGrid>
              <a:tr h="544015">
                <a:tc>
                  <a:txBody>
                    <a:bodyPr/>
                    <a:lstStyle/>
                    <a:p>
                      <a:pPr>
                        <a:spcAft>
                          <a:spcPts val="0"/>
                        </a:spcAft>
                      </a:pPr>
                      <a:r>
                        <a:rPr lang="en-GB" sz="1800" dirty="0">
                          <a:solidFill>
                            <a:schemeClr val="tx1"/>
                          </a:solidFill>
                          <a:effectLst/>
                          <a:latin typeface="Arial Narrow" panose="020B0606020202030204" pitchFamily="34" charset="0"/>
                        </a:rPr>
                        <a:t>Array</a:t>
                      </a:r>
                    </a:p>
                    <a:p>
                      <a:pPr>
                        <a:spcAft>
                          <a:spcPts val="0"/>
                        </a:spcAft>
                      </a:pPr>
                      <a:endParaRPr lang="de-DE" sz="1800" dirty="0">
                        <a:solidFill>
                          <a:schemeClr val="tx1"/>
                        </a:solidFill>
                        <a:effectLst/>
                        <a:latin typeface="Arial Narrow" panose="020B0606020202030204" pitchFamily="34" charset="0"/>
                        <a:ea typeface="Times New Roman" panose="02020603050405020304" pitchFamily="18" charset="0"/>
                      </a:endParaRPr>
                    </a:p>
                  </a:txBody>
                  <a:tcPr marL="68580" marR="68580" marT="0" marB="0">
                    <a:solidFill>
                      <a:schemeClr val="bg1"/>
                    </a:solidFill>
                  </a:tcPr>
                </a:tc>
                <a:tc>
                  <a:txBody>
                    <a:bodyPr/>
                    <a:lstStyle/>
                    <a:p>
                      <a:pPr>
                        <a:spcAft>
                          <a:spcPts val="0"/>
                        </a:spcAft>
                      </a:pPr>
                      <a:r>
                        <a:rPr lang="en-GB" sz="1800" dirty="0">
                          <a:solidFill>
                            <a:schemeClr val="tx1"/>
                          </a:solidFill>
                          <a:effectLst/>
                          <a:latin typeface="Arial Narrow" panose="020B0606020202030204" pitchFamily="34" charset="0"/>
                        </a:rPr>
                        <a:t>Map</a:t>
                      </a:r>
                      <a:endParaRPr lang="de-DE" sz="1800" dirty="0">
                        <a:solidFill>
                          <a:schemeClr val="tx1"/>
                        </a:solidFill>
                        <a:effectLst/>
                        <a:latin typeface="Arial Narrow" panose="020B0606020202030204" pitchFamily="34" charset="0"/>
                        <a:ea typeface="Times New Roman" panose="02020603050405020304" pitchFamily="18" charset="0"/>
                      </a:endParaRPr>
                    </a:p>
                  </a:txBody>
                  <a:tcPr marL="68580" marR="68580" marT="0" marB="0">
                    <a:solidFill>
                      <a:schemeClr val="bg1"/>
                    </a:solidFill>
                  </a:tcPr>
                </a:tc>
                <a:extLst>
                  <a:ext uri="{0D108BD9-81ED-4DB2-BD59-A6C34878D82A}">
                    <a16:rowId xmlns:a16="http://schemas.microsoft.com/office/drawing/2014/main" val="1766593068"/>
                  </a:ext>
                </a:extLst>
              </a:tr>
              <a:tr h="1124175">
                <a:tc>
                  <a:txBody>
                    <a:bodyPr/>
                    <a:lstStyle/>
                    <a:p>
                      <a:pPr defTabSz="538163">
                        <a:spcAft>
                          <a:spcPts val="0"/>
                        </a:spcAft>
                      </a:pPr>
                      <a:r>
                        <a:rPr lang="en-GB" sz="1800" b="0" dirty="0">
                          <a:solidFill>
                            <a:schemeClr val="tx1"/>
                          </a:solidFill>
                          <a:effectLst/>
                          <a:latin typeface="Arial Narrow" panose="020B0606020202030204" pitchFamily="34" charset="0"/>
                        </a:rPr>
                        <a:t>“</a:t>
                      </a:r>
                      <a:r>
                        <a:rPr lang="en-GB" sz="1800" b="0" dirty="0" err="1">
                          <a:solidFill>
                            <a:schemeClr val="tx1"/>
                          </a:solidFill>
                          <a:effectLst/>
                          <a:latin typeface="Arial Narrow" panose="020B0606020202030204" pitchFamily="34" charset="0"/>
                        </a:rPr>
                        <a:t>plmns</a:t>
                      </a:r>
                      <a:r>
                        <a:rPr lang="en-GB" sz="1800" b="0" dirty="0">
                          <a:solidFill>
                            <a:schemeClr val="tx1"/>
                          </a:solidFill>
                          <a:effectLst/>
                          <a:latin typeface="Arial Narrow" panose="020B0606020202030204" pitchFamily="34" charset="0"/>
                        </a:rPr>
                        <a:t>": [</a:t>
                      </a:r>
                      <a:br>
                        <a:rPr lang="en-GB" sz="1800" b="0" dirty="0">
                          <a:solidFill>
                            <a:schemeClr val="tx1"/>
                          </a:solidFill>
                          <a:effectLst/>
                          <a:latin typeface="Arial Narrow" panose="020B0606020202030204" pitchFamily="34" charset="0"/>
                        </a:rPr>
                      </a:br>
                      <a:r>
                        <a:rPr lang="en-GB" sz="1800" b="0" dirty="0">
                          <a:solidFill>
                            <a:schemeClr val="tx1"/>
                          </a:solidFill>
                          <a:effectLst/>
                          <a:latin typeface="Arial Narrow" panose="020B0606020202030204" pitchFamily="34" charset="0"/>
                        </a:rPr>
                        <a:t>	“PLMN1",</a:t>
                      </a:r>
                      <a:endParaRPr lang="de-DE" sz="1800" b="0" dirty="0">
                        <a:solidFill>
                          <a:schemeClr val="tx1"/>
                        </a:solidFill>
                        <a:effectLst/>
                        <a:latin typeface="Arial Narrow" panose="020B0606020202030204" pitchFamily="34" charset="0"/>
                      </a:endParaRPr>
                    </a:p>
                    <a:p>
                      <a:pPr defTabSz="538163">
                        <a:spcAft>
                          <a:spcPts val="0"/>
                        </a:spcAft>
                      </a:pPr>
                      <a:r>
                        <a:rPr lang="en-GB" sz="1800" b="0" dirty="0">
                          <a:solidFill>
                            <a:schemeClr val="tx1"/>
                          </a:solidFill>
                          <a:effectLst/>
                          <a:latin typeface="Arial Narrow" panose="020B0606020202030204" pitchFamily="34" charset="0"/>
                        </a:rPr>
                        <a:t>	“PLMN2",</a:t>
                      </a:r>
                    </a:p>
                    <a:p>
                      <a:pPr defTabSz="538163">
                        <a:spcAft>
                          <a:spcPts val="0"/>
                        </a:spcAft>
                      </a:pPr>
                      <a:r>
                        <a:rPr lang="en-GB" sz="1800" b="0" dirty="0">
                          <a:solidFill>
                            <a:schemeClr val="tx1"/>
                          </a:solidFill>
                          <a:effectLst/>
                          <a:latin typeface="Arial Narrow" panose="020B0606020202030204" pitchFamily="34" charset="0"/>
                        </a:rPr>
                        <a:t>          “PLMN3",</a:t>
                      </a:r>
                      <a:endParaRPr lang="de-DE" sz="1800" b="0" dirty="0">
                        <a:solidFill>
                          <a:schemeClr val="tx1"/>
                        </a:solidFill>
                        <a:effectLst/>
                        <a:latin typeface="Arial Narrow" panose="020B0606020202030204" pitchFamily="34" charset="0"/>
                      </a:endParaRPr>
                    </a:p>
                    <a:p>
                      <a:pPr>
                        <a:spcAft>
                          <a:spcPts val="0"/>
                        </a:spcAft>
                      </a:pPr>
                      <a:r>
                        <a:rPr lang="en-GB" sz="1800" b="0" dirty="0">
                          <a:solidFill>
                            <a:schemeClr val="tx1"/>
                          </a:solidFill>
                          <a:effectLst/>
                          <a:latin typeface="Arial Narrow" panose="020B0606020202030204" pitchFamily="34" charset="0"/>
                        </a:rPr>
                        <a:t>]</a:t>
                      </a:r>
                      <a:endParaRPr lang="de-DE" sz="1800" b="0" dirty="0">
                        <a:solidFill>
                          <a:schemeClr val="tx1"/>
                        </a:solidFill>
                        <a:effectLst/>
                        <a:latin typeface="Arial Narrow" panose="020B0606020202030204" pitchFamily="34" charset="0"/>
                        <a:ea typeface="Times New Roman" panose="02020603050405020304" pitchFamily="18" charset="0"/>
                      </a:endParaRPr>
                    </a:p>
                  </a:txBody>
                  <a:tcPr marL="68580" marR="68580" marT="0" marB="0">
                    <a:solidFill>
                      <a:schemeClr val="bg1"/>
                    </a:solidFill>
                  </a:tcPr>
                </a:tc>
                <a:tc>
                  <a:txBody>
                    <a:bodyPr/>
                    <a:lstStyle/>
                    <a:p>
                      <a:pPr>
                        <a:spcAft>
                          <a:spcPts val="0"/>
                        </a:spcAft>
                      </a:pPr>
                      <a:r>
                        <a:rPr lang="en-GB" sz="1800" dirty="0">
                          <a:solidFill>
                            <a:schemeClr val="tx1"/>
                          </a:solidFill>
                          <a:effectLst/>
                          <a:latin typeface="Arial Narrow" panose="020B0606020202030204" pitchFamily="34" charset="0"/>
                        </a:rPr>
                        <a:t>“</a:t>
                      </a:r>
                      <a:r>
                        <a:rPr lang="en-GB" sz="1800" dirty="0" err="1">
                          <a:solidFill>
                            <a:schemeClr val="tx1"/>
                          </a:solidFill>
                          <a:effectLst/>
                          <a:latin typeface="Arial Narrow" panose="020B0606020202030204" pitchFamily="34" charset="0"/>
                        </a:rPr>
                        <a:t>plmns</a:t>
                      </a:r>
                      <a:r>
                        <a:rPr lang="en-GB" sz="1800" dirty="0">
                          <a:solidFill>
                            <a:schemeClr val="tx1"/>
                          </a:solidFill>
                          <a:effectLst/>
                          <a:latin typeface="Arial Narrow" panose="020B0606020202030204" pitchFamily="34" charset="0"/>
                        </a:rPr>
                        <a:t>": {</a:t>
                      </a:r>
                      <a:endParaRPr lang="de-DE" sz="1800" dirty="0">
                        <a:solidFill>
                          <a:schemeClr val="tx1"/>
                        </a:solidFill>
                        <a:effectLst/>
                        <a:latin typeface="Arial Narrow" panose="020B0606020202030204" pitchFamily="34" charset="0"/>
                      </a:endParaRPr>
                    </a:p>
                    <a:p>
                      <a:pPr defTabSz="538163">
                        <a:spcAft>
                          <a:spcPts val="0"/>
                        </a:spcAft>
                      </a:pPr>
                      <a:r>
                        <a:rPr lang="en-GB" sz="1800" dirty="0">
                          <a:solidFill>
                            <a:schemeClr val="tx1"/>
                          </a:solidFill>
                          <a:effectLst/>
                          <a:latin typeface="Arial Narrow" panose="020B0606020202030204" pitchFamily="34" charset="0"/>
                        </a:rPr>
                        <a:t>	</a:t>
                      </a:r>
                      <a:r>
                        <a:rPr lang="en-GB" sz="1800" b="1" dirty="0">
                          <a:solidFill>
                            <a:srgbClr val="C00000"/>
                          </a:solidFill>
                          <a:effectLst/>
                          <a:latin typeface="Arial Narrow" panose="020B0606020202030204" pitchFamily="34" charset="0"/>
                        </a:rPr>
                        <a:t>"1"</a:t>
                      </a:r>
                      <a:r>
                        <a:rPr lang="en-GB" sz="1800" dirty="0">
                          <a:solidFill>
                            <a:schemeClr val="tx1"/>
                          </a:solidFill>
                          <a:effectLst/>
                          <a:latin typeface="Arial Narrow" panose="020B0606020202030204" pitchFamily="34" charset="0"/>
                        </a:rPr>
                        <a:t>: “PLMN1",</a:t>
                      </a:r>
                      <a:endParaRPr lang="de-DE" sz="1800" dirty="0">
                        <a:solidFill>
                          <a:schemeClr val="tx1"/>
                        </a:solidFill>
                        <a:effectLst/>
                        <a:latin typeface="Arial Narrow" panose="020B0606020202030204" pitchFamily="34" charset="0"/>
                      </a:endParaRPr>
                    </a:p>
                    <a:p>
                      <a:pPr defTabSz="538163">
                        <a:spcAft>
                          <a:spcPts val="0"/>
                        </a:spcAft>
                      </a:pPr>
                      <a:r>
                        <a:rPr lang="en-GB" sz="1800" dirty="0">
                          <a:solidFill>
                            <a:schemeClr val="tx1"/>
                          </a:solidFill>
                          <a:effectLst/>
                          <a:latin typeface="Arial Narrow" panose="020B0606020202030204" pitchFamily="34" charset="0"/>
                        </a:rPr>
                        <a:t>	</a:t>
                      </a:r>
                      <a:r>
                        <a:rPr lang="en-GB" sz="1800" b="1" dirty="0">
                          <a:solidFill>
                            <a:srgbClr val="C00000"/>
                          </a:solidFill>
                          <a:effectLst/>
                          <a:latin typeface="Arial Narrow" panose="020B0606020202030204" pitchFamily="34" charset="0"/>
                        </a:rPr>
                        <a:t>“2"</a:t>
                      </a:r>
                      <a:r>
                        <a:rPr lang="en-GB" sz="1800" dirty="0">
                          <a:solidFill>
                            <a:schemeClr val="tx1"/>
                          </a:solidFill>
                          <a:effectLst/>
                          <a:latin typeface="Arial Narrow" panose="020B0606020202030204" pitchFamily="34" charset="0"/>
                        </a:rPr>
                        <a:t>: “PLMN2",</a:t>
                      </a:r>
                    </a:p>
                    <a:p>
                      <a:pPr defTabSz="538163">
                        <a:spcAft>
                          <a:spcPts val="0"/>
                        </a:spcAft>
                      </a:pPr>
                      <a:r>
                        <a:rPr lang="en-GB" sz="1800" dirty="0">
                          <a:solidFill>
                            <a:schemeClr val="tx1"/>
                          </a:solidFill>
                          <a:effectLst/>
                          <a:latin typeface="Arial Narrow" panose="020B0606020202030204" pitchFamily="34" charset="0"/>
                        </a:rPr>
                        <a:t>          </a:t>
                      </a:r>
                      <a:r>
                        <a:rPr lang="en-GB" sz="1800" b="1" dirty="0">
                          <a:solidFill>
                            <a:srgbClr val="C00000"/>
                          </a:solidFill>
                          <a:effectLst/>
                          <a:latin typeface="Arial Narrow" panose="020B0606020202030204" pitchFamily="34" charset="0"/>
                        </a:rPr>
                        <a:t>“3"</a:t>
                      </a:r>
                      <a:r>
                        <a:rPr lang="en-GB" sz="1800" dirty="0">
                          <a:solidFill>
                            <a:schemeClr val="tx1"/>
                          </a:solidFill>
                          <a:effectLst/>
                          <a:latin typeface="Arial Narrow" panose="020B0606020202030204" pitchFamily="34" charset="0"/>
                        </a:rPr>
                        <a:t>: “PLMN3",</a:t>
                      </a:r>
                      <a:endParaRPr lang="de-DE" sz="1800" dirty="0">
                        <a:solidFill>
                          <a:schemeClr val="tx1"/>
                        </a:solidFill>
                        <a:effectLst/>
                        <a:latin typeface="Arial Narrow" panose="020B0606020202030204" pitchFamily="34" charset="0"/>
                      </a:endParaRPr>
                    </a:p>
                    <a:p>
                      <a:pPr>
                        <a:spcAft>
                          <a:spcPts val="0"/>
                        </a:spcAft>
                      </a:pPr>
                      <a:r>
                        <a:rPr lang="en-GB" sz="1800" dirty="0">
                          <a:solidFill>
                            <a:schemeClr val="tx1"/>
                          </a:solidFill>
                          <a:effectLst/>
                          <a:latin typeface="Arial Narrow" panose="020B0606020202030204" pitchFamily="34" charset="0"/>
                        </a:rPr>
                        <a:t>}</a:t>
                      </a:r>
                      <a:endParaRPr lang="de-DE" sz="1800" dirty="0">
                        <a:solidFill>
                          <a:schemeClr val="tx1"/>
                        </a:solidFill>
                        <a:effectLst/>
                        <a:latin typeface="Arial Narrow" panose="020B0606020202030204" pitchFamily="34" charset="0"/>
                        <a:ea typeface="Times New Roman" panose="02020603050405020304" pitchFamily="18" charset="0"/>
                      </a:endParaRPr>
                    </a:p>
                  </a:txBody>
                  <a:tcPr marL="68580" marR="68580" marT="0" marB="0">
                    <a:solidFill>
                      <a:schemeClr val="bg1"/>
                    </a:solidFill>
                  </a:tcPr>
                </a:tc>
                <a:extLst>
                  <a:ext uri="{0D108BD9-81ED-4DB2-BD59-A6C34878D82A}">
                    <a16:rowId xmlns:a16="http://schemas.microsoft.com/office/drawing/2014/main" val="1878243884"/>
                  </a:ext>
                </a:extLst>
              </a:tr>
              <a:tr h="674505">
                <a:tc>
                  <a:txBody>
                    <a:bodyPr/>
                    <a:lstStyle/>
                    <a:p>
                      <a:pPr>
                        <a:spcAft>
                          <a:spcPts val="0"/>
                        </a:spcAft>
                      </a:pPr>
                      <a:endParaRPr lang="en-US" sz="1800" b="0" noProof="0" dirty="0">
                        <a:solidFill>
                          <a:schemeClr val="tx1"/>
                        </a:solidFill>
                        <a:effectLst/>
                        <a:latin typeface="Arial Narrow" panose="020B0606020202030204" pitchFamily="34" charset="0"/>
                        <a:ea typeface="Times New Roman" panose="02020603050405020304" pitchFamily="18" charset="0"/>
                      </a:endParaRPr>
                    </a:p>
                  </a:txBody>
                  <a:tcPr marL="68580" marR="68580" marT="0" marB="0">
                    <a:solidFill>
                      <a:schemeClr val="bg1"/>
                    </a:solidFill>
                  </a:tcPr>
                </a:tc>
                <a:tc>
                  <a:txBody>
                    <a:bodyPr/>
                    <a:lstStyle/>
                    <a:p>
                      <a:pPr>
                        <a:spcAft>
                          <a:spcPts val="0"/>
                        </a:spcAft>
                      </a:pPr>
                      <a:endParaRPr lang="en-US" sz="1800" b="0" noProof="0" dirty="0">
                        <a:solidFill>
                          <a:schemeClr val="tx1"/>
                        </a:solidFill>
                        <a:effectLst/>
                        <a:latin typeface="Arial Narrow" panose="020B0606020202030204" pitchFamily="34" charset="0"/>
                        <a:ea typeface="Times New Roman" panose="02020603050405020304" pitchFamily="18" charset="0"/>
                      </a:endParaRPr>
                    </a:p>
                  </a:txBody>
                  <a:tcPr marL="68580" marR="68580" marT="0" marB="0">
                    <a:solidFill>
                      <a:schemeClr val="bg1"/>
                    </a:solidFill>
                  </a:tcPr>
                </a:tc>
                <a:extLst>
                  <a:ext uri="{0D108BD9-81ED-4DB2-BD59-A6C34878D82A}">
                    <a16:rowId xmlns:a16="http://schemas.microsoft.com/office/drawing/2014/main" val="1515188925"/>
                  </a:ext>
                </a:extLst>
              </a:tr>
            </a:tbl>
          </a:graphicData>
        </a:graphic>
      </p:graphicFrame>
    </p:spTree>
    <p:extLst>
      <p:ext uri="{BB962C8B-B14F-4D97-AF65-F5344CB8AC3E}">
        <p14:creationId xmlns:p14="http://schemas.microsoft.com/office/powerpoint/2010/main" val="54763742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56E5ED8C-748C-4C04-BC99-24B0C802C3B3}"/>
              </a:ext>
            </a:extLst>
          </p:cNvPr>
          <p:cNvSpPr/>
          <p:nvPr/>
        </p:nvSpPr>
        <p:spPr>
          <a:xfrm>
            <a:off x="838201" y="1690689"/>
            <a:ext cx="4750676" cy="2354319"/>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pPr defTabSz="914377"/>
            <a:r>
              <a:rPr lang="de-DE" sz="2000" dirty="0">
                <a:solidFill>
                  <a:srgbClr val="4472C4">
                    <a:lumMod val="75000"/>
                  </a:srgbClr>
                </a:solidFill>
                <a:latin typeface="Calibri" panose="020F0502020204030204"/>
              </a:rPr>
              <a:t>Sender</a:t>
            </a:r>
            <a:endParaRPr lang="de-DE" dirty="0">
              <a:solidFill>
                <a:srgbClr val="4472C4">
                  <a:lumMod val="75000"/>
                </a:srgbClr>
              </a:solidFill>
              <a:latin typeface="Calibri" panose="020F0502020204030204"/>
            </a:endParaRPr>
          </a:p>
        </p:txBody>
      </p:sp>
      <p:sp>
        <p:nvSpPr>
          <p:cNvPr id="7" name="Rectangle 6">
            <a:extLst>
              <a:ext uri="{FF2B5EF4-FFF2-40B4-BE49-F238E27FC236}">
                <a16:creationId xmlns:a16="http://schemas.microsoft.com/office/drawing/2014/main" id="{2556E614-F681-42B0-82DF-0F74F0885557}"/>
              </a:ext>
            </a:extLst>
          </p:cNvPr>
          <p:cNvSpPr/>
          <p:nvPr/>
        </p:nvSpPr>
        <p:spPr>
          <a:xfrm>
            <a:off x="6477000" y="1690687"/>
            <a:ext cx="5347139" cy="2354320"/>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pPr defTabSz="914377"/>
            <a:r>
              <a:rPr lang="de-DE" sz="2000" dirty="0">
                <a:solidFill>
                  <a:srgbClr val="4472C4">
                    <a:lumMod val="75000"/>
                  </a:srgbClr>
                </a:solidFill>
                <a:latin typeface="Calibri" panose="020F0502020204030204"/>
              </a:rPr>
              <a:t>Receiver</a:t>
            </a:r>
            <a:endParaRPr lang="de-DE" dirty="0">
              <a:solidFill>
                <a:srgbClr val="4472C4">
                  <a:lumMod val="75000"/>
                </a:srgbClr>
              </a:solidFill>
              <a:latin typeface="Calibri" panose="020F0502020204030204"/>
            </a:endParaRPr>
          </a:p>
        </p:txBody>
      </p:sp>
      <p:sp>
        <p:nvSpPr>
          <p:cNvPr id="14" name="Arrow: Right 13">
            <a:extLst>
              <a:ext uri="{FF2B5EF4-FFF2-40B4-BE49-F238E27FC236}">
                <a16:creationId xmlns:a16="http://schemas.microsoft.com/office/drawing/2014/main" id="{99851949-8D61-418D-ACB6-FA51456CCA4C}"/>
              </a:ext>
            </a:extLst>
          </p:cNvPr>
          <p:cNvSpPr/>
          <p:nvPr/>
        </p:nvSpPr>
        <p:spPr>
          <a:xfrm>
            <a:off x="2569778" y="2457945"/>
            <a:ext cx="7236375" cy="45194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r>
              <a:rPr lang="de-DE" dirty="0" err="1">
                <a:solidFill>
                  <a:prstClr val="white"/>
                </a:solidFill>
                <a:latin typeface="Calibri" panose="020F0502020204030204"/>
              </a:rPr>
              <a:t>Scope</a:t>
            </a:r>
            <a:r>
              <a:rPr lang="de-DE" dirty="0">
                <a:solidFill>
                  <a:prstClr val="white"/>
                </a:solidFill>
                <a:latin typeface="Calibri" panose="020F0502020204030204"/>
              </a:rPr>
              <a:t> </a:t>
            </a:r>
            <a:r>
              <a:rPr lang="de-DE" dirty="0" err="1">
                <a:solidFill>
                  <a:prstClr val="white"/>
                </a:solidFill>
                <a:latin typeface="Calibri" panose="020F0502020204030204"/>
              </a:rPr>
              <a:t>of</a:t>
            </a:r>
            <a:r>
              <a:rPr lang="de-DE" dirty="0">
                <a:solidFill>
                  <a:prstClr val="white"/>
                </a:solidFill>
                <a:latin typeface="Calibri" panose="020F0502020204030204"/>
              </a:rPr>
              <a:t> </a:t>
            </a:r>
            <a:r>
              <a:rPr lang="de-DE" dirty="0" err="1">
                <a:solidFill>
                  <a:prstClr val="white"/>
                </a:solidFill>
                <a:latin typeface="Calibri" panose="020F0502020204030204"/>
              </a:rPr>
              <a:t>OpenAPI</a:t>
            </a:r>
            <a:r>
              <a:rPr lang="de-DE" dirty="0">
                <a:solidFill>
                  <a:prstClr val="white"/>
                </a:solidFill>
                <a:latin typeface="Calibri" panose="020F0502020204030204"/>
              </a:rPr>
              <a:t> </a:t>
            </a:r>
            <a:r>
              <a:rPr lang="de-DE" dirty="0" err="1">
                <a:solidFill>
                  <a:prstClr val="white"/>
                </a:solidFill>
                <a:latin typeface="Calibri" panose="020F0502020204030204"/>
              </a:rPr>
              <a:t>tooling</a:t>
            </a:r>
            <a:endParaRPr lang="de-DE" dirty="0">
              <a:solidFill>
                <a:prstClr val="white"/>
              </a:solidFill>
              <a:latin typeface="Calibri" panose="020F0502020204030204"/>
            </a:endParaRPr>
          </a:p>
        </p:txBody>
      </p:sp>
      <p:sp>
        <p:nvSpPr>
          <p:cNvPr id="2" name="Title 1">
            <a:extLst>
              <a:ext uri="{FF2B5EF4-FFF2-40B4-BE49-F238E27FC236}">
                <a16:creationId xmlns:a16="http://schemas.microsoft.com/office/drawing/2014/main" id="{86ECE042-DEDD-4833-A8B6-77A0B8D03EA7}"/>
              </a:ext>
            </a:extLst>
          </p:cNvPr>
          <p:cNvSpPr>
            <a:spLocks noGrp="1"/>
          </p:cNvSpPr>
          <p:nvPr>
            <p:ph type="title"/>
          </p:nvPr>
        </p:nvSpPr>
        <p:spPr>
          <a:xfrm>
            <a:off x="838200" y="245715"/>
            <a:ext cx="10515600" cy="1325563"/>
          </a:xfrm>
        </p:spPr>
        <p:txBody>
          <a:bodyPr>
            <a:normAutofit/>
          </a:bodyPr>
          <a:lstStyle/>
          <a:p>
            <a:r>
              <a:rPr lang="en-US" dirty="0"/>
              <a:t>Implementation Complexity and</a:t>
            </a:r>
            <a:br>
              <a:rPr lang="en-US" dirty="0"/>
            </a:br>
            <a:r>
              <a:rPr lang="en-US" dirty="0"/>
              <a:t>Processing Effort (1/2)</a:t>
            </a:r>
          </a:p>
        </p:txBody>
      </p:sp>
      <p:sp>
        <p:nvSpPr>
          <p:cNvPr id="8" name="TextBox 7">
            <a:extLst>
              <a:ext uri="{FF2B5EF4-FFF2-40B4-BE49-F238E27FC236}">
                <a16:creationId xmlns:a16="http://schemas.microsoft.com/office/drawing/2014/main" id="{E9042931-41BF-43B0-93D8-D2A2B7A4937B}"/>
              </a:ext>
            </a:extLst>
          </p:cNvPr>
          <p:cNvSpPr txBox="1"/>
          <p:nvPr/>
        </p:nvSpPr>
        <p:spPr>
          <a:xfrm>
            <a:off x="964325" y="2179418"/>
            <a:ext cx="1479331" cy="954107"/>
          </a:xfrm>
          <a:prstGeom prst="rect">
            <a:avLst/>
          </a:prstGeom>
          <a:solidFill>
            <a:schemeClr val="bg1"/>
          </a:solidFill>
          <a:ln>
            <a:solidFill>
              <a:schemeClr val="bg1">
                <a:lumMod val="50000"/>
              </a:schemeClr>
            </a:solidFill>
          </a:ln>
        </p:spPr>
        <p:txBody>
          <a:bodyPr wrap="square" rtlCol="0">
            <a:spAutoFit/>
          </a:bodyPr>
          <a:lstStyle/>
          <a:p>
            <a:pPr defTabSz="914377"/>
            <a:r>
              <a:rPr lang="de-DE" sz="1400" dirty="0" err="1">
                <a:solidFill>
                  <a:prstClr val="black"/>
                </a:solidFill>
                <a:latin typeface="Calibri" panose="020F0502020204030204"/>
              </a:rPr>
              <a:t>Programming</a:t>
            </a:r>
            <a:r>
              <a:rPr lang="de-DE" sz="1400" dirty="0">
                <a:solidFill>
                  <a:prstClr val="black"/>
                </a:solidFill>
                <a:latin typeface="Calibri" panose="020F0502020204030204"/>
              </a:rPr>
              <a:t> Language </a:t>
            </a:r>
            <a:r>
              <a:rPr lang="de-DE" sz="1400" dirty="0" err="1">
                <a:solidFill>
                  <a:prstClr val="black"/>
                </a:solidFill>
                <a:latin typeface="Calibri" panose="020F0502020204030204"/>
              </a:rPr>
              <a:t>data</a:t>
            </a:r>
            <a:endParaRPr lang="de-DE" sz="1400" dirty="0">
              <a:solidFill>
                <a:prstClr val="black"/>
              </a:solidFill>
              <a:latin typeface="Calibri" panose="020F0502020204030204"/>
            </a:endParaRPr>
          </a:p>
          <a:p>
            <a:pPr defTabSz="914377"/>
            <a:r>
              <a:rPr lang="de-DE" sz="1400" dirty="0" err="1">
                <a:solidFill>
                  <a:prstClr val="black"/>
                </a:solidFill>
                <a:latin typeface="Calibri" panose="020F0502020204030204"/>
              </a:rPr>
              <a:t>Representation</a:t>
            </a:r>
            <a:r>
              <a:rPr lang="de-DE" sz="1400" dirty="0">
                <a:solidFill>
                  <a:prstClr val="black"/>
                </a:solidFill>
                <a:latin typeface="Calibri" panose="020F0502020204030204"/>
              </a:rPr>
              <a:t>,</a:t>
            </a:r>
            <a:br>
              <a:rPr lang="de-DE" sz="1400" dirty="0">
                <a:solidFill>
                  <a:prstClr val="black"/>
                </a:solidFill>
                <a:latin typeface="Calibri" panose="020F0502020204030204"/>
              </a:rPr>
            </a:br>
            <a:r>
              <a:rPr lang="de-DE" sz="1400" dirty="0">
                <a:solidFill>
                  <a:prstClr val="black"/>
                </a:solidFill>
                <a:latin typeface="Calibri" panose="020F0502020204030204"/>
              </a:rPr>
              <a:t>e.g. C </a:t>
            </a:r>
            <a:r>
              <a:rPr lang="de-DE" sz="1400" dirty="0" err="1">
                <a:solidFill>
                  <a:prstClr val="black"/>
                </a:solidFill>
                <a:latin typeface="Calibri" panose="020F0502020204030204"/>
              </a:rPr>
              <a:t>structures</a:t>
            </a:r>
            <a:endParaRPr lang="de-DE" sz="1400" dirty="0">
              <a:solidFill>
                <a:prstClr val="black"/>
              </a:solidFill>
              <a:latin typeface="Calibri" panose="020F0502020204030204"/>
            </a:endParaRPr>
          </a:p>
        </p:txBody>
      </p:sp>
      <p:sp>
        <p:nvSpPr>
          <p:cNvPr id="9" name="TextBox 8">
            <a:extLst>
              <a:ext uri="{FF2B5EF4-FFF2-40B4-BE49-F238E27FC236}">
                <a16:creationId xmlns:a16="http://schemas.microsoft.com/office/drawing/2014/main" id="{88698795-DB7B-400B-A72B-2382D1CE47FE}"/>
              </a:ext>
            </a:extLst>
          </p:cNvPr>
          <p:cNvSpPr txBox="1"/>
          <p:nvPr/>
        </p:nvSpPr>
        <p:spPr>
          <a:xfrm>
            <a:off x="9887608" y="2163651"/>
            <a:ext cx="1497725" cy="954107"/>
          </a:xfrm>
          <a:prstGeom prst="rect">
            <a:avLst/>
          </a:prstGeom>
          <a:solidFill>
            <a:schemeClr val="bg1"/>
          </a:solidFill>
          <a:ln>
            <a:solidFill>
              <a:schemeClr val="bg1">
                <a:lumMod val="50000"/>
              </a:schemeClr>
            </a:solidFill>
          </a:ln>
        </p:spPr>
        <p:txBody>
          <a:bodyPr wrap="square" rtlCol="0">
            <a:spAutoFit/>
          </a:bodyPr>
          <a:lstStyle/>
          <a:p>
            <a:pPr defTabSz="914377"/>
            <a:r>
              <a:rPr lang="de-DE" sz="1400" dirty="0" err="1">
                <a:solidFill>
                  <a:prstClr val="black"/>
                </a:solidFill>
                <a:latin typeface="Calibri" panose="020F0502020204030204"/>
              </a:rPr>
              <a:t>Programming</a:t>
            </a:r>
            <a:r>
              <a:rPr lang="de-DE" sz="1400" dirty="0">
                <a:solidFill>
                  <a:prstClr val="black"/>
                </a:solidFill>
                <a:latin typeface="Calibri" panose="020F0502020204030204"/>
              </a:rPr>
              <a:t> Language </a:t>
            </a:r>
            <a:r>
              <a:rPr lang="de-DE" sz="1400" dirty="0" err="1">
                <a:solidFill>
                  <a:prstClr val="black"/>
                </a:solidFill>
                <a:latin typeface="Calibri" panose="020F0502020204030204"/>
              </a:rPr>
              <a:t>data</a:t>
            </a:r>
            <a:endParaRPr lang="de-DE" sz="1400" dirty="0">
              <a:solidFill>
                <a:prstClr val="black"/>
              </a:solidFill>
              <a:latin typeface="Calibri" panose="020F0502020204030204"/>
            </a:endParaRPr>
          </a:p>
          <a:p>
            <a:pPr defTabSz="914377"/>
            <a:r>
              <a:rPr lang="de-DE" sz="1400" dirty="0" err="1">
                <a:solidFill>
                  <a:prstClr val="black"/>
                </a:solidFill>
                <a:latin typeface="Calibri" panose="020F0502020204030204"/>
              </a:rPr>
              <a:t>Representation</a:t>
            </a:r>
            <a:r>
              <a:rPr lang="de-DE" sz="1400" dirty="0">
                <a:solidFill>
                  <a:prstClr val="black"/>
                </a:solidFill>
                <a:latin typeface="Calibri" panose="020F0502020204030204"/>
              </a:rPr>
              <a:t>,</a:t>
            </a:r>
            <a:br>
              <a:rPr lang="de-DE" sz="1400" dirty="0">
                <a:solidFill>
                  <a:prstClr val="black"/>
                </a:solidFill>
                <a:latin typeface="Calibri" panose="020F0502020204030204"/>
              </a:rPr>
            </a:br>
            <a:r>
              <a:rPr lang="de-DE" sz="1400" dirty="0">
                <a:solidFill>
                  <a:prstClr val="black"/>
                </a:solidFill>
                <a:latin typeface="Calibri" panose="020F0502020204030204"/>
              </a:rPr>
              <a:t>e.g. C </a:t>
            </a:r>
            <a:r>
              <a:rPr lang="de-DE" sz="1400" dirty="0" err="1">
                <a:solidFill>
                  <a:prstClr val="black"/>
                </a:solidFill>
                <a:latin typeface="Calibri" panose="020F0502020204030204"/>
              </a:rPr>
              <a:t>structures</a:t>
            </a:r>
            <a:endParaRPr lang="de-DE" sz="1400" dirty="0">
              <a:solidFill>
                <a:prstClr val="black"/>
              </a:solidFill>
              <a:latin typeface="Calibri" panose="020F0502020204030204"/>
            </a:endParaRPr>
          </a:p>
        </p:txBody>
      </p:sp>
      <p:sp>
        <p:nvSpPr>
          <p:cNvPr id="10" name="TextBox 9">
            <a:extLst>
              <a:ext uri="{FF2B5EF4-FFF2-40B4-BE49-F238E27FC236}">
                <a16:creationId xmlns:a16="http://schemas.microsoft.com/office/drawing/2014/main" id="{5CFE854D-C985-4B2E-B769-24D9B7D2D9FE}"/>
              </a:ext>
            </a:extLst>
          </p:cNvPr>
          <p:cNvSpPr txBox="1"/>
          <p:nvPr/>
        </p:nvSpPr>
        <p:spPr>
          <a:xfrm>
            <a:off x="3791607" y="2179418"/>
            <a:ext cx="945932" cy="954107"/>
          </a:xfrm>
          <a:prstGeom prst="rect">
            <a:avLst/>
          </a:prstGeom>
          <a:solidFill>
            <a:schemeClr val="bg1"/>
          </a:solidFill>
          <a:ln>
            <a:solidFill>
              <a:schemeClr val="bg1">
                <a:lumMod val="50000"/>
              </a:schemeClr>
            </a:solidFill>
          </a:ln>
        </p:spPr>
        <p:txBody>
          <a:bodyPr wrap="square" rtlCol="0">
            <a:spAutoFit/>
          </a:bodyPr>
          <a:lstStyle/>
          <a:p>
            <a:pPr defTabSz="914377"/>
            <a:r>
              <a:rPr lang="de-DE" sz="1400" dirty="0">
                <a:solidFill>
                  <a:prstClr val="black"/>
                </a:solidFill>
                <a:latin typeface="Calibri" panose="020F0502020204030204"/>
              </a:rPr>
              <a:t>HTTP </a:t>
            </a:r>
            <a:r>
              <a:rPr lang="de-DE" sz="1400" dirty="0" err="1">
                <a:solidFill>
                  <a:prstClr val="black"/>
                </a:solidFill>
                <a:latin typeface="Calibri" panose="020F0502020204030204"/>
              </a:rPr>
              <a:t>handling</a:t>
            </a:r>
            <a:r>
              <a:rPr lang="de-DE" sz="1400" dirty="0">
                <a:solidFill>
                  <a:prstClr val="black"/>
                </a:solidFill>
                <a:latin typeface="Calibri" panose="020F0502020204030204"/>
              </a:rPr>
              <a:t> </a:t>
            </a:r>
            <a:r>
              <a:rPr lang="de-DE" sz="1400" dirty="0" err="1">
                <a:solidFill>
                  <a:prstClr val="black"/>
                </a:solidFill>
                <a:latin typeface="Calibri" panose="020F0502020204030204"/>
              </a:rPr>
              <a:t>and</a:t>
            </a:r>
            <a:r>
              <a:rPr lang="de-DE" sz="1400" dirty="0">
                <a:solidFill>
                  <a:prstClr val="black"/>
                </a:solidFill>
                <a:latin typeface="Calibri" panose="020F0502020204030204"/>
              </a:rPr>
              <a:t> </a:t>
            </a:r>
            <a:r>
              <a:rPr lang="de-DE" sz="1400" dirty="0" err="1">
                <a:solidFill>
                  <a:prstClr val="black"/>
                </a:solidFill>
                <a:latin typeface="Calibri" panose="020F0502020204030204"/>
              </a:rPr>
              <a:t>sending</a:t>
            </a:r>
            <a:endParaRPr lang="de-DE" sz="1400" dirty="0">
              <a:solidFill>
                <a:prstClr val="black"/>
              </a:solidFill>
              <a:latin typeface="Calibri" panose="020F0502020204030204"/>
            </a:endParaRPr>
          </a:p>
        </p:txBody>
      </p:sp>
      <p:sp>
        <p:nvSpPr>
          <p:cNvPr id="11" name="TextBox 10">
            <a:extLst>
              <a:ext uri="{FF2B5EF4-FFF2-40B4-BE49-F238E27FC236}">
                <a16:creationId xmlns:a16="http://schemas.microsoft.com/office/drawing/2014/main" id="{6F1FE8A5-C8D2-4FA2-973B-1B11D749BFDD}"/>
              </a:ext>
            </a:extLst>
          </p:cNvPr>
          <p:cNvSpPr txBox="1"/>
          <p:nvPr/>
        </p:nvSpPr>
        <p:spPr>
          <a:xfrm>
            <a:off x="2719551" y="2179418"/>
            <a:ext cx="945932" cy="954107"/>
          </a:xfrm>
          <a:prstGeom prst="rect">
            <a:avLst/>
          </a:prstGeom>
          <a:solidFill>
            <a:schemeClr val="bg1"/>
          </a:solidFill>
          <a:ln>
            <a:solidFill>
              <a:schemeClr val="bg1">
                <a:lumMod val="50000"/>
              </a:schemeClr>
            </a:solidFill>
          </a:ln>
        </p:spPr>
        <p:txBody>
          <a:bodyPr wrap="square" rtlCol="0">
            <a:spAutoFit/>
          </a:bodyPr>
          <a:lstStyle/>
          <a:p>
            <a:pPr defTabSz="914377"/>
            <a:r>
              <a:rPr lang="de-DE" sz="1400" dirty="0">
                <a:solidFill>
                  <a:prstClr val="black"/>
                </a:solidFill>
                <a:latin typeface="Calibri" panose="020F0502020204030204"/>
              </a:rPr>
              <a:t>Data </a:t>
            </a:r>
            <a:r>
              <a:rPr lang="de-DE" sz="1400" dirty="0" err="1">
                <a:solidFill>
                  <a:prstClr val="black"/>
                </a:solidFill>
                <a:latin typeface="Calibri" panose="020F0502020204030204"/>
              </a:rPr>
              <a:t>Encapsulation</a:t>
            </a:r>
            <a:r>
              <a:rPr lang="de-DE" sz="1400" dirty="0">
                <a:solidFill>
                  <a:prstClr val="black"/>
                </a:solidFill>
                <a:latin typeface="Calibri" panose="020F0502020204030204"/>
              </a:rPr>
              <a:t> in JSON </a:t>
            </a:r>
          </a:p>
        </p:txBody>
      </p:sp>
      <p:sp>
        <p:nvSpPr>
          <p:cNvPr id="12" name="TextBox 11">
            <a:extLst>
              <a:ext uri="{FF2B5EF4-FFF2-40B4-BE49-F238E27FC236}">
                <a16:creationId xmlns:a16="http://schemas.microsoft.com/office/drawing/2014/main" id="{C4498612-6653-40CB-9AFB-DB07A588FB82}"/>
              </a:ext>
            </a:extLst>
          </p:cNvPr>
          <p:cNvSpPr txBox="1"/>
          <p:nvPr/>
        </p:nvSpPr>
        <p:spPr>
          <a:xfrm>
            <a:off x="7373007" y="2179418"/>
            <a:ext cx="945932" cy="954107"/>
          </a:xfrm>
          <a:prstGeom prst="rect">
            <a:avLst/>
          </a:prstGeom>
          <a:solidFill>
            <a:schemeClr val="bg1"/>
          </a:solidFill>
          <a:ln>
            <a:solidFill>
              <a:schemeClr val="bg1">
                <a:lumMod val="50000"/>
              </a:schemeClr>
            </a:solidFill>
          </a:ln>
        </p:spPr>
        <p:txBody>
          <a:bodyPr wrap="square" rtlCol="0">
            <a:spAutoFit/>
          </a:bodyPr>
          <a:lstStyle/>
          <a:p>
            <a:pPr defTabSz="914377"/>
            <a:r>
              <a:rPr lang="de-DE" sz="1400" dirty="0">
                <a:solidFill>
                  <a:prstClr val="black"/>
                </a:solidFill>
                <a:latin typeface="Calibri" panose="020F0502020204030204"/>
              </a:rPr>
              <a:t>HTTP </a:t>
            </a:r>
            <a:r>
              <a:rPr lang="de-DE" sz="1400" dirty="0" err="1">
                <a:solidFill>
                  <a:prstClr val="black"/>
                </a:solidFill>
                <a:latin typeface="Calibri" panose="020F0502020204030204"/>
              </a:rPr>
              <a:t>handling</a:t>
            </a:r>
            <a:r>
              <a:rPr lang="de-DE" sz="1400" dirty="0">
                <a:solidFill>
                  <a:prstClr val="black"/>
                </a:solidFill>
                <a:latin typeface="Calibri" panose="020F0502020204030204"/>
              </a:rPr>
              <a:t> </a:t>
            </a:r>
            <a:r>
              <a:rPr lang="de-DE" sz="1400" dirty="0" err="1">
                <a:solidFill>
                  <a:prstClr val="black"/>
                </a:solidFill>
                <a:latin typeface="Calibri" panose="020F0502020204030204"/>
              </a:rPr>
              <a:t>and</a:t>
            </a:r>
            <a:r>
              <a:rPr lang="de-DE" sz="1400" dirty="0">
                <a:solidFill>
                  <a:prstClr val="black"/>
                </a:solidFill>
                <a:latin typeface="Calibri" panose="020F0502020204030204"/>
              </a:rPr>
              <a:t> </a:t>
            </a:r>
            <a:r>
              <a:rPr lang="de-DE" sz="1400" dirty="0" err="1">
                <a:solidFill>
                  <a:prstClr val="black"/>
                </a:solidFill>
                <a:latin typeface="Calibri" panose="020F0502020204030204"/>
              </a:rPr>
              <a:t>reception</a:t>
            </a:r>
            <a:endParaRPr lang="de-DE" sz="1400" dirty="0">
              <a:solidFill>
                <a:prstClr val="black"/>
              </a:solidFill>
              <a:latin typeface="Calibri" panose="020F0502020204030204"/>
            </a:endParaRPr>
          </a:p>
        </p:txBody>
      </p:sp>
      <p:sp>
        <p:nvSpPr>
          <p:cNvPr id="13" name="TextBox 12">
            <a:extLst>
              <a:ext uri="{FF2B5EF4-FFF2-40B4-BE49-F238E27FC236}">
                <a16:creationId xmlns:a16="http://schemas.microsoft.com/office/drawing/2014/main" id="{BD264A0F-2978-406A-9539-FC0FD5A22B17}"/>
              </a:ext>
            </a:extLst>
          </p:cNvPr>
          <p:cNvSpPr txBox="1"/>
          <p:nvPr/>
        </p:nvSpPr>
        <p:spPr>
          <a:xfrm>
            <a:off x="8526518" y="2158394"/>
            <a:ext cx="945932" cy="954107"/>
          </a:xfrm>
          <a:prstGeom prst="rect">
            <a:avLst/>
          </a:prstGeom>
          <a:solidFill>
            <a:schemeClr val="bg1"/>
          </a:solidFill>
          <a:ln>
            <a:solidFill>
              <a:schemeClr val="bg1">
                <a:lumMod val="50000"/>
              </a:schemeClr>
            </a:solidFill>
          </a:ln>
        </p:spPr>
        <p:txBody>
          <a:bodyPr wrap="square" rtlCol="0">
            <a:spAutoFit/>
          </a:bodyPr>
          <a:lstStyle/>
          <a:p>
            <a:pPr defTabSz="914377"/>
            <a:r>
              <a:rPr lang="de-DE" sz="1400" dirty="0">
                <a:solidFill>
                  <a:prstClr val="black"/>
                </a:solidFill>
                <a:latin typeface="Calibri" panose="020F0502020204030204"/>
              </a:rPr>
              <a:t>Data De-</a:t>
            </a:r>
            <a:r>
              <a:rPr lang="de-DE" sz="1400" dirty="0" err="1">
                <a:solidFill>
                  <a:prstClr val="black"/>
                </a:solidFill>
                <a:latin typeface="Calibri" panose="020F0502020204030204"/>
              </a:rPr>
              <a:t>ncapsulation</a:t>
            </a:r>
            <a:r>
              <a:rPr lang="de-DE" sz="1400" dirty="0">
                <a:solidFill>
                  <a:prstClr val="black"/>
                </a:solidFill>
                <a:latin typeface="Calibri" panose="020F0502020204030204"/>
              </a:rPr>
              <a:t> </a:t>
            </a:r>
            <a:r>
              <a:rPr lang="de-DE" sz="1400" dirty="0" err="1">
                <a:solidFill>
                  <a:prstClr val="black"/>
                </a:solidFill>
                <a:latin typeface="Calibri" panose="020F0502020204030204"/>
              </a:rPr>
              <a:t>from</a:t>
            </a:r>
            <a:r>
              <a:rPr lang="de-DE" sz="1400" dirty="0">
                <a:solidFill>
                  <a:prstClr val="black"/>
                </a:solidFill>
                <a:latin typeface="Calibri" panose="020F0502020204030204"/>
              </a:rPr>
              <a:t> JSON </a:t>
            </a:r>
          </a:p>
        </p:txBody>
      </p:sp>
      <p:sp>
        <p:nvSpPr>
          <p:cNvPr id="17" name="Speech Bubble: Rectangle with Corners Rounded 16">
            <a:extLst>
              <a:ext uri="{FF2B5EF4-FFF2-40B4-BE49-F238E27FC236}">
                <a16:creationId xmlns:a16="http://schemas.microsoft.com/office/drawing/2014/main" id="{509D40E6-6EF4-4C6A-B3D3-CE6844D7B5B9}"/>
              </a:ext>
            </a:extLst>
          </p:cNvPr>
          <p:cNvSpPr/>
          <p:nvPr/>
        </p:nvSpPr>
        <p:spPr>
          <a:xfrm>
            <a:off x="1093077" y="3372344"/>
            <a:ext cx="1828800" cy="526995"/>
          </a:xfrm>
          <a:prstGeom prst="wedgeRoundRectCallout">
            <a:avLst>
              <a:gd name="adj1" fmla="val 6209"/>
              <a:gd name="adj2" fmla="val -90309"/>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r>
              <a:rPr lang="de-DE" dirty="0">
                <a:solidFill>
                  <a:prstClr val="white"/>
                </a:solidFill>
                <a:latin typeface="Calibri" panose="020F0502020204030204"/>
              </a:rPr>
              <a:t>Implementation Option 1</a:t>
            </a:r>
          </a:p>
        </p:txBody>
      </p:sp>
      <p:sp>
        <p:nvSpPr>
          <p:cNvPr id="20" name="Speech Bubble: Rectangle with Corners Rounded 19">
            <a:extLst>
              <a:ext uri="{FF2B5EF4-FFF2-40B4-BE49-F238E27FC236}">
                <a16:creationId xmlns:a16="http://schemas.microsoft.com/office/drawing/2014/main" id="{28873626-C375-44CF-ABD8-5A71511CF284}"/>
              </a:ext>
            </a:extLst>
          </p:cNvPr>
          <p:cNvSpPr/>
          <p:nvPr/>
        </p:nvSpPr>
        <p:spPr>
          <a:xfrm>
            <a:off x="3142595" y="3372344"/>
            <a:ext cx="1828800" cy="526995"/>
          </a:xfrm>
          <a:prstGeom prst="wedgeRoundRectCallout">
            <a:avLst>
              <a:gd name="adj1" fmla="val -16205"/>
              <a:gd name="adj2" fmla="val -109912"/>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r>
              <a:rPr lang="de-DE" dirty="0">
                <a:solidFill>
                  <a:prstClr val="white"/>
                </a:solidFill>
                <a:latin typeface="Calibri" panose="020F0502020204030204"/>
              </a:rPr>
              <a:t>Implementation Option 2</a:t>
            </a:r>
          </a:p>
        </p:txBody>
      </p:sp>
      <p:sp>
        <p:nvSpPr>
          <p:cNvPr id="21" name="Speech Bubble: Rectangle with Corners Rounded 20">
            <a:extLst>
              <a:ext uri="{FF2B5EF4-FFF2-40B4-BE49-F238E27FC236}">
                <a16:creationId xmlns:a16="http://schemas.microsoft.com/office/drawing/2014/main" id="{ECC9F86B-BBB2-4D1D-A354-B76FC0076F7C}"/>
              </a:ext>
            </a:extLst>
          </p:cNvPr>
          <p:cNvSpPr/>
          <p:nvPr/>
        </p:nvSpPr>
        <p:spPr>
          <a:xfrm>
            <a:off x="7373007" y="3334693"/>
            <a:ext cx="1828800" cy="526995"/>
          </a:xfrm>
          <a:prstGeom prst="wedgeRoundRectCallout">
            <a:avLst>
              <a:gd name="adj1" fmla="val 6209"/>
              <a:gd name="adj2" fmla="val -90309"/>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r>
              <a:rPr lang="de-DE" dirty="0">
                <a:solidFill>
                  <a:prstClr val="white"/>
                </a:solidFill>
                <a:latin typeface="Calibri" panose="020F0502020204030204"/>
              </a:rPr>
              <a:t>Implementation Option 2</a:t>
            </a:r>
          </a:p>
        </p:txBody>
      </p:sp>
      <p:sp>
        <p:nvSpPr>
          <p:cNvPr id="22" name="Speech Bubble: Rectangle with Corners Rounded 21">
            <a:extLst>
              <a:ext uri="{FF2B5EF4-FFF2-40B4-BE49-F238E27FC236}">
                <a16:creationId xmlns:a16="http://schemas.microsoft.com/office/drawing/2014/main" id="{E5C07497-565C-4501-9C6F-CD01CBC3DBB0}"/>
              </a:ext>
            </a:extLst>
          </p:cNvPr>
          <p:cNvSpPr/>
          <p:nvPr/>
        </p:nvSpPr>
        <p:spPr>
          <a:xfrm>
            <a:off x="9422524" y="3334693"/>
            <a:ext cx="1828800" cy="526995"/>
          </a:xfrm>
          <a:prstGeom prst="wedgeRoundRectCallout">
            <a:avLst>
              <a:gd name="adj1" fmla="val -16205"/>
              <a:gd name="adj2" fmla="val -109912"/>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r>
              <a:rPr lang="de-DE" dirty="0">
                <a:solidFill>
                  <a:prstClr val="white"/>
                </a:solidFill>
                <a:latin typeface="Calibri" panose="020F0502020204030204"/>
              </a:rPr>
              <a:t>Implementation Option 1</a:t>
            </a:r>
          </a:p>
        </p:txBody>
      </p:sp>
      <p:sp>
        <p:nvSpPr>
          <p:cNvPr id="23" name="Rectangle 22">
            <a:extLst>
              <a:ext uri="{FF2B5EF4-FFF2-40B4-BE49-F238E27FC236}">
                <a16:creationId xmlns:a16="http://schemas.microsoft.com/office/drawing/2014/main" id="{3D667F8A-0EA5-4681-9260-0066E0D45AB5}"/>
              </a:ext>
            </a:extLst>
          </p:cNvPr>
          <p:cNvSpPr/>
          <p:nvPr/>
        </p:nvSpPr>
        <p:spPr>
          <a:xfrm>
            <a:off x="838200" y="4303769"/>
            <a:ext cx="11070021" cy="21336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defTabSz="914377"/>
            <a:r>
              <a:rPr lang="en-GB" dirty="0">
                <a:solidFill>
                  <a:prstClr val="black"/>
                </a:solidFill>
                <a:latin typeface="Calibri" panose="020F0502020204030204"/>
              </a:rPr>
              <a:t>Implementation Option 1: Express changes in programming language </a:t>
            </a:r>
            <a:r>
              <a:rPr lang="en-GB" dirty="0">
                <a:solidFill>
                  <a:srgbClr val="FF0000"/>
                </a:solidFill>
                <a:latin typeface="Calibri" panose="020F0502020204030204"/>
              </a:rPr>
              <a:t>(Preferable)</a:t>
            </a:r>
          </a:p>
          <a:p>
            <a:pPr marL="285744" indent="-285744" defTabSz="914377">
              <a:buFont typeface="Arial" panose="020B0604020202020204" pitchFamily="34" charset="0"/>
              <a:buChar char="•"/>
            </a:pPr>
            <a:r>
              <a:rPr lang="en-GB" dirty="0">
                <a:solidFill>
                  <a:srgbClr val="FF0000"/>
                </a:solidFill>
                <a:latin typeface="Calibri" panose="020F0502020204030204"/>
              </a:rPr>
              <a:t>Simpler with JSON Merge patch</a:t>
            </a:r>
            <a:r>
              <a:rPr lang="en-GB" dirty="0">
                <a:solidFill>
                  <a:prstClr val="black"/>
                </a:solidFill>
                <a:latin typeface="Calibri" panose="020F0502020204030204"/>
              </a:rPr>
              <a:t>, where data representation of original data and patched data is similar</a:t>
            </a:r>
          </a:p>
          <a:p>
            <a:pPr marL="285744" indent="-285744" defTabSz="914377">
              <a:buFont typeface="Arial" panose="020B0604020202020204" pitchFamily="34" charset="0"/>
              <a:buChar char="•"/>
            </a:pPr>
            <a:r>
              <a:rPr lang="en-GB" dirty="0">
                <a:solidFill>
                  <a:prstClr val="black"/>
                </a:solidFill>
                <a:latin typeface="Calibri" panose="020F0502020204030204"/>
              </a:rPr>
              <a:t>For JSON PATCH, knowledge of original JSON file required (that is hidden by </a:t>
            </a:r>
            <a:r>
              <a:rPr lang="en-GB" dirty="0" err="1">
                <a:solidFill>
                  <a:prstClr val="black"/>
                </a:solidFill>
                <a:latin typeface="Calibri" panose="020F0502020204030204"/>
              </a:rPr>
              <a:t>OpenAPI</a:t>
            </a:r>
            <a:r>
              <a:rPr lang="en-GB" dirty="0">
                <a:solidFill>
                  <a:prstClr val="black"/>
                </a:solidFill>
                <a:latin typeface="Calibri" panose="020F0502020204030204"/>
              </a:rPr>
              <a:t> tooling) </a:t>
            </a:r>
          </a:p>
          <a:p>
            <a:pPr marL="285744" indent="-285744" defTabSz="914377">
              <a:buFont typeface="Arial" panose="020B0604020202020204" pitchFamily="34" charset="0"/>
              <a:buChar char="•"/>
            </a:pPr>
            <a:r>
              <a:rPr lang="en-GB" dirty="0">
                <a:solidFill>
                  <a:prstClr val="black"/>
                </a:solidFill>
                <a:latin typeface="Calibri" panose="020F0502020204030204"/>
              </a:rPr>
              <a:t>Pro: Less processing effort, only changes are handled</a:t>
            </a:r>
          </a:p>
          <a:p>
            <a:pPr defTabSz="914377"/>
            <a:r>
              <a:rPr lang="en-GB" dirty="0">
                <a:solidFill>
                  <a:prstClr val="black"/>
                </a:solidFill>
                <a:latin typeface="Calibri" panose="020F0502020204030204"/>
              </a:rPr>
              <a:t>Implementation Option 2: Handle Changes on JSON body level</a:t>
            </a:r>
          </a:p>
          <a:p>
            <a:pPr marL="285744" indent="-285744" defTabSz="914377">
              <a:buFont typeface="Arial" panose="020B0604020202020204" pitchFamily="34" charset="0"/>
              <a:buChar char="•"/>
            </a:pPr>
            <a:r>
              <a:rPr lang="en-GB" dirty="0">
                <a:solidFill>
                  <a:prstClr val="black"/>
                </a:solidFill>
                <a:latin typeface="Calibri" panose="020F0502020204030204"/>
              </a:rPr>
              <a:t>Con: Higher processing effort: Receiver will need to generate JSON file with complete resource representation based on Diffs received </a:t>
            </a:r>
            <a:r>
              <a:rPr lang="en-GB">
                <a:solidFill>
                  <a:prstClr val="black"/>
                </a:solidFill>
                <a:latin typeface="Calibri" panose="020F0502020204030204"/>
              </a:rPr>
              <a:t>in PATCH and </a:t>
            </a:r>
            <a:r>
              <a:rPr lang="en-GB" dirty="0">
                <a:solidFill>
                  <a:prstClr val="black"/>
                </a:solidFill>
                <a:latin typeface="Calibri" panose="020F0502020204030204"/>
              </a:rPr>
              <a:t>original file and then process entire file, not only changes.</a:t>
            </a:r>
          </a:p>
          <a:p>
            <a:pPr marL="285744" indent="-285744" defTabSz="914377">
              <a:buFont typeface="Arial" panose="020B0604020202020204" pitchFamily="34" charset="0"/>
              <a:buChar char="•"/>
            </a:pPr>
            <a:r>
              <a:rPr lang="en-GB" dirty="0">
                <a:solidFill>
                  <a:prstClr val="black"/>
                </a:solidFill>
                <a:latin typeface="Calibri" panose="020F0502020204030204"/>
              </a:rPr>
              <a:t>Con:  Implementation Complexity: </a:t>
            </a:r>
            <a:r>
              <a:rPr lang="en-GB" dirty="0" err="1">
                <a:solidFill>
                  <a:prstClr val="black"/>
                </a:solidFill>
                <a:latin typeface="Calibri" panose="020F0502020204030204"/>
              </a:rPr>
              <a:t>OpenAPI</a:t>
            </a:r>
            <a:r>
              <a:rPr lang="en-GB" dirty="0">
                <a:solidFill>
                  <a:prstClr val="black"/>
                </a:solidFill>
                <a:latin typeface="Calibri" panose="020F0502020204030204"/>
              </a:rPr>
              <a:t> Tooling needs modifications. Also Storage of original JSON body</a:t>
            </a:r>
          </a:p>
          <a:p>
            <a:pPr marL="285744" indent="-285744" defTabSz="914377">
              <a:buFont typeface="Arial" panose="020B0604020202020204" pitchFamily="34" charset="0"/>
              <a:buChar char="•"/>
            </a:pPr>
            <a:endParaRPr lang="de-DE" dirty="0">
              <a:solidFill>
                <a:prstClr val="black"/>
              </a:solidFill>
              <a:latin typeface="Calibri" panose="020F0502020204030204"/>
            </a:endParaRPr>
          </a:p>
        </p:txBody>
      </p:sp>
    </p:spTree>
    <p:extLst>
      <p:ext uri="{BB962C8B-B14F-4D97-AF65-F5344CB8AC3E}">
        <p14:creationId xmlns:p14="http://schemas.microsoft.com/office/powerpoint/2010/main" val="127115929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5F4417-19D4-4766-BDE0-935076F6CA39}"/>
              </a:ext>
            </a:extLst>
          </p:cNvPr>
          <p:cNvSpPr>
            <a:spLocks noGrp="1"/>
          </p:cNvSpPr>
          <p:nvPr>
            <p:ph type="title"/>
          </p:nvPr>
        </p:nvSpPr>
        <p:spPr/>
        <p:txBody>
          <a:bodyPr>
            <a:normAutofit/>
          </a:bodyPr>
          <a:lstStyle/>
          <a:p>
            <a:r>
              <a:rPr lang="en-US" dirty="0"/>
              <a:t>Implementation Complexity and</a:t>
            </a:r>
            <a:br>
              <a:rPr lang="en-US" dirty="0"/>
            </a:br>
            <a:r>
              <a:rPr lang="en-US" dirty="0"/>
              <a:t>Processing Effort (2/2)</a:t>
            </a:r>
          </a:p>
        </p:txBody>
      </p:sp>
      <p:sp>
        <p:nvSpPr>
          <p:cNvPr id="3" name="Content Placeholder 2">
            <a:extLst>
              <a:ext uri="{FF2B5EF4-FFF2-40B4-BE49-F238E27FC236}">
                <a16:creationId xmlns:a16="http://schemas.microsoft.com/office/drawing/2014/main" id="{69300DA4-F68A-45D2-942F-7836548ED22A}"/>
              </a:ext>
            </a:extLst>
          </p:cNvPr>
          <p:cNvSpPr>
            <a:spLocks noGrp="1"/>
          </p:cNvSpPr>
          <p:nvPr>
            <p:ph idx="1"/>
          </p:nvPr>
        </p:nvSpPr>
        <p:spPr/>
        <p:txBody>
          <a:bodyPr>
            <a:normAutofit fontScale="85000" lnSpcReduction="20000"/>
          </a:bodyPr>
          <a:lstStyle/>
          <a:p>
            <a:pPr marL="0" indent="0">
              <a:buNone/>
            </a:pPr>
            <a:r>
              <a:rPr lang="en-US" dirty="0"/>
              <a:t>Motivation to use PATCH rather than PUT for modification of a resource:</a:t>
            </a:r>
          </a:p>
          <a:p>
            <a:pPr marL="609585" indent="-609585">
              <a:buFont typeface="+mj-lt"/>
              <a:buAutoNum type="arabicPeriod"/>
            </a:pPr>
            <a:r>
              <a:rPr lang="en-US" dirty="0"/>
              <a:t>Smaller message size</a:t>
            </a:r>
          </a:p>
          <a:p>
            <a:pPr marL="609585" indent="-609585">
              <a:buFont typeface="+mj-lt"/>
              <a:buAutoNum type="arabicPeriod"/>
            </a:pPr>
            <a:r>
              <a:rPr lang="en-US" dirty="0"/>
              <a:t>Lower processing effort</a:t>
            </a:r>
          </a:p>
          <a:p>
            <a:pPr marL="609585" indent="-609585">
              <a:buFont typeface="+mj-lt"/>
              <a:buAutoNum type="arabicPeriod"/>
            </a:pPr>
            <a:r>
              <a:rPr lang="en-US" dirty="0"/>
              <a:t>Simpler application logic at receiving side: Application is directly being made aware of changes.</a:t>
            </a:r>
          </a:p>
          <a:p>
            <a:pPr marL="0" indent="0">
              <a:buNone/>
            </a:pPr>
            <a:r>
              <a:rPr lang="en-US" dirty="0"/>
              <a:t>Implementation Option 1 addresses points 1 to 3.</a:t>
            </a:r>
          </a:p>
          <a:p>
            <a:pPr marL="0" indent="0">
              <a:buNone/>
            </a:pPr>
            <a:r>
              <a:rPr lang="en-US" dirty="0"/>
              <a:t>Implementation Option 2 addresses only points 1.</a:t>
            </a:r>
          </a:p>
          <a:p>
            <a:pPr>
              <a:buFont typeface="Wingdings" panose="05000000000000000000" pitchFamily="2" charset="2"/>
              <a:buChar char="Ø"/>
            </a:pPr>
            <a:r>
              <a:rPr lang="en-US" dirty="0"/>
              <a:t> Implementation Option 1 preferred</a:t>
            </a:r>
          </a:p>
          <a:p>
            <a:pPr marL="0" indent="0">
              <a:buNone/>
            </a:pPr>
            <a:endParaRPr lang="en-US" dirty="0"/>
          </a:p>
          <a:p>
            <a:pPr marL="0" indent="0">
              <a:buNone/>
            </a:pPr>
            <a:r>
              <a:rPr lang="en-US" dirty="0"/>
              <a:t>JSON Merge PATCH better suited for implementation option 1.</a:t>
            </a:r>
          </a:p>
          <a:p>
            <a:pPr marL="0" indent="0">
              <a:buNone/>
            </a:pPr>
            <a:r>
              <a:rPr lang="en-US" dirty="0"/>
              <a:t>Most stand-alone tooling for both JSON PATCH and JSON Merge PATCH is assuming implementation option 2 and may thus be of little help.</a:t>
            </a:r>
          </a:p>
          <a:p>
            <a:pPr marL="0" indent="0">
              <a:buNone/>
            </a:pPr>
            <a:endParaRPr lang="de-DE" dirty="0"/>
          </a:p>
        </p:txBody>
      </p:sp>
    </p:spTree>
    <p:extLst>
      <p:ext uri="{BB962C8B-B14F-4D97-AF65-F5344CB8AC3E}">
        <p14:creationId xmlns:p14="http://schemas.microsoft.com/office/powerpoint/2010/main" val="210556557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1E4701-3BCE-4C75-90D0-F4C4BEE21BCB}"/>
              </a:ext>
            </a:extLst>
          </p:cNvPr>
          <p:cNvSpPr>
            <a:spLocks noGrp="1"/>
          </p:cNvSpPr>
          <p:nvPr>
            <p:ph type="title"/>
          </p:nvPr>
        </p:nvSpPr>
        <p:spPr>
          <a:xfrm>
            <a:off x="838200" y="333595"/>
            <a:ext cx="10515600" cy="1325563"/>
          </a:xfrm>
        </p:spPr>
        <p:txBody>
          <a:bodyPr>
            <a:normAutofit/>
          </a:bodyPr>
          <a:lstStyle/>
          <a:p>
            <a:r>
              <a:rPr lang="en-US" dirty="0"/>
              <a:t>Enforcement that only allowed changes are applied by PATCH</a:t>
            </a:r>
          </a:p>
        </p:txBody>
      </p:sp>
      <p:sp>
        <p:nvSpPr>
          <p:cNvPr id="3" name="Content Placeholder 2">
            <a:extLst>
              <a:ext uri="{FF2B5EF4-FFF2-40B4-BE49-F238E27FC236}">
                <a16:creationId xmlns:a16="http://schemas.microsoft.com/office/drawing/2014/main" id="{877A235D-694B-4F5C-9EF1-8A5289C3B910}"/>
              </a:ext>
            </a:extLst>
          </p:cNvPr>
          <p:cNvSpPr>
            <a:spLocks noGrp="1"/>
          </p:cNvSpPr>
          <p:nvPr>
            <p:ph idx="1"/>
          </p:nvPr>
        </p:nvSpPr>
        <p:spPr>
          <a:xfrm>
            <a:off x="838202" y="1825625"/>
            <a:ext cx="6676695" cy="4753851"/>
          </a:xfrm>
        </p:spPr>
        <p:txBody>
          <a:bodyPr>
            <a:normAutofit fontScale="70000" lnSpcReduction="20000"/>
          </a:bodyPr>
          <a:lstStyle/>
          <a:p>
            <a:pPr marL="0" indent="0">
              <a:buNone/>
            </a:pPr>
            <a:r>
              <a:rPr lang="en-GB" dirty="0"/>
              <a:t>Purpose: Clearly describe what modifications are permissible by a PATCH and also to enable an automatic check by a JSON schema.</a:t>
            </a:r>
          </a:p>
          <a:p>
            <a:pPr marL="0" indent="0">
              <a:buNone/>
            </a:pPr>
            <a:r>
              <a:rPr lang="en-GB" dirty="0"/>
              <a:t>This avoids implementation errors and also takes away burden to handle disallowed changes from application layer.</a:t>
            </a:r>
          </a:p>
          <a:p>
            <a:pPr marL="0" indent="0">
              <a:buNone/>
            </a:pPr>
            <a:r>
              <a:rPr lang="en-GB" dirty="0"/>
              <a:t>Can be easily done with JSON merge Patch: </a:t>
            </a:r>
          </a:p>
          <a:p>
            <a:r>
              <a:rPr lang="en-GB" sz="2400" dirty="0"/>
              <a:t>For recommended implementation option 1, structured data types similar to the original structured data types.</a:t>
            </a:r>
            <a:br>
              <a:rPr lang="en-GB" sz="2400" dirty="0"/>
            </a:br>
            <a:r>
              <a:rPr lang="en-GB" sz="1900" dirty="0"/>
              <a:t>Those data types only contain attributes that are allowed to be modified, and may also mark those attributes as "nullable to enable their removal (The </a:t>
            </a:r>
            <a:r>
              <a:rPr lang="en-GB" sz="1900" dirty="0" err="1"/>
              <a:t>OpenAPI</a:t>
            </a:r>
            <a:r>
              <a:rPr lang="en-GB" sz="1900" dirty="0"/>
              <a:t> specification allows to define that that null is supplied as value instead of the data type of an attribute via the "nullable" keyword.)</a:t>
            </a:r>
            <a:r>
              <a:rPr lang="en-GB" dirty="0"/>
              <a:t>.</a:t>
            </a:r>
          </a:p>
          <a:p>
            <a:pPr marL="0" indent="0">
              <a:buNone/>
            </a:pPr>
            <a:r>
              <a:rPr lang="en-GB" dirty="0"/>
              <a:t>Complicated for JSON Patch</a:t>
            </a:r>
          </a:p>
          <a:p>
            <a:r>
              <a:rPr lang="en-GB" sz="2000" dirty="0"/>
              <a:t>For example see the proposal at right for implementation option 1 (</a:t>
            </a:r>
            <a:r>
              <a:rPr lang="en-GB" sz="1700" dirty="0"/>
              <a:t>from </a:t>
            </a:r>
            <a:r>
              <a:rPr lang="en-GB" sz="1700" u="sng" dirty="0">
                <a:hlinkClick r:id="rId2"/>
              </a:rPr>
              <a:t>https://aaronsaray.com/2016/using-json-patch-in-swagger</a:t>
            </a:r>
            <a:r>
              <a:rPr lang="en-GB" sz="2000" u="sng" dirty="0"/>
              <a:t>)</a:t>
            </a:r>
            <a:r>
              <a:rPr lang="en-GB" sz="2000" dirty="0"/>
              <a:t> that only defines a schema object to check if a JSON file complies to IETF RFC 6902, but not if the described modifications are permissible. Application level would need to be prepared to handle complete syntax and reject many disallowed changes</a:t>
            </a:r>
          </a:p>
          <a:p>
            <a:pPr marL="0" indent="0">
              <a:buNone/>
            </a:pPr>
            <a:r>
              <a:rPr lang="en-GB" sz="2600" dirty="0"/>
              <a:t>(For implementation option 2, checking for allowed changes would be entirely application-level. Only a transparent file is described as body in </a:t>
            </a:r>
            <a:r>
              <a:rPr lang="en-GB" sz="2600" dirty="0" err="1"/>
              <a:t>OPenAPI</a:t>
            </a:r>
            <a:r>
              <a:rPr lang="en-GB" sz="2600" dirty="0"/>
              <a:t>.)</a:t>
            </a:r>
          </a:p>
          <a:p>
            <a:endParaRPr lang="de-DE" sz="2000" dirty="0"/>
          </a:p>
        </p:txBody>
      </p:sp>
      <p:sp>
        <p:nvSpPr>
          <p:cNvPr id="7" name="TextBox 6">
            <a:extLst>
              <a:ext uri="{FF2B5EF4-FFF2-40B4-BE49-F238E27FC236}">
                <a16:creationId xmlns:a16="http://schemas.microsoft.com/office/drawing/2014/main" id="{D8732D29-AAAE-4AA8-B4DE-369B44B694EA}"/>
              </a:ext>
            </a:extLst>
          </p:cNvPr>
          <p:cNvSpPr txBox="1"/>
          <p:nvPr/>
        </p:nvSpPr>
        <p:spPr>
          <a:xfrm>
            <a:off x="7630510" y="1825625"/>
            <a:ext cx="4183119" cy="369332"/>
          </a:xfrm>
          <a:prstGeom prst="rect">
            <a:avLst/>
          </a:prstGeom>
          <a:noFill/>
        </p:spPr>
        <p:txBody>
          <a:bodyPr wrap="square" rtlCol="0">
            <a:spAutoFit/>
          </a:bodyPr>
          <a:lstStyle/>
          <a:p>
            <a:pPr defTabSz="914377"/>
            <a:endParaRPr lang="de-DE" dirty="0">
              <a:solidFill>
                <a:prstClr val="black"/>
              </a:solidFill>
              <a:latin typeface="Calibri" panose="020F0502020204030204"/>
            </a:endParaRPr>
          </a:p>
        </p:txBody>
      </p:sp>
      <p:sp>
        <p:nvSpPr>
          <p:cNvPr id="9" name="TextBox 8">
            <a:extLst>
              <a:ext uri="{FF2B5EF4-FFF2-40B4-BE49-F238E27FC236}">
                <a16:creationId xmlns:a16="http://schemas.microsoft.com/office/drawing/2014/main" id="{4ABD2300-5888-4364-B593-BFDEC836F9B2}"/>
              </a:ext>
            </a:extLst>
          </p:cNvPr>
          <p:cNvSpPr txBox="1"/>
          <p:nvPr/>
        </p:nvSpPr>
        <p:spPr>
          <a:xfrm>
            <a:off x="7630510" y="1825625"/>
            <a:ext cx="4183119" cy="369332"/>
          </a:xfrm>
          <a:prstGeom prst="rect">
            <a:avLst/>
          </a:prstGeom>
          <a:noFill/>
        </p:spPr>
        <p:txBody>
          <a:bodyPr wrap="square" rtlCol="0">
            <a:spAutoFit/>
          </a:bodyPr>
          <a:lstStyle/>
          <a:p>
            <a:pPr defTabSz="914377"/>
            <a:endParaRPr lang="de-DE" dirty="0">
              <a:solidFill>
                <a:prstClr val="black"/>
              </a:solidFill>
              <a:latin typeface="Calibri" panose="020F0502020204030204"/>
            </a:endParaRPr>
          </a:p>
        </p:txBody>
      </p:sp>
      <p:sp>
        <p:nvSpPr>
          <p:cNvPr id="10" name="TextBox 9">
            <a:extLst>
              <a:ext uri="{FF2B5EF4-FFF2-40B4-BE49-F238E27FC236}">
                <a16:creationId xmlns:a16="http://schemas.microsoft.com/office/drawing/2014/main" id="{3F0AC118-AE82-43EE-8D35-59BAB7EEC9B5}"/>
              </a:ext>
            </a:extLst>
          </p:cNvPr>
          <p:cNvSpPr txBox="1"/>
          <p:nvPr/>
        </p:nvSpPr>
        <p:spPr>
          <a:xfrm>
            <a:off x="7746126" y="1079391"/>
            <a:ext cx="4183119" cy="5709255"/>
          </a:xfrm>
          <a:prstGeom prst="rect">
            <a:avLst/>
          </a:prstGeom>
          <a:solidFill>
            <a:schemeClr val="tx1"/>
          </a:solidFill>
        </p:spPr>
        <p:txBody>
          <a:bodyPr wrap="square" rtlCol="0">
            <a:spAutoFit/>
          </a:bodyPr>
          <a:lstStyle/>
          <a:p>
            <a:pPr defTabSz="914377"/>
            <a:r>
              <a:rPr lang="de-DE" sz="700" dirty="0" err="1">
                <a:solidFill>
                  <a:prstClr val="white"/>
                </a:solidFill>
                <a:latin typeface="Courier New" panose="02070309020205020404" pitchFamily="49" charset="0"/>
                <a:cs typeface="Courier New" panose="02070309020205020404" pitchFamily="49" charset="0"/>
              </a:rPr>
              <a:t>paths</a:t>
            </a:r>
            <a:r>
              <a:rPr lang="de-DE" sz="700" dirty="0">
                <a:solidFill>
                  <a:prstClr val="white"/>
                </a:solidFill>
                <a:latin typeface="Courier New" panose="02070309020205020404" pitchFamily="49" charset="0"/>
                <a:cs typeface="Courier New" panose="02070309020205020404" pitchFamily="49" charset="0"/>
              </a:rPr>
              <a:t>:</a:t>
            </a:r>
          </a:p>
          <a:p>
            <a:pPr defTabSz="914377"/>
            <a:r>
              <a:rPr lang="de-DE" sz="700" dirty="0">
                <a:solidFill>
                  <a:prstClr val="white"/>
                </a:solidFill>
                <a:latin typeface="Courier New" panose="02070309020205020404" pitchFamily="49" charset="0"/>
                <a:cs typeface="Courier New" panose="02070309020205020404" pitchFamily="49" charset="0"/>
              </a:rPr>
              <a:t>  /</a:t>
            </a:r>
            <a:r>
              <a:rPr lang="de-DE" sz="700" dirty="0" err="1">
                <a:solidFill>
                  <a:prstClr val="white"/>
                </a:solidFill>
                <a:latin typeface="Courier New" panose="02070309020205020404" pitchFamily="49" charset="0"/>
                <a:cs typeface="Courier New" panose="02070309020205020404" pitchFamily="49" charset="0"/>
              </a:rPr>
              <a:t>users</a:t>
            </a:r>
            <a:r>
              <a:rPr lang="de-DE" sz="700" dirty="0">
                <a:solidFill>
                  <a:prstClr val="white"/>
                </a:solidFill>
                <a:latin typeface="Courier New" panose="02070309020205020404" pitchFamily="49" charset="0"/>
                <a:cs typeface="Courier New" panose="02070309020205020404" pitchFamily="49" charset="0"/>
              </a:rPr>
              <a:t>/{GUID}:</a:t>
            </a:r>
          </a:p>
          <a:p>
            <a:pPr defTabSz="914377"/>
            <a:r>
              <a:rPr lang="de-DE" sz="700" dirty="0">
                <a:solidFill>
                  <a:prstClr val="white"/>
                </a:solidFill>
                <a:latin typeface="Courier New" panose="02070309020205020404" pitchFamily="49" charset="0"/>
                <a:cs typeface="Courier New" panose="02070309020205020404" pitchFamily="49" charset="0"/>
              </a:rPr>
              <a:t>    </a:t>
            </a:r>
            <a:r>
              <a:rPr lang="de-DE" sz="700" dirty="0" err="1">
                <a:solidFill>
                  <a:prstClr val="white"/>
                </a:solidFill>
                <a:latin typeface="Courier New" panose="02070309020205020404" pitchFamily="49" charset="0"/>
                <a:cs typeface="Courier New" panose="02070309020205020404" pitchFamily="49" charset="0"/>
              </a:rPr>
              <a:t>patch</a:t>
            </a:r>
            <a:r>
              <a:rPr lang="de-DE" sz="700" dirty="0">
                <a:solidFill>
                  <a:prstClr val="white"/>
                </a:solidFill>
                <a:latin typeface="Courier New" panose="02070309020205020404" pitchFamily="49" charset="0"/>
                <a:cs typeface="Courier New" panose="02070309020205020404" pitchFamily="49" charset="0"/>
              </a:rPr>
              <a:t>:</a:t>
            </a:r>
          </a:p>
          <a:p>
            <a:pPr defTabSz="914377"/>
            <a:r>
              <a:rPr lang="de-DE" sz="700" dirty="0">
                <a:solidFill>
                  <a:prstClr val="white"/>
                </a:solidFill>
                <a:latin typeface="Courier New" panose="02070309020205020404" pitchFamily="49" charset="0"/>
                <a:cs typeface="Courier New" panose="02070309020205020404" pitchFamily="49" charset="0"/>
              </a:rPr>
              <a:t>      </a:t>
            </a:r>
            <a:r>
              <a:rPr lang="de-DE" sz="700" dirty="0" err="1">
                <a:solidFill>
                  <a:prstClr val="white"/>
                </a:solidFill>
                <a:latin typeface="Courier New" panose="02070309020205020404" pitchFamily="49" charset="0"/>
                <a:cs typeface="Courier New" panose="02070309020205020404" pitchFamily="49" charset="0"/>
              </a:rPr>
              <a:t>summary</a:t>
            </a:r>
            <a:r>
              <a:rPr lang="de-DE" sz="700" dirty="0">
                <a:solidFill>
                  <a:prstClr val="white"/>
                </a:solidFill>
                <a:latin typeface="Courier New" panose="02070309020205020404" pitchFamily="49" charset="0"/>
                <a:cs typeface="Courier New" panose="02070309020205020404" pitchFamily="49" charset="0"/>
              </a:rPr>
              <a:t>: Update a </a:t>
            </a:r>
            <a:r>
              <a:rPr lang="de-DE" sz="700" dirty="0" err="1">
                <a:solidFill>
                  <a:prstClr val="white"/>
                </a:solidFill>
                <a:latin typeface="Courier New" panose="02070309020205020404" pitchFamily="49" charset="0"/>
                <a:cs typeface="Courier New" panose="02070309020205020404" pitchFamily="49" charset="0"/>
              </a:rPr>
              <a:t>user</a:t>
            </a:r>
            <a:endParaRPr lang="de-DE" sz="700" dirty="0">
              <a:solidFill>
                <a:prstClr val="white"/>
              </a:solidFill>
              <a:latin typeface="Courier New" panose="02070309020205020404" pitchFamily="49" charset="0"/>
              <a:cs typeface="Courier New" panose="02070309020205020404" pitchFamily="49" charset="0"/>
            </a:endParaRPr>
          </a:p>
          <a:p>
            <a:pPr defTabSz="914377"/>
            <a:r>
              <a:rPr lang="de-DE" sz="700" dirty="0">
                <a:solidFill>
                  <a:prstClr val="white"/>
                </a:solidFill>
                <a:latin typeface="Courier New" panose="02070309020205020404" pitchFamily="49" charset="0"/>
                <a:cs typeface="Courier New" panose="02070309020205020404" pitchFamily="49" charset="0"/>
              </a:rPr>
              <a:t>      </a:t>
            </a:r>
            <a:r>
              <a:rPr lang="de-DE" sz="700" dirty="0" err="1">
                <a:solidFill>
                  <a:prstClr val="white"/>
                </a:solidFill>
                <a:latin typeface="Courier New" panose="02070309020205020404" pitchFamily="49" charset="0"/>
                <a:cs typeface="Courier New" panose="02070309020205020404" pitchFamily="49" charset="0"/>
              </a:rPr>
              <a:t>parameters</a:t>
            </a:r>
            <a:r>
              <a:rPr lang="de-DE" sz="700" dirty="0">
                <a:solidFill>
                  <a:prstClr val="white"/>
                </a:solidFill>
                <a:latin typeface="Courier New" panose="02070309020205020404" pitchFamily="49" charset="0"/>
                <a:cs typeface="Courier New" panose="02070309020205020404" pitchFamily="49" charset="0"/>
              </a:rPr>
              <a:t>:</a:t>
            </a:r>
          </a:p>
          <a:p>
            <a:pPr defTabSz="914377"/>
            <a:r>
              <a:rPr lang="de-DE" sz="700" dirty="0">
                <a:solidFill>
                  <a:prstClr val="white"/>
                </a:solidFill>
                <a:latin typeface="Courier New" panose="02070309020205020404" pitchFamily="49" charset="0"/>
                <a:cs typeface="Courier New" panose="02070309020205020404" pitchFamily="49" charset="0"/>
              </a:rPr>
              <a:t>        - </a:t>
            </a:r>
            <a:r>
              <a:rPr lang="de-DE" sz="700" dirty="0" err="1">
                <a:solidFill>
                  <a:prstClr val="white"/>
                </a:solidFill>
                <a:latin typeface="Courier New" panose="02070309020205020404" pitchFamily="49" charset="0"/>
                <a:cs typeface="Courier New" panose="02070309020205020404" pitchFamily="49" charset="0"/>
              </a:rPr>
              <a:t>name</a:t>
            </a:r>
            <a:r>
              <a:rPr lang="de-DE" sz="700" dirty="0">
                <a:solidFill>
                  <a:prstClr val="white"/>
                </a:solidFill>
                <a:latin typeface="Courier New" panose="02070309020205020404" pitchFamily="49" charset="0"/>
                <a:cs typeface="Courier New" panose="02070309020205020404" pitchFamily="49" charset="0"/>
              </a:rPr>
              <a:t>: GUID</a:t>
            </a:r>
          </a:p>
          <a:p>
            <a:pPr defTabSz="914377"/>
            <a:r>
              <a:rPr lang="de-DE" sz="700" dirty="0">
                <a:solidFill>
                  <a:prstClr val="white"/>
                </a:solidFill>
                <a:latin typeface="Courier New" panose="02070309020205020404" pitchFamily="49" charset="0"/>
                <a:cs typeface="Courier New" panose="02070309020205020404" pitchFamily="49" charset="0"/>
              </a:rPr>
              <a:t>          in: </a:t>
            </a:r>
            <a:r>
              <a:rPr lang="de-DE" sz="700" dirty="0" err="1">
                <a:solidFill>
                  <a:prstClr val="white"/>
                </a:solidFill>
                <a:latin typeface="Courier New" panose="02070309020205020404" pitchFamily="49" charset="0"/>
                <a:cs typeface="Courier New" panose="02070309020205020404" pitchFamily="49" charset="0"/>
              </a:rPr>
              <a:t>path</a:t>
            </a:r>
            <a:endParaRPr lang="de-DE" sz="700" dirty="0">
              <a:solidFill>
                <a:prstClr val="white"/>
              </a:solidFill>
              <a:latin typeface="Courier New" panose="02070309020205020404" pitchFamily="49" charset="0"/>
              <a:cs typeface="Courier New" panose="02070309020205020404" pitchFamily="49" charset="0"/>
            </a:endParaRPr>
          </a:p>
          <a:p>
            <a:pPr defTabSz="914377"/>
            <a:r>
              <a:rPr lang="de-DE" sz="700" dirty="0">
                <a:solidFill>
                  <a:prstClr val="white"/>
                </a:solidFill>
                <a:latin typeface="Courier New" panose="02070309020205020404" pitchFamily="49" charset="0"/>
                <a:cs typeface="Courier New" panose="02070309020205020404" pitchFamily="49" charset="0"/>
              </a:rPr>
              <a:t>          </a:t>
            </a:r>
            <a:r>
              <a:rPr lang="de-DE" sz="700" dirty="0" err="1">
                <a:solidFill>
                  <a:prstClr val="white"/>
                </a:solidFill>
                <a:latin typeface="Courier New" panose="02070309020205020404" pitchFamily="49" charset="0"/>
                <a:cs typeface="Courier New" panose="02070309020205020404" pitchFamily="49" charset="0"/>
              </a:rPr>
              <a:t>required</a:t>
            </a:r>
            <a:r>
              <a:rPr lang="de-DE" sz="700" dirty="0">
                <a:solidFill>
                  <a:prstClr val="white"/>
                </a:solidFill>
                <a:latin typeface="Courier New" panose="02070309020205020404" pitchFamily="49" charset="0"/>
                <a:cs typeface="Courier New" panose="02070309020205020404" pitchFamily="49" charset="0"/>
              </a:rPr>
              <a:t>: </a:t>
            </a:r>
            <a:r>
              <a:rPr lang="de-DE" sz="700" dirty="0" err="1">
                <a:solidFill>
                  <a:prstClr val="white"/>
                </a:solidFill>
                <a:latin typeface="Courier New" panose="02070309020205020404" pitchFamily="49" charset="0"/>
                <a:cs typeface="Courier New" panose="02070309020205020404" pitchFamily="49" charset="0"/>
              </a:rPr>
              <a:t>true</a:t>
            </a:r>
            <a:endParaRPr lang="de-DE" sz="700" dirty="0">
              <a:solidFill>
                <a:prstClr val="white"/>
              </a:solidFill>
              <a:latin typeface="Courier New" panose="02070309020205020404" pitchFamily="49" charset="0"/>
              <a:cs typeface="Courier New" panose="02070309020205020404" pitchFamily="49" charset="0"/>
            </a:endParaRPr>
          </a:p>
          <a:p>
            <a:pPr defTabSz="914377"/>
            <a:r>
              <a:rPr lang="de-DE" sz="700" dirty="0">
                <a:solidFill>
                  <a:prstClr val="white"/>
                </a:solidFill>
                <a:latin typeface="Courier New" panose="02070309020205020404" pitchFamily="49" charset="0"/>
                <a:cs typeface="Courier New" panose="02070309020205020404" pitchFamily="49" charset="0"/>
              </a:rPr>
              <a:t>          type: </a:t>
            </a:r>
            <a:r>
              <a:rPr lang="de-DE" sz="700" dirty="0" err="1">
                <a:solidFill>
                  <a:prstClr val="white"/>
                </a:solidFill>
                <a:latin typeface="Courier New" panose="02070309020205020404" pitchFamily="49" charset="0"/>
                <a:cs typeface="Courier New" panose="02070309020205020404" pitchFamily="49" charset="0"/>
              </a:rPr>
              <a:t>string</a:t>
            </a:r>
            <a:endParaRPr lang="de-DE" sz="700" dirty="0">
              <a:solidFill>
                <a:prstClr val="white"/>
              </a:solidFill>
              <a:latin typeface="Courier New" panose="02070309020205020404" pitchFamily="49" charset="0"/>
              <a:cs typeface="Courier New" panose="02070309020205020404" pitchFamily="49" charset="0"/>
            </a:endParaRPr>
          </a:p>
          <a:p>
            <a:pPr defTabSz="914377"/>
            <a:r>
              <a:rPr lang="de-DE" sz="700" dirty="0">
                <a:solidFill>
                  <a:prstClr val="white"/>
                </a:solidFill>
                <a:latin typeface="Courier New" panose="02070309020205020404" pitchFamily="49" charset="0"/>
                <a:cs typeface="Courier New" panose="02070309020205020404" pitchFamily="49" charset="0"/>
              </a:rPr>
              <a:t>          </a:t>
            </a:r>
            <a:r>
              <a:rPr lang="de-DE" sz="700" dirty="0" err="1">
                <a:solidFill>
                  <a:prstClr val="white"/>
                </a:solidFill>
                <a:latin typeface="Courier New" panose="02070309020205020404" pitchFamily="49" charset="0"/>
                <a:cs typeface="Courier New" panose="02070309020205020404" pitchFamily="49" charset="0"/>
              </a:rPr>
              <a:t>format</a:t>
            </a:r>
            <a:r>
              <a:rPr lang="de-DE" sz="700" dirty="0">
                <a:solidFill>
                  <a:prstClr val="white"/>
                </a:solidFill>
                <a:latin typeface="Courier New" panose="02070309020205020404" pitchFamily="49" charset="0"/>
                <a:cs typeface="Courier New" panose="02070309020205020404" pitchFamily="49" charset="0"/>
              </a:rPr>
              <a:t>: GUID</a:t>
            </a:r>
          </a:p>
          <a:p>
            <a:pPr defTabSz="914377"/>
            <a:r>
              <a:rPr lang="de-DE" sz="700" dirty="0">
                <a:solidFill>
                  <a:prstClr val="white"/>
                </a:solidFill>
                <a:latin typeface="Courier New" panose="02070309020205020404" pitchFamily="49" charset="0"/>
                <a:cs typeface="Courier New" panose="02070309020205020404" pitchFamily="49" charset="0"/>
              </a:rPr>
              <a:t>          </a:t>
            </a:r>
            <a:r>
              <a:rPr lang="de-DE" sz="700" dirty="0" err="1">
                <a:solidFill>
                  <a:prstClr val="white"/>
                </a:solidFill>
                <a:latin typeface="Courier New" panose="02070309020205020404" pitchFamily="49" charset="0"/>
                <a:cs typeface="Courier New" panose="02070309020205020404" pitchFamily="49" charset="0"/>
              </a:rPr>
              <a:t>description</a:t>
            </a:r>
            <a:r>
              <a:rPr lang="de-DE" sz="700" dirty="0">
                <a:solidFill>
                  <a:prstClr val="white"/>
                </a:solidFill>
                <a:latin typeface="Courier New" panose="02070309020205020404" pitchFamily="49" charset="0"/>
                <a:cs typeface="Courier New" panose="02070309020205020404" pitchFamily="49" charset="0"/>
              </a:rPr>
              <a:t>: The GUID </a:t>
            </a:r>
            <a:r>
              <a:rPr lang="de-DE" sz="700" dirty="0" err="1">
                <a:solidFill>
                  <a:prstClr val="white"/>
                </a:solidFill>
                <a:latin typeface="Courier New" panose="02070309020205020404" pitchFamily="49" charset="0"/>
                <a:cs typeface="Courier New" panose="02070309020205020404" pitchFamily="49" charset="0"/>
              </a:rPr>
              <a:t>of</a:t>
            </a:r>
            <a:r>
              <a:rPr lang="de-DE" sz="700" dirty="0">
                <a:solidFill>
                  <a:prstClr val="white"/>
                </a:solidFill>
                <a:latin typeface="Courier New" panose="02070309020205020404" pitchFamily="49" charset="0"/>
                <a:cs typeface="Courier New" panose="02070309020205020404" pitchFamily="49" charset="0"/>
              </a:rPr>
              <a:t> a </a:t>
            </a:r>
            <a:r>
              <a:rPr lang="de-DE" sz="700" dirty="0" err="1">
                <a:solidFill>
                  <a:prstClr val="white"/>
                </a:solidFill>
                <a:latin typeface="Courier New" panose="02070309020205020404" pitchFamily="49" charset="0"/>
                <a:cs typeface="Courier New" panose="02070309020205020404" pitchFamily="49" charset="0"/>
              </a:rPr>
              <a:t>specific</a:t>
            </a:r>
            <a:r>
              <a:rPr lang="de-DE" sz="700" dirty="0">
                <a:solidFill>
                  <a:prstClr val="white"/>
                </a:solidFill>
                <a:latin typeface="Courier New" panose="02070309020205020404" pitchFamily="49" charset="0"/>
                <a:cs typeface="Courier New" panose="02070309020205020404" pitchFamily="49" charset="0"/>
              </a:rPr>
              <a:t> </a:t>
            </a:r>
            <a:r>
              <a:rPr lang="de-DE" sz="700" dirty="0" err="1">
                <a:solidFill>
                  <a:prstClr val="white"/>
                </a:solidFill>
                <a:latin typeface="Courier New" panose="02070309020205020404" pitchFamily="49" charset="0"/>
                <a:cs typeface="Courier New" panose="02070309020205020404" pitchFamily="49" charset="0"/>
              </a:rPr>
              <a:t>user</a:t>
            </a:r>
            <a:r>
              <a:rPr lang="de-DE" sz="700" dirty="0">
                <a:solidFill>
                  <a:prstClr val="white"/>
                </a:solidFill>
                <a:latin typeface="Courier New" panose="02070309020205020404" pitchFamily="49" charset="0"/>
                <a:cs typeface="Courier New" panose="02070309020205020404" pitchFamily="49" charset="0"/>
              </a:rPr>
              <a:t> </a:t>
            </a:r>
          </a:p>
          <a:p>
            <a:pPr defTabSz="914377"/>
            <a:r>
              <a:rPr lang="de-DE" sz="700" dirty="0">
                <a:solidFill>
                  <a:prstClr val="white"/>
                </a:solidFill>
                <a:latin typeface="Courier New" panose="02070309020205020404" pitchFamily="49" charset="0"/>
                <a:cs typeface="Courier New" panose="02070309020205020404" pitchFamily="49" charset="0"/>
              </a:rPr>
              <a:t>        - </a:t>
            </a:r>
            <a:r>
              <a:rPr lang="de-DE" sz="700" dirty="0" err="1">
                <a:solidFill>
                  <a:prstClr val="white"/>
                </a:solidFill>
                <a:latin typeface="Courier New" panose="02070309020205020404" pitchFamily="49" charset="0"/>
                <a:cs typeface="Courier New" panose="02070309020205020404" pitchFamily="49" charset="0"/>
              </a:rPr>
              <a:t>name</a:t>
            </a:r>
            <a:r>
              <a:rPr lang="de-DE" sz="700" dirty="0">
                <a:solidFill>
                  <a:prstClr val="white"/>
                </a:solidFill>
                <a:latin typeface="Courier New" panose="02070309020205020404" pitchFamily="49" charset="0"/>
                <a:cs typeface="Courier New" panose="02070309020205020404" pitchFamily="49" charset="0"/>
              </a:rPr>
              <a:t>: </a:t>
            </a:r>
            <a:r>
              <a:rPr lang="de-DE" sz="700" dirty="0" err="1">
                <a:solidFill>
                  <a:prstClr val="white"/>
                </a:solidFill>
                <a:latin typeface="Courier New" panose="02070309020205020404" pitchFamily="49" charset="0"/>
                <a:cs typeface="Courier New" panose="02070309020205020404" pitchFamily="49" charset="0"/>
              </a:rPr>
              <a:t>JsonPatch</a:t>
            </a:r>
            <a:endParaRPr lang="de-DE" sz="700" dirty="0">
              <a:solidFill>
                <a:prstClr val="white"/>
              </a:solidFill>
              <a:latin typeface="Courier New" panose="02070309020205020404" pitchFamily="49" charset="0"/>
              <a:cs typeface="Courier New" panose="02070309020205020404" pitchFamily="49" charset="0"/>
            </a:endParaRPr>
          </a:p>
          <a:p>
            <a:pPr defTabSz="914377"/>
            <a:r>
              <a:rPr lang="de-DE" sz="700" dirty="0">
                <a:solidFill>
                  <a:prstClr val="white"/>
                </a:solidFill>
                <a:latin typeface="Courier New" panose="02070309020205020404" pitchFamily="49" charset="0"/>
                <a:cs typeface="Courier New" panose="02070309020205020404" pitchFamily="49" charset="0"/>
              </a:rPr>
              <a:t>          in: </a:t>
            </a:r>
            <a:r>
              <a:rPr lang="de-DE" sz="700" dirty="0" err="1">
                <a:solidFill>
                  <a:prstClr val="white"/>
                </a:solidFill>
                <a:latin typeface="Courier New" panose="02070309020205020404" pitchFamily="49" charset="0"/>
                <a:cs typeface="Courier New" panose="02070309020205020404" pitchFamily="49" charset="0"/>
              </a:rPr>
              <a:t>body</a:t>
            </a:r>
            <a:endParaRPr lang="de-DE" sz="700" dirty="0">
              <a:solidFill>
                <a:prstClr val="white"/>
              </a:solidFill>
              <a:latin typeface="Courier New" panose="02070309020205020404" pitchFamily="49" charset="0"/>
              <a:cs typeface="Courier New" panose="02070309020205020404" pitchFamily="49" charset="0"/>
            </a:endParaRPr>
          </a:p>
          <a:p>
            <a:pPr defTabSz="914377"/>
            <a:r>
              <a:rPr lang="de-DE" sz="700" dirty="0">
                <a:solidFill>
                  <a:prstClr val="white"/>
                </a:solidFill>
                <a:latin typeface="Courier New" panose="02070309020205020404" pitchFamily="49" charset="0"/>
                <a:cs typeface="Courier New" panose="02070309020205020404" pitchFamily="49" charset="0"/>
              </a:rPr>
              <a:t>          </a:t>
            </a:r>
            <a:r>
              <a:rPr lang="de-DE" sz="700" dirty="0" err="1">
                <a:solidFill>
                  <a:prstClr val="white"/>
                </a:solidFill>
                <a:latin typeface="Courier New" panose="02070309020205020404" pitchFamily="49" charset="0"/>
                <a:cs typeface="Courier New" panose="02070309020205020404" pitchFamily="49" charset="0"/>
              </a:rPr>
              <a:t>required</a:t>
            </a:r>
            <a:r>
              <a:rPr lang="de-DE" sz="700" dirty="0">
                <a:solidFill>
                  <a:prstClr val="white"/>
                </a:solidFill>
                <a:latin typeface="Courier New" panose="02070309020205020404" pitchFamily="49" charset="0"/>
                <a:cs typeface="Courier New" panose="02070309020205020404" pitchFamily="49" charset="0"/>
              </a:rPr>
              <a:t>: </a:t>
            </a:r>
            <a:r>
              <a:rPr lang="de-DE" sz="700" dirty="0" err="1">
                <a:solidFill>
                  <a:prstClr val="white"/>
                </a:solidFill>
                <a:latin typeface="Courier New" panose="02070309020205020404" pitchFamily="49" charset="0"/>
                <a:cs typeface="Courier New" panose="02070309020205020404" pitchFamily="49" charset="0"/>
              </a:rPr>
              <a:t>true</a:t>
            </a:r>
            <a:endParaRPr lang="de-DE" sz="700" dirty="0">
              <a:solidFill>
                <a:prstClr val="white"/>
              </a:solidFill>
              <a:latin typeface="Courier New" panose="02070309020205020404" pitchFamily="49" charset="0"/>
              <a:cs typeface="Courier New" panose="02070309020205020404" pitchFamily="49" charset="0"/>
            </a:endParaRPr>
          </a:p>
          <a:p>
            <a:pPr defTabSz="914377"/>
            <a:r>
              <a:rPr lang="de-DE" sz="700" dirty="0">
                <a:solidFill>
                  <a:prstClr val="white"/>
                </a:solidFill>
                <a:latin typeface="Courier New" panose="02070309020205020404" pitchFamily="49" charset="0"/>
                <a:cs typeface="Courier New" panose="02070309020205020404" pitchFamily="49" charset="0"/>
              </a:rPr>
              <a:t>          </a:t>
            </a:r>
            <a:r>
              <a:rPr lang="de-DE" sz="700" dirty="0" err="1">
                <a:solidFill>
                  <a:prstClr val="white"/>
                </a:solidFill>
                <a:latin typeface="Courier New" panose="02070309020205020404" pitchFamily="49" charset="0"/>
                <a:cs typeface="Courier New" panose="02070309020205020404" pitchFamily="49" charset="0"/>
              </a:rPr>
              <a:t>schema</a:t>
            </a:r>
            <a:r>
              <a:rPr lang="de-DE" sz="700" dirty="0">
                <a:solidFill>
                  <a:prstClr val="white"/>
                </a:solidFill>
                <a:latin typeface="Courier New" panose="02070309020205020404" pitchFamily="49" charset="0"/>
                <a:cs typeface="Courier New" panose="02070309020205020404" pitchFamily="49" charset="0"/>
              </a:rPr>
              <a:t>:</a:t>
            </a:r>
          </a:p>
          <a:p>
            <a:pPr defTabSz="914377"/>
            <a:r>
              <a:rPr lang="de-DE" sz="700" dirty="0">
                <a:solidFill>
                  <a:prstClr val="white"/>
                </a:solidFill>
                <a:latin typeface="Courier New" panose="02070309020205020404" pitchFamily="49" charset="0"/>
                <a:cs typeface="Courier New" panose="02070309020205020404" pitchFamily="49" charset="0"/>
              </a:rPr>
              <a:t>            $</a:t>
            </a:r>
            <a:r>
              <a:rPr lang="de-DE" sz="700" dirty="0" err="1">
                <a:solidFill>
                  <a:prstClr val="white"/>
                </a:solidFill>
                <a:latin typeface="Courier New" panose="02070309020205020404" pitchFamily="49" charset="0"/>
                <a:cs typeface="Courier New" panose="02070309020205020404" pitchFamily="49" charset="0"/>
              </a:rPr>
              <a:t>ref</a:t>
            </a:r>
            <a:r>
              <a:rPr lang="de-DE" sz="700" dirty="0">
                <a:solidFill>
                  <a:prstClr val="white"/>
                </a:solidFill>
                <a:latin typeface="Courier New" panose="02070309020205020404" pitchFamily="49" charset="0"/>
                <a:cs typeface="Courier New" panose="02070309020205020404" pitchFamily="49" charset="0"/>
              </a:rPr>
              <a:t>: "#/</a:t>
            </a:r>
            <a:r>
              <a:rPr lang="de-DE" sz="700" dirty="0" err="1">
                <a:solidFill>
                  <a:prstClr val="white"/>
                </a:solidFill>
                <a:latin typeface="Courier New" panose="02070309020205020404" pitchFamily="49" charset="0"/>
                <a:cs typeface="Courier New" panose="02070309020205020404" pitchFamily="49" charset="0"/>
              </a:rPr>
              <a:t>definitions</a:t>
            </a:r>
            <a:r>
              <a:rPr lang="de-DE" sz="700" dirty="0">
                <a:solidFill>
                  <a:prstClr val="white"/>
                </a:solidFill>
                <a:latin typeface="Courier New" panose="02070309020205020404" pitchFamily="49" charset="0"/>
                <a:cs typeface="Courier New" panose="02070309020205020404" pitchFamily="49" charset="0"/>
              </a:rPr>
              <a:t>/</a:t>
            </a:r>
            <a:r>
              <a:rPr lang="de-DE" sz="700" dirty="0" err="1">
                <a:solidFill>
                  <a:prstClr val="white"/>
                </a:solidFill>
                <a:latin typeface="Courier New" panose="02070309020205020404" pitchFamily="49" charset="0"/>
                <a:cs typeface="Courier New" panose="02070309020205020404" pitchFamily="49" charset="0"/>
              </a:rPr>
              <a:t>PatchRequest</a:t>
            </a:r>
            <a:r>
              <a:rPr lang="de-DE" sz="700" dirty="0">
                <a:solidFill>
                  <a:prstClr val="white"/>
                </a:solidFill>
                <a:latin typeface="Courier New" panose="02070309020205020404" pitchFamily="49" charset="0"/>
                <a:cs typeface="Courier New" panose="02070309020205020404" pitchFamily="49" charset="0"/>
              </a:rPr>
              <a:t>"</a:t>
            </a:r>
          </a:p>
          <a:p>
            <a:pPr defTabSz="914377"/>
            <a:r>
              <a:rPr lang="de-DE" sz="700" dirty="0">
                <a:solidFill>
                  <a:prstClr val="white"/>
                </a:solidFill>
                <a:latin typeface="Courier New" panose="02070309020205020404" pitchFamily="49" charset="0"/>
                <a:cs typeface="Courier New" panose="02070309020205020404" pitchFamily="49" charset="0"/>
              </a:rPr>
              <a:t>      </a:t>
            </a:r>
            <a:r>
              <a:rPr lang="de-DE" sz="700" dirty="0" err="1">
                <a:solidFill>
                  <a:prstClr val="white"/>
                </a:solidFill>
                <a:latin typeface="Courier New" panose="02070309020205020404" pitchFamily="49" charset="0"/>
                <a:cs typeface="Courier New" panose="02070309020205020404" pitchFamily="49" charset="0"/>
              </a:rPr>
              <a:t>responses</a:t>
            </a:r>
            <a:r>
              <a:rPr lang="de-DE" sz="700" dirty="0">
                <a:solidFill>
                  <a:prstClr val="white"/>
                </a:solidFill>
                <a:latin typeface="Courier New" panose="02070309020205020404" pitchFamily="49" charset="0"/>
                <a:cs typeface="Courier New" panose="02070309020205020404" pitchFamily="49" charset="0"/>
              </a:rPr>
              <a:t>:</a:t>
            </a:r>
          </a:p>
          <a:p>
            <a:pPr defTabSz="914377"/>
            <a:r>
              <a:rPr lang="de-DE" sz="700" dirty="0">
                <a:solidFill>
                  <a:prstClr val="white"/>
                </a:solidFill>
                <a:latin typeface="Courier New" panose="02070309020205020404" pitchFamily="49" charset="0"/>
                <a:cs typeface="Courier New" panose="02070309020205020404" pitchFamily="49" charset="0"/>
              </a:rPr>
              <a:t>        '200':</a:t>
            </a:r>
          </a:p>
          <a:p>
            <a:pPr defTabSz="914377"/>
            <a:r>
              <a:rPr lang="de-DE" sz="700" dirty="0">
                <a:solidFill>
                  <a:prstClr val="white"/>
                </a:solidFill>
                <a:latin typeface="Courier New" panose="02070309020205020404" pitchFamily="49" charset="0"/>
                <a:cs typeface="Courier New" panose="02070309020205020404" pitchFamily="49" charset="0"/>
              </a:rPr>
              <a:t>          </a:t>
            </a:r>
            <a:r>
              <a:rPr lang="de-DE" sz="700" dirty="0" err="1">
                <a:solidFill>
                  <a:prstClr val="white"/>
                </a:solidFill>
                <a:latin typeface="Courier New" panose="02070309020205020404" pitchFamily="49" charset="0"/>
                <a:cs typeface="Courier New" panose="02070309020205020404" pitchFamily="49" charset="0"/>
              </a:rPr>
              <a:t>description</a:t>
            </a:r>
            <a:r>
              <a:rPr lang="de-DE" sz="700" dirty="0">
                <a:solidFill>
                  <a:prstClr val="white"/>
                </a:solidFill>
                <a:latin typeface="Courier New" panose="02070309020205020404" pitchFamily="49" charset="0"/>
                <a:cs typeface="Courier New" panose="02070309020205020404" pitchFamily="49" charset="0"/>
              </a:rPr>
              <a:t>: </a:t>
            </a:r>
            <a:r>
              <a:rPr lang="de-DE" sz="700" dirty="0" err="1">
                <a:solidFill>
                  <a:prstClr val="white"/>
                </a:solidFill>
                <a:latin typeface="Courier New" panose="02070309020205020404" pitchFamily="49" charset="0"/>
                <a:cs typeface="Courier New" panose="02070309020205020404" pitchFamily="49" charset="0"/>
              </a:rPr>
              <a:t>Successful</a:t>
            </a:r>
            <a:r>
              <a:rPr lang="de-DE" sz="700" dirty="0">
                <a:solidFill>
                  <a:prstClr val="white"/>
                </a:solidFill>
                <a:latin typeface="Courier New" panose="02070309020205020404" pitchFamily="49" charset="0"/>
                <a:cs typeface="Courier New" panose="02070309020205020404" pitchFamily="49" charset="0"/>
              </a:rPr>
              <a:t> </a:t>
            </a:r>
            <a:r>
              <a:rPr lang="de-DE" sz="700" dirty="0" err="1">
                <a:solidFill>
                  <a:prstClr val="white"/>
                </a:solidFill>
                <a:latin typeface="Courier New" panose="02070309020205020404" pitchFamily="49" charset="0"/>
                <a:cs typeface="Courier New" panose="02070309020205020404" pitchFamily="49" charset="0"/>
              </a:rPr>
              <a:t>response</a:t>
            </a:r>
            <a:endParaRPr lang="de-DE" sz="700" dirty="0">
              <a:solidFill>
                <a:prstClr val="white"/>
              </a:solidFill>
              <a:latin typeface="Courier New" panose="02070309020205020404" pitchFamily="49" charset="0"/>
              <a:cs typeface="Courier New" panose="02070309020205020404" pitchFamily="49" charset="0"/>
            </a:endParaRPr>
          </a:p>
          <a:p>
            <a:pPr defTabSz="914377"/>
            <a:r>
              <a:rPr lang="de-DE" sz="700" dirty="0">
                <a:solidFill>
                  <a:prstClr val="white"/>
                </a:solidFill>
                <a:latin typeface="Courier New" panose="02070309020205020404" pitchFamily="49" charset="0"/>
                <a:cs typeface="Courier New" panose="02070309020205020404" pitchFamily="49" charset="0"/>
              </a:rPr>
              <a:t>          </a:t>
            </a:r>
            <a:r>
              <a:rPr lang="de-DE" sz="700" dirty="0" err="1">
                <a:solidFill>
                  <a:prstClr val="white"/>
                </a:solidFill>
                <a:latin typeface="Courier New" panose="02070309020205020404" pitchFamily="49" charset="0"/>
                <a:cs typeface="Courier New" panose="02070309020205020404" pitchFamily="49" charset="0"/>
              </a:rPr>
              <a:t>schema</a:t>
            </a:r>
            <a:r>
              <a:rPr lang="de-DE" sz="700" dirty="0">
                <a:solidFill>
                  <a:prstClr val="white"/>
                </a:solidFill>
                <a:latin typeface="Courier New" panose="02070309020205020404" pitchFamily="49" charset="0"/>
                <a:cs typeface="Courier New" panose="02070309020205020404" pitchFamily="49" charset="0"/>
              </a:rPr>
              <a:t>:</a:t>
            </a:r>
          </a:p>
          <a:p>
            <a:pPr defTabSz="914377"/>
            <a:r>
              <a:rPr lang="de-DE" sz="700" dirty="0">
                <a:solidFill>
                  <a:prstClr val="white"/>
                </a:solidFill>
                <a:latin typeface="Courier New" panose="02070309020205020404" pitchFamily="49" charset="0"/>
                <a:cs typeface="Courier New" panose="02070309020205020404" pitchFamily="49" charset="0"/>
              </a:rPr>
              <a:t>            $</a:t>
            </a:r>
            <a:r>
              <a:rPr lang="de-DE" sz="700" dirty="0" err="1">
                <a:solidFill>
                  <a:prstClr val="white"/>
                </a:solidFill>
                <a:latin typeface="Courier New" panose="02070309020205020404" pitchFamily="49" charset="0"/>
                <a:cs typeface="Courier New" panose="02070309020205020404" pitchFamily="49" charset="0"/>
              </a:rPr>
              <a:t>ref</a:t>
            </a:r>
            <a:r>
              <a:rPr lang="de-DE" sz="700" dirty="0">
                <a:solidFill>
                  <a:prstClr val="white"/>
                </a:solidFill>
                <a:latin typeface="Courier New" panose="02070309020205020404" pitchFamily="49" charset="0"/>
                <a:cs typeface="Courier New" panose="02070309020205020404" pitchFamily="49" charset="0"/>
              </a:rPr>
              <a:t>: "#/</a:t>
            </a:r>
            <a:r>
              <a:rPr lang="de-DE" sz="700" dirty="0" err="1">
                <a:solidFill>
                  <a:prstClr val="white"/>
                </a:solidFill>
                <a:latin typeface="Courier New" panose="02070309020205020404" pitchFamily="49" charset="0"/>
                <a:cs typeface="Courier New" panose="02070309020205020404" pitchFamily="49" charset="0"/>
              </a:rPr>
              <a:t>definitions</a:t>
            </a:r>
            <a:r>
              <a:rPr lang="de-DE" sz="700" dirty="0">
                <a:solidFill>
                  <a:prstClr val="white"/>
                </a:solidFill>
                <a:latin typeface="Courier New" panose="02070309020205020404" pitchFamily="49" charset="0"/>
                <a:cs typeface="Courier New" panose="02070309020205020404" pitchFamily="49" charset="0"/>
              </a:rPr>
              <a:t>/User"</a:t>
            </a:r>
          </a:p>
          <a:p>
            <a:pPr defTabSz="914377"/>
            <a:r>
              <a:rPr lang="de-DE" sz="700" dirty="0" err="1">
                <a:solidFill>
                  <a:prstClr val="white"/>
                </a:solidFill>
                <a:latin typeface="Courier New" panose="02070309020205020404" pitchFamily="49" charset="0"/>
                <a:cs typeface="Courier New" panose="02070309020205020404" pitchFamily="49" charset="0"/>
              </a:rPr>
              <a:t>definitions</a:t>
            </a:r>
            <a:r>
              <a:rPr lang="de-DE" sz="700" dirty="0">
                <a:solidFill>
                  <a:prstClr val="white"/>
                </a:solidFill>
                <a:latin typeface="Courier New" panose="02070309020205020404" pitchFamily="49" charset="0"/>
                <a:cs typeface="Courier New" panose="02070309020205020404" pitchFamily="49" charset="0"/>
              </a:rPr>
              <a:t>:</a:t>
            </a:r>
          </a:p>
          <a:p>
            <a:pPr defTabSz="914377"/>
            <a:r>
              <a:rPr lang="de-DE" sz="700" dirty="0">
                <a:solidFill>
                  <a:prstClr val="white"/>
                </a:solidFill>
                <a:latin typeface="Courier New" panose="02070309020205020404" pitchFamily="49" charset="0"/>
                <a:cs typeface="Courier New" panose="02070309020205020404" pitchFamily="49" charset="0"/>
              </a:rPr>
              <a:t>  </a:t>
            </a:r>
            <a:r>
              <a:rPr lang="de-DE" sz="700" dirty="0" err="1">
                <a:solidFill>
                  <a:prstClr val="white"/>
                </a:solidFill>
                <a:latin typeface="Courier New" panose="02070309020205020404" pitchFamily="49" charset="0"/>
                <a:cs typeface="Courier New" panose="02070309020205020404" pitchFamily="49" charset="0"/>
              </a:rPr>
              <a:t>PatchRequest</a:t>
            </a:r>
            <a:r>
              <a:rPr lang="de-DE" sz="700" dirty="0">
                <a:solidFill>
                  <a:prstClr val="white"/>
                </a:solidFill>
                <a:latin typeface="Courier New" panose="02070309020205020404" pitchFamily="49" charset="0"/>
                <a:cs typeface="Courier New" panose="02070309020205020404" pitchFamily="49" charset="0"/>
              </a:rPr>
              <a:t>:</a:t>
            </a:r>
          </a:p>
          <a:p>
            <a:pPr defTabSz="914377"/>
            <a:r>
              <a:rPr lang="de-DE" sz="700" dirty="0">
                <a:solidFill>
                  <a:prstClr val="white"/>
                </a:solidFill>
                <a:latin typeface="Courier New" panose="02070309020205020404" pitchFamily="49" charset="0"/>
                <a:cs typeface="Courier New" panose="02070309020205020404" pitchFamily="49" charset="0"/>
              </a:rPr>
              <a:t>    type: </a:t>
            </a:r>
            <a:r>
              <a:rPr lang="de-DE" sz="700" dirty="0" err="1">
                <a:solidFill>
                  <a:prstClr val="white"/>
                </a:solidFill>
                <a:latin typeface="Courier New" panose="02070309020205020404" pitchFamily="49" charset="0"/>
                <a:cs typeface="Courier New" panose="02070309020205020404" pitchFamily="49" charset="0"/>
              </a:rPr>
              <a:t>array</a:t>
            </a:r>
            <a:endParaRPr lang="de-DE" sz="700" dirty="0">
              <a:solidFill>
                <a:prstClr val="white"/>
              </a:solidFill>
              <a:latin typeface="Courier New" panose="02070309020205020404" pitchFamily="49" charset="0"/>
              <a:cs typeface="Courier New" panose="02070309020205020404" pitchFamily="49" charset="0"/>
            </a:endParaRPr>
          </a:p>
          <a:p>
            <a:pPr defTabSz="914377"/>
            <a:r>
              <a:rPr lang="de-DE" sz="700" dirty="0">
                <a:solidFill>
                  <a:prstClr val="white"/>
                </a:solidFill>
                <a:latin typeface="Courier New" panose="02070309020205020404" pitchFamily="49" charset="0"/>
                <a:cs typeface="Courier New" panose="02070309020205020404" pitchFamily="49" charset="0"/>
              </a:rPr>
              <a:t>    </a:t>
            </a:r>
            <a:r>
              <a:rPr lang="de-DE" sz="700" dirty="0" err="1">
                <a:solidFill>
                  <a:prstClr val="white"/>
                </a:solidFill>
                <a:latin typeface="Courier New" panose="02070309020205020404" pitchFamily="49" charset="0"/>
                <a:cs typeface="Courier New" panose="02070309020205020404" pitchFamily="49" charset="0"/>
              </a:rPr>
              <a:t>items</a:t>
            </a:r>
            <a:r>
              <a:rPr lang="de-DE" sz="700" dirty="0">
                <a:solidFill>
                  <a:prstClr val="white"/>
                </a:solidFill>
                <a:latin typeface="Courier New" panose="02070309020205020404" pitchFamily="49" charset="0"/>
                <a:cs typeface="Courier New" panose="02070309020205020404" pitchFamily="49" charset="0"/>
              </a:rPr>
              <a:t>:</a:t>
            </a:r>
          </a:p>
          <a:p>
            <a:pPr defTabSz="914377"/>
            <a:r>
              <a:rPr lang="de-DE" sz="700" dirty="0">
                <a:solidFill>
                  <a:prstClr val="white"/>
                </a:solidFill>
                <a:latin typeface="Courier New" panose="02070309020205020404" pitchFamily="49" charset="0"/>
                <a:cs typeface="Courier New" panose="02070309020205020404" pitchFamily="49" charset="0"/>
              </a:rPr>
              <a:t>      $</a:t>
            </a:r>
            <a:r>
              <a:rPr lang="de-DE" sz="700" dirty="0" err="1">
                <a:solidFill>
                  <a:prstClr val="white"/>
                </a:solidFill>
                <a:latin typeface="Courier New" panose="02070309020205020404" pitchFamily="49" charset="0"/>
                <a:cs typeface="Courier New" panose="02070309020205020404" pitchFamily="49" charset="0"/>
              </a:rPr>
              <a:t>ref</a:t>
            </a:r>
            <a:r>
              <a:rPr lang="de-DE" sz="700" dirty="0">
                <a:solidFill>
                  <a:prstClr val="white"/>
                </a:solidFill>
                <a:latin typeface="Courier New" panose="02070309020205020404" pitchFamily="49" charset="0"/>
                <a:cs typeface="Courier New" panose="02070309020205020404" pitchFamily="49" charset="0"/>
              </a:rPr>
              <a:t>: "#/</a:t>
            </a:r>
            <a:r>
              <a:rPr lang="de-DE" sz="700" dirty="0" err="1">
                <a:solidFill>
                  <a:prstClr val="white"/>
                </a:solidFill>
                <a:latin typeface="Courier New" panose="02070309020205020404" pitchFamily="49" charset="0"/>
                <a:cs typeface="Courier New" panose="02070309020205020404" pitchFamily="49" charset="0"/>
              </a:rPr>
              <a:t>definitions</a:t>
            </a:r>
            <a:r>
              <a:rPr lang="de-DE" sz="700" dirty="0">
                <a:solidFill>
                  <a:prstClr val="white"/>
                </a:solidFill>
                <a:latin typeface="Courier New" panose="02070309020205020404" pitchFamily="49" charset="0"/>
                <a:cs typeface="Courier New" panose="02070309020205020404" pitchFamily="49" charset="0"/>
              </a:rPr>
              <a:t>/</a:t>
            </a:r>
            <a:r>
              <a:rPr lang="de-DE" sz="700" dirty="0" err="1">
                <a:solidFill>
                  <a:prstClr val="white"/>
                </a:solidFill>
                <a:latin typeface="Courier New" panose="02070309020205020404" pitchFamily="49" charset="0"/>
                <a:cs typeface="Courier New" panose="02070309020205020404" pitchFamily="49" charset="0"/>
              </a:rPr>
              <a:t>PatchDocument</a:t>
            </a:r>
            <a:r>
              <a:rPr lang="de-DE" sz="700" dirty="0">
                <a:solidFill>
                  <a:prstClr val="white"/>
                </a:solidFill>
                <a:latin typeface="Courier New" panose="02070309020205020404" pitchFamily="49" charset="0"/>
                <a:cs typeface="Courier New" panose="02070309020205020404" pitchFamily="49" charset="0"/>
              </a:rPr>
              <a:t>"</a:t>
            </a:r>
          </a:p>
          <a:p>
            <a:pPr defTabSz="914377"/>
            <a:r>
              <a:rPr lang="de-DE" sz="700" dirty="0">
                <a:solidFill>
                  <a:prstClr val="white"/>
                </a:solidFill>
                <a:latin typeface="Courier New" panose="02070309020205020404" pitchFamily="49" charset="0"/>
                <a:cs typeface="Courier New" panose="02070309020205020404" pitchFamily="49" charset="0"/>
              </a:rPr>
              <a:t>  </a:t>
            </a:r>
            <a:r>
              <a:rPr lang="de-DE" sz="700" dirty="0" err="1">
                <a:solidFill>
                  <a:prstClr val="white"/>
                </a:solidFill>
                <a:latin typeface="Courier New" panose="02070309020205020404" pitchFamily="49" charset="0"/>
                <a:cs typeface="Courier New" panose="02070309020205020404" pitchFamily="49" charset="0"/>
              </a:rPr>
              <a:t>PatchDocument</a:t>
            </a:r>
            <a:r>
              <a:rPr lang="de-DE" sz="700" dirty="0">
                <a:solidFill>
                  <a:prstClr val="white"/>
                </a:solidFill>
                <a:latin typeface="Courier New" panose="02070309020205020404" pitchFamily="49" charset="0"/>
                <a:cs typeface="Courier New" panose="02070309020205020404" pitchFamily="49" charset="0"/>
              </a:rPr>
              <a:t>: </a:t>
            </a:r>
          </a:p>
          <a:p>
            <a:pPr defTabSz="914377"/>
            <a:r>
              <a:rPr lang="de-DE" sz="700" dirty="0">
                <a:solidFill>
                  <a:prstClr val="white"/>
                </a:solidFill>
                <a:latin typeface="Courier New" panose="02070309020205020404" pitchFamily="49" charset="0"/>
                <a:cs typeface="Courier New" panose="02070309020205020404" pitchFamily="49" charset="0"/>
              </a:rPr>
              <a:t>    </a:t>
            </a:r>
            <a:r>
              <a:rPr lang="de-DE" sz="700" dirty="0" err="1">
                <a:solidFill>
                  <a:prstClr val="white"/>
                </a:solidFill>
                <a:latin typeface="Courier New" panose="02070309020205020404" pitchFamily="49" charset="0"/>
                <a:cs typeface="Courier New" panose="02070309020205020404" pitchFamily="49" charset="0"/>
              </a:rPr>
              <a:t>description</a:t>
            </a:r>
            <a:r>
              <a:rPr lang="de-DE" sz="700" dirty="0">
                <a:solidFill>
                  <a:prstClr val="white"/>
                </a:solidFill>
                <a:latin typeface="Courier New" panose="02070309020205020404" pitchFamily="49" charset="0"/>
                <a:cs typeface="Courier New" panose="02070309020205020404" pitchFamily="49" charset="0"/>
              </a:rPr>
              <a:t>: A </a:t>
            </a:r>
            <a:r>
              <a:rPr lang="de-DE" sz="700" dirty="0" err="1">
                <a:solidFill>
                  <a:prstClr val="white"/>
                </a:solidFill>
                <a:latin typeface="Courier New" panose="02070309020205020404" pitchFamily="49" charset="0"/>
                <a:cs typeface="Courier New" panose="02070309020205020404" pitchFamily="49" charset="0"/>
              </a:rPr>
              <a:t>JSONPatch</a:t>
            </a:r>
            <a:r>
              <a:rPr lang="de-DE" sz="700" dirty="0">
                <a:solidFill>
                  <a:prstClr val="white"/>
                </a:solidFill>
                <a:latin typeface="Courier New" panose="02070309020205020404" pitchFamily="49" charset="0"/>
                <a:cs typeface="Courier New" panose="02070309020205020404" pitchFamily="49" charset="0"/>
              </a:rPr>
              <a:t> </a:t>
            </a:r>
            <a:r>
              <a:rPr lang="de-DE" sz="700" dirty="0" err="1">
                <a:solidFill>
                  <a:prstClr val="white"/>
                </a:solidFill>
                <a:latin typeface="Courier New" panose="02070309020205020404" pitchFamily="49" charset="0"/>
                <a:cs typeface="Courier New" panose="02070309020205020404" pitchFamily="49" charset="0"/>
              </a:rPr>
              <a:t>document</a:t>
            </a:r>
            <a:r>
              <a:rPr lang="de-DE" sz="700" dirty="0">
                <a:solidFill>
                  <a:prstClr val="white"/>
                </a:solidFill>
                <a:latin typeface="Courier New" panose="02070309020205020404" pitchFamily="49" charset="0"/>
                <a:cs typeface="Courier New" panose="02070309020205020404" pitchFamily="49" charset="0"/>
              </a:rPr>
              <a:t> </a:t>
            </a:r>
            <a:r>
              <a:rPr lang="de-DE" sz="700" dirty="0" err="1">
                <a:solidFill>
                  <a:prstClr val="white"/>
                </a:solidFill>
                <a:latin typeface="Courier New" panose="02070309020205020404" pitchFamily="49" charset="0"/>
                <a:cs typeface="Courier New" panose="02070309020205020404" pitchFamily="49" charset="0"/>
              </a:rPr>
              <a:t>as</a:t>
            </a:r>
            <a:r>
              <a:rPr lang="de-DE" sz="700" dirty="0">
                <a:solidFill>
                  <a:prstClr val="white"/>
                </a:solidFill>
                <a:latin typeface="Courier New" panose="02070309020205020404" pitchFamily="49" charset="0"/>
                <a:cs typeface="Courier New" panose="02070309020205020404" pitchFamily="49" charset="0"/>
              </a:rPr>
              <a:t> </a:t>
            </a:r>
            <a:r>
              <a:rPr lang="de-DE" sz="700" dirty="0" err="1">
                <a:solidFill>
                  <a:prstClr val="white"/>
                </a:solidFill>
                <a:latin typeface="Courier New" panose="02070309020205020404" pitchFamily="49" charset="0"/>
                <a:cs typeface="Courier New" panose="02070309020205020404" pitchFamily="49" charset="0"/>
              </a:rPr>
              <a:t>defined</a:t>
            </a:r>
            <a:r>
              <a:rPr lang="de-DE" sz="700" dirty="0">
                <a:solidFill>
                  <a:prstClr val="white"/>
                </a:solidFill>
                <a:latin typeface="Courier New" panose="02070309020205020404" pitchFamily="49" charset="0"/>
                <a:cs typeface="Courier New" panose="02070309020205020404" pitchFamily="49" charset="0"/>
              </a:rPr>
              <a:t> </a:t>
            </a:r>
            <a:r>
              <a:rPr lang="de-DE" sz="700" dirty="0" err="1">
                <a:solidFill>
                  <a:prstClr val="white"/>
                </a:solidFill>
                <a:latin typeface="Courier New" panose="02070309020205020404" pitchFamily="49" charset="0"/>
                <a:cs typeface="Courier New" panose="02070309020205020404" pitchFamily="49" charset="0"/>
              </a:rPr>
              <a:t>by</a:t>
            </a:r>
            <a:r>
              <a:rPr lang="de-DE" sz="700" dirty="0">
                <a:solidFill>
                  <a:prstClr val="white"/>
                </a:solidFill>
                <a:latin typeface="Courier New" panose="02070309020205020404" pitchFamily="49" charset="0"/>
                <a:cs typeface="Courier New" panose="02070309020205020404" pitchFamily="49" charset="0"/>
              </a:rPr>
              <a:t> RFC 6902 </a:t>
            </a:r>
          </a:p>
          <a:p>
            <a:pPr defTabSz="914377"/>
            <a:r>
              <a:rPr lang="de-DE" sz="700" dirty="0">
                <a:solidFill>
                  <a:prstClr val="white"/>
                </a:solidFill>
                <a:latin typeface="Courier New" panose="02070309020205020404" pitchFamily="49" charset="0"/>
                <a:cs typeface="Courier New" panose="02070309020205020404" pitchFamily="49" charset="0"/>
              </a:rPr>
              <a:t>    </a:t>
            </a:r>
            <a:r>
              <a:rPr lang="de-DE" sz="700" dirty="0" err="1">
                <a:solidFill>
                  <a:prstClr val="white"/>
                </a:solidFill>
                <a:latin typeface="Courier New" panose="02070309020205020404" pitchFamily="49" charset="0"/>
                <a:cs typeface="Courier New" panose="02070309020205020404" pitchFamily="49" charset="0"/>
              </a:rPr>
              <a:t>required</a:t>
            </a:r>
            <a:r>
              <a:rPr lang="de-DE" sz="700" dirty="0">
                <a:solidFill>
                  <a:prstClr val="white"/>
                </a:solidFill>
                <a:latin typeface="Courier New" panose="02070309020205020404" pitchFamily="49" charset="0"/>
                <a:cs typeface="Courier New" panose="02070309020205020404" pitchFamily="49" charset="0"/>
              </a:rPr>
              <a:t>:</a:t>
            </a:r>
          </a:p>
          <a:p>
            <a:pPr defTabSz="914377"/>
            <a:r>
              <a:rPr lang="de-DE" sz="700" dirty="0">
                <a:solidFill>
                  <a:prstClr val="white"/>
                </a:solidFill>
                <a:latin typeface="Courier New" panose="02070309020205020404" pitchFamily="49" charset="0"/>
                <a:cs typeface="Courier New" panose="02070309020205020404" pitchFamily="49" charset="0"/>
              </a:rPr>
              <a:t>     - "</a:t>
            </a:r>
            <a:r>
              <a:rPr lang="de-DE" sz="700" dirty="0" err="1">
                <a:solidFill>
                  <a:prstClr val="white"/>
                </a:solidFill>
                <a:latin typeface="Courier New" panose="02070309020205020404" pitchFamily="49" charset="0"/>
                <a:cs typeface="Courier New" panose="02070309020205020404" pitchFamily="49" charset="0"/>
              </a:rPr>
              <a:t>op</a:t>
            </a:r>
            <a:r>
              <a:rPr lang="de-DE" sz="700" dirty="0">
                <a:solidFill>
                  <a:prstClr val="white"/>
                </a:solidFill>
                <a:latin typeface="Courier New" panose="02070309020205020404" pitchFamily="49" charset="0"/>
                <a:cs typeface="Courier New" panose="02070309020205020404" pitchFamily="49" charset="0"/>
              </a:rPr>
              <a:t>"</a:t>
            </a:r>
          </a:p>
          <a:p>
            <a:pPr defTabSz="914377"/>
            <a:r>
              <a:rPr lang="de-DE" sz="700" dirty="0">
                <a:solidFill>
                  <a:prstClr val="white"/>
                </a:solidFill>
                <a:latin typeface="Courier New" panose="02070309020205020404" pitchFamily="49" charset="0"/>
                <a:cs typeface="Courier New" panose="02070309020205020404" pitchFamily="49" charset="0"/>
              </a:rPr>
              <a:t>     - "</a:t>
            </a:r>
            <a:r>
              <a:rPr lang="de-DE" sz="700" dirty="0" err="1">
                <a:solidFill>
                  <a:prstClr val="white"/>
                </a:solidFill>
                <a:latin typeface="Courier New" panose="02070309020205020404" pitchFamily="49" charset="0"/>
                <a:cs typeface="Courier New" panose="02070309020205020404" pitchFamily="49" charset="0"/>
              </a:rPr>
              <a:t>path</a:t>
            </a:r>
            <a:r>
              <a:rPr lang="de-DE" sz="700" dirty="0">
                <a:solidFill>
                  <a:prstClr val="white"/>
                </a:solidFill>
                <a:latin typeface="Courier New" panose="02070309020205020404" pitchFamily="49" charset="0"/>
                <a:cs typeface="Courier New" panose="02070309020205020404" pitchFamily="49" charset="0"/>
              </a:rPr>
              <a:t>"</a:t>
            </a:r>
          </a:p>
          <a:p>
            <a:pPr defTabSz="914377"/>
            <a:r>
              <a:rPr lang="de-DE" sz="700" dirty="0">
                <a:solidFill>
                  <a:prstClr val="white"/>
                </a:solidFill>
                <a:latin typeface="Courier New" panose="02070309020205020404" pitchFamily="49" charset="0"/>
                <a:cs typeface="Courier New" panose="02070309020205020404" pitchFamily="49" charset="0"/>
              </a:rPr>
              <a:t>    </a:t>
            </a:r>
            <a:r>
              <a:rPr lang="de-DE" sz="700" dirty="0" err="1">
                <a:solidFill>
                  <a:prstClr val="white"/>
                </a:solidFill>
                <a:latin typeface="Courier New" panose="02070309020205020404" pitchFamily="49" charset="0"/>
                <a:cs typeface="Courier New" panose="02070309020205020404" pitchFamily="49" charset="0"/>
              </a:rPr>
              <a:t>properties</a:t>
            </a:r>
            <a:r>
              <a:rPr lang="de-DE" sz="700" dirty="0">
                <a:solidFill>
                  <a:prstClr val="white"/>
                </a:solidFill>
                <a:latin typeface="Courier New" panose="02070309020205020404" pitchFamily="49" charset="0"/>
                <a:cs typeface="Courier New" panose="02070309020205020404" pitchFamily="49" charset="0"/>
              </a:rPr>
              <a:t>: </a:t>
            </a:r>
          </a:p>
          <a:p>
            <a:pPr defTabSz="914377"/>
            <a:r>
              <a:rPr lang="de-DE" sz="700" dirty="0">
                <a:solidFill>
                  <a:prstClr val="white"/>
                </a:solidFill>
                <a:latin typeface="Courier New" panose="02070309020205020404" pitchFamily="49" charset="0"/>
                <a:cs typeface="Courier New" panose="02070309020205020404" pitchFamily="49" charset="0"/>
              </a:rPr>
              <a:t>     </a:t>
            </a:r>
            <a:r>
              <a:rPr lang="de-DE" sz="700" dirty="0" err="1">
                <a:solidFill>
                  <a:prstClr val="white"/>
                </a:solidFill>
                <a:latin typeface="Courier New" panose="02070309020205020404" pitchFamily="49" charset="0"/>
                <a:cs typeface="Courier New" panose="02070309020205020404" pitchFamily="49" charset="0"/>
              </a:rPr>
              <a:t>op</a:t>
            </a:r>
            <a:r>
              <a:rPr lang="de-DE" sz="700" dirty="0">
                <a:solidFill>
                  <a:prstClr val="white"/>
                </a:solidFill>
                <a:latin typeface="Courier New" panose="02070309020205020404" pitchFamily="49" charset="0"/>
                <a:cs typeface="Courier New" panose="02070309020205020404" pitchFamily="49" charset="0"/>
              </a:rPr>
              <a:t>: </a:t>
            </a:r>
          </a:p>
          <a:p>
            <a:pPr defTabSz="914377"/>
            <a:r>
              <a:rPr lang="de-DE" sz="700" dirty="0">
                <a:solidFill>
                  <a:prstClr val="white"/>
                </a:solidFill>
                <a:latin typeface="Courier New" panose="02070309020205020404" pitchFamily="49" charset="0"/>
                <a:cs typeface="Courier New" panose="02070309020205020404" pitchFamily="49" charset="0"/>
              </a:rPr>
              <a:t>      type: </a:t>
            </a:r>
            <a:r>
              <a:rPr lang="de-DE" sz="700" dirty="0" err="1">
                <a:solidFill>
                  <a:prstClr val="white"/>
                </a:solidFill>
                <a:latin typeface="Courier New" panose="02070309020205020404" pitchFamily="49" charset="0"/>
                <a:cs typeface="Courier New" panose="02070309020205020404" pitchFamily="49" charset="0"/>
              </a:rPr>
              <a:t>string</a:t>
            </a:r>
            <a:r>
              <a:rPr lang="de-DE" sz="700" dirty="0">
                <a:solidFill>
                  <a:prstClr val="white"/>
                </a:solidFill>
                <a:latin typeface="Courier New" panose="02070309020205020404" pitchFamily="49" charset="0"/>
                <a:cs typeface="Courier New" panose="02070309020205020404" pitchFamily="49" charset="0"/>
              </a:rPr>
              <a:t> </a:t>
            </a:r>
          </a:p>
          <a:p>
            <a:pPr defTabSz="914377"/>
            <a:r>
              <a:rPr lang="de-DE" sz="700" dirty="0">
                <a:solidFill>
                  <a:prstClr val="white"/>
                </a:solidFill>
                <a:latin typeface="Courier New" panose="02070309020205020404" pitchFamily="49" charset="0"/>
                <a:cs typeface="Courier New" panose="02070309020205020404" pitchFamily="49" charset="0"/>
              </a:rPr>
              <a:t>      </a:t>
            </a:r>
            <a:r>
              <a:rPr lang="de-DE" sz="700" dirty="0" err="1">
                <a:solidFill>
                  <a:prstClr val="white"/>
                </a:solidFill>
                <a:latin typeface="Courier New" panose="02070309020205020404" pitchFamily="49" charset="0"/>
                <a:cs typeface="Courier New" panose="02070309020205020404" pitchFamily="49" charset="0"/>
              </a:rPr>
              <a:t>description</a:t>
            </a:r>
            <a:r>
              <a:rPr lang="de-DE" sz="700" dirty="0">
                <a:solidFill>
                  <a:prstClr val="white"/>
                </a:solidFill>
                <a:latin typeface="Courier New" panose="02070309020205020404" pitchFamily="49" charset="0"/>
                <a:cs typeface="Courier New" panose="02070309020205020404" pitchFamily="49" charset="0"/>
              </a:rPr>
              <a:t>: The </a:t>
            </a:r>
            <a:r>
              <a:rPr lang="de-DE" sz="700" dirty="0" err="1">
                <a:solidFill>
                  <a:prstClr val="white"/>
                </a:solidFill>
                <a:latin typeface="Courier New" panose="02070309020205020404" pitchFamily="49" charset="0"/>
                <a:cs typeface="Courier New" panose="02070309020205020404" pitchFamily="49" charset="0"/>
              </a:rPr>
              <a:t>operation</a:t>
            </a:r>
            <a:r>
              <a:rPr lang="de-DE" sz="700" dirty="0">
                <a:solidFill>
                  <a:prstClr val="white"/>
                </a:solidFill>
                <a:latin typeface="Courier New" panose="02070309020205020404" pitchFamily="49" charset="0"/>
                <a:cs typeface="Courier New" panose="02070309020205020404" pitchFamily="49" charset="0"/>
              </a:rPr>
              <a:t> </a:t>
            </a:r>
            <a:r>
              <a:rPr lang="de-DE" sz="700" dirty="0" err="1">
                <a:solidFill>
                  <a:prstClr val="white"/>
                </a:solidFill>
                <a:latin typeface="Courier New" panose="02070309020205020404" pitchFamily="49" charset="0"/>
                <a:cs typeface="Courier New" panose="02070309020205020404" pitchFamily="49" charset="0"/>
              </a:rPr>
              <a:t>to</a:t>
            </a:r>
            <a:r>
              <a:rPr lang="de-DE" sz="700" dirty="0">
                <a:solidFill>
                  <a:prstClr val="white"/>
                </a:solidFill>
                <a:latin typeface="Courier New" panose="02070309020205020404" pitchFamily="49" charset="0"/>
                <a:cs typeface="Courier New" panose="02070309020205020404" pitchFamily="49" charset="0"/>
              </a:rPr>
              <a:t> </a:t>
            </a:r>
            <a:r>
              <a:rPr lang="de-DE" sz="700" dirty="0" err="1">
                <a:solidFill>
                  <a:prstClr val="white"/>
                </a:solidFill>
                <a:latin typeface="Courier New" panose="02070309020205020404" pitchFamily="49" charset="0"/>
                <a:cs typeface="Courier New" panose="02070309020205020404" pitchFamily="49" charset="0"/>
              </a:rPr>
              <a:t>be</a:t>
            </a:r>
            <a:r>
              <a:rPr lang="de-DE" sz="700" dirty="0">
                <a:solidFill>
                  <a:prstClr val="white"/>
                </a:solidFill>
                <a:latin typeface="Courier New" panose="02070309020205020404" pitchFamily="49" charset="0"/>
                <a:cs typeface="Courier New" panose="02070309020205020404" pitchFamily="49" charset="0"/>
              </a:rPr>
              <a:t> </a:t>
            </a:r>
            <a:r>
              <a:rPr lang="de-DE" sz="700" dirty="0" err="1">
                <a:solidFill>
                  <a:prstClr val="white"/>
                </a:solidFill>
                <a:latin typeface="Courier New" panose="02070309020205020404" pitchFamily="49" charset="0"/>
                <a:cs typeface="Courier New" panose="02070309020205020404" pitchFamily="49" charset="0"/>
              </a:rPr>
              <a:t>performed</a:t>
            </a:r>
            <a:r>
              <a:rPr lang="de-DE" sz="700" dirty="0">
                <a:solidFill>
                  <a:prstClr val="white"/>
                </a:solidFill>
                <a:latin typeface="Courier New" panose="02070309020205020404" pitchFamily="49" charset="0"/>
                <a:cs typeface="Courier New" panose="02070309020205020404" pitchFamily="49" charset="0"/>
              </a:rPr>
              <a:t> </a:t>
            </a:r>
          </a:p>
          <a:p>
            <a:pPr defTabSz="914377"/>
            <a:r>
              <a:rPr lang="de-DE" sz="700" dirty="0">
                <a:solidFill>
                  <a:prstClr val="white"/>
                </a:solidFill>
                <a:latin typeface="Courier New" panose="02070309020205020404" pitchFamily="49" charset="0"/>
                <a:cs typeface="Courier New" panose="02070309020205020404" pitchFamily="49" charset="0"/>
              </a:rPr>
              <a:t>      </a:t>
            </a:r>
            <a:r>
              <a:rPr lang="de-DE" sz="700" dirty="0" err="1">
                <a:solidFill>
                  <a:prstClr val="white"/>
                </a:solidFill>
                <a:latin typeface="Courier New" panose="02070309020205020404" pitchFamily="49" charset="0"/>
                <a:cs typeface="Courier New" panose="02070309020205020404" pitchFamily="49" charset="0"/>
              </a:rPr>
              <a:t>enum</a:t>
            </a:r>
            <a:r>
              <a:rPr lang="de-DE" sz="700" dirty="0">
                <a:solidFill>
                  <a:prstClr val="white"/>
                </a:solidFill>
                <a:latin typeface="Courier New" panose="02070309020205020404" pitchFamily="49" charset="0"/>
                <a:cs typeface="Courier New" panose="02070309020205020404" pitchFamily="49" charset="0"/>
              </a:rPr>
              <a:t>:</a:t>
            </a:r>
          </a:p>
          <a:p>
            <a:pPr defTabSz="914377"/>
            <a:r>
              <a:rPr lang="de-DE" sz="700" dirty="0">
                <a:solidFill>
                  <a:prstClr val="white"/>
                </a:solidFill>
                <a:latin typeface="Courier New" panose="02070309020205020404" pitchFamily="49" charset="0"/>
                <a:cs typeface="Courier New" panose="02070309020205020404" pitchFamily="49" charset="0"/>
              </a:rPr>
              <a:t>       - "</a:t>
            </a:r>
            <a:r>
              <a:rPr lang="de-DE" sz="700" dirty="0" err="1">
                <a:solidFill>
                  <a:prstClr val="white"/>
                </a:solidFill>
                <a:latin typeface="Courier New" panose="02070309020205020404" pitchFamily="49" charset="0"/>
                <a:cs typeface="Courier New" panose="02070309020205020404" pitchFamily="49" charset="0"/>
              </a:rPr>
              <a:t>add</a:t>
            </a:r>
            <a:r>
              <a:rPr lang="de-DE" sz="700" dirty="0">
                <a:solidFill>
                  <a:prstClr val="white"/>
                </a:solidFill>
                <a:latin typeface="Courier New" panose="02070309020205020404" pitchFamily="49" charset="0"/>
                <a:cs typeface="Courier New" panose="02070309020205020404" pitchFamily="49" charset="0"/>
              </a:rPr>
              <a:t>"</a:t>
            </a:r>
          </a:p>
          <a:p>
            <a:pPr defTabSz="914377"/>
            <a:r>
              <a:rPr lang="de-DE" sz="700" dirty="0">
                <a:solidFill>
                  <a:prstClr val="white"/>
                </a:solidFill>
                <a:latin typeface="Courier New" panose="02070309020205020404" pitchFamily="49" charset="0"/>
                <a:cs typeface="Courier New" panose="02070309020205020404" pitchFamily="49" charset="0"/>
              </a:rPr>
              <a:t>       - "</a:t>
            </a:r>
            <a:r>
              <a:rPr lang="de-DE" sz="700" dirty="0" err="1">
                <a:solidFill>
                  <a:prstClr val="white"/>
                </a:solidFill>
                <a:latin typeface="Courier New" panose="02070309020205020404" pitchFamily="49" charset="0"/>
                <a:cs typeface="Courier New" panose="02070309020205020404" pitchFamily="49" charset="0"/>
              </a:rPr>
              <a:t>remove</a:t>
            </a:r>
            <a:r>
              <a:rPr lang="de-DE" sz="700" dirty="0">
                <a:solidFill>
                  <a:prstClr val="white"/>
                </a:solidFill>
                <a:latin typeface="Courier New" panose="02070309020205020404" pitchFamily="49" charset="0"/>
                <a:cs typeface="Courier New" panose="02070309020205020404" pitchFamily="49" charset="0"/>
              </a:rPr>
              <a:t>"</a:t>
            </a:r>
          </a:p>
          <a:p>
            <a:pPr defTabSz="914377"/>
            <a:r>
              <a:rPr lang="de-DE" sz="700" dirty="0">
                <a:solidFill>
                  <a:prstClr val="white"/>
                </a:solidFill>
                <a:latin typeface="Courier New" panose="02070309020205020404" pitchFamily="49" charset="0"/>
                <a:cs typeface="Courier New" panose="02070309020205020404" pitchFamily="49" charset="0"/>
              </a:rPr>
              <a:t>       - "</a:t>
            </a:r>
            <a:r>
              <a:rPr lang="de-DE" sz="700" dirty="0" err="1">
                <a:solidFill>
                  <a:prstClr val="white"/>
                </a:solidFill>
                <a:latin typeface="Courier New" panose="02070309020205020404" pitchFamily="49" charset="0"/>
                <a:cs typeface="Courier New" panose="02070309020205020404" pitchFamily="49" charset="0"/>
              </a:rPr>
              <a:t>replace</a:t>
            </a:r>
            <a:r>
              <a:rPr lang="de-DE" sz="700" dirty="0">
                <a:solidFill>
                  <a:prstClr val="white"/>
                </a:solidFill>
                <a:latin typeface="Courier New" panose="02070309020205020404" pitchFamily="49" charset="0"/>
                <a:cs typeface="Courier New" panose="02070309020205020404" pitchFamily="49" charset="0"/>
              </a:rPr>
              <a:t>"</a:t>
            </a:r>
          </a:p>
          <a:p>
            <a:pPr defTabSz="914377"/>
            <a:r>
              <a:rPr lang="de-DE" sz="700" dirty="0">
                <a:solidFill>
                  <a:prstClr val="white"/>
                </a:solidFill>
                <a:latin typeface="Courier New" panose="02070309020205020404" pitchFamily="49" charset="0"/>
                <a:cs typeface="Courier New" panose="02070309020205020404" pitchFamily="49" charset="0"/>
              </a:rPr>
              <a:t>       - "</a:t>
            </a:r>
            <a:r>
              <a:rPr lang="de-DE" sz="700" dirty="0" err="1">
                <a:solidFill>
                  <a:prstClr val="white"/>
                </a:solidFill>
                <a:latin typeface="Courier New" panose="02070309020205020404" pitchFamily="49" charset="0"/>
                <a:cs typeface="Courier New" panose="02070309020205020404" pitchFamily="49" charset="0"/>
              </a:rPr>
              <a:t>move</a:t>
            </a:r>
            <a:r>
              <a:rPr lang="de-DE" sz="700" dirty="0">
                <a:solidFill>
                  <a:prstClr val="white"/>
                </a:solidFill>
                <a:latin typeface="Courier New" panose="02070309020205020404" pitchFamily="49" charset="0"/>
                <a:cs typeface="Courier New" panose="02070309020205020404" pitchFamily="49" charset="0"/>
              </a:rPr>
              <a:t>"</a:t>
            </a:r>
          </a:p>
          <a:p>
            <a:pPr defTabSz="914377"/>
            <a:r>
              <a:rPr lang="de-DE" sz="700" dirty="0">
                <a:solidFill>
                  <a:prstClr val="white"/>
                </a:solidFill>
                <a:latin typeface="Courier New" panose="02070309020205020404" pitchFamily="49" charset="0"/>
                <a:cs typeface="Courier New" panose="02070309020205020404" pitchFamily="49" charset="0"/>
              </a:rPr>
              <a:t>       - "</a:t>
            </a:r>
            <a:r>
              <a:rPr lang="de-DE" sz="700" dirty="0" err="1">
                <a:solidFill>
                  <a:prstClr val="white"/>
                </a:solidFill>
                <a:latin typeface="Courier New" panose="02070309020205020404" pitchFamily="49" charset="0"/>
                <a:cs typeface="Courier New" panose="02070309020205020404" pitchFamily="49" charset="0"/>
              </a:rPr>
              <a:t>copy</a:t>
            </a:r>
            <a:r>
              <a:rPr lang="de-DE" sz="700" dirty="0">
                <a:solidFill>
                  <a:prstClr val="white"/>
                </a:solidFill>
                <a:latin typeface="Courier New" panose="02070309020205020404" pitchFamily="49" charset="0"/>
                <a:cs typeface="Courier New" panose="02070309020205020404" pitchFamily="49" charset="0"/>
              </a:rPr>
              <a:t>"</a:t>
            </a:r>
          </a:p>
          <a:p>
            <a:pPr defTabSz="914377"/>
            <a:r>
              <a:rPr lang="de-DE" sz="700" dirty="0">
                <a:solidFill>
                  <a:prstClr val="white"/>
                </a:solidFill>
                <a:latin typeface="Courier New" panose="02070309020205020404" pitchFamily="49" charset="0"/>
                <a:cs typeface="Courier New" panose="02070309020205020404" pitchFamily="49" charset="0"/>
              </a:rPr>
              <a:t>       - "</a:t>
            </a:r>
            <a:r>
              <a:rPr lang="de-DE" sz="700" dirty="0" err="1">
                <a:solidFill>
                  <a:prstClr val="white"/>
                </a:solidFill>
                <a:latin typeface="Courier New" panose="02070309020205020404" pitchFamily="49" charset="0"/>
                <a:cs typeface="Courier New" panose="02070309020205020404" pitchFamily="49" charset="0"/>
              </a:rPr>
              <a:t>test</a:t>
            </a:r>
            <a:r>
              <a:rPr lang="de-DE" sz="700" dirty="0">
                <a:solidFill>
                  <a:prstClr val="white"/>
                </a:solidFill>
                <a:latin typeface="Courier New" panose="02070309020205020404" pitchFamily="49" charset="0"/>
                <a:cs typeface="Courier New" panose="02070309020205020404" pitchFamily="49" charset="0"/>
              </a:rPr>
              <a:t>"</a:t>
            </a:r>
          </a:p>
          <a:p>
            <a:pPr defTabSz="914377"/>
            <a:r>
              <a:rPr lang="de-DE" sz="700" dirty="0">
                <a:solidFill>
                  <a:prstClr val="white"/>
                </a:solidFill>
                <a:latin typeface="Courier New" panose="02070309020205020404" pitchFamily="49" charset="0"/>
                <a:cs typeface="Courier New" panose="02070309020205020404" pitchFamily="49" charset="0"/>
              </a:rPr>
              <a:t>     </a:t>
            </a:r>
            <a:r>
              <a:rPr lang="de-DE" sz="700" dirty="0" err="1">
                <a:solidFill>
                  <a:prstClr val="white"/>
                </a:solidFill>
                <a:latin typeface="Courier New" panose="02070309020205020404" pitchFamily="49" charset="0"/>
                <a:cs typeface="Courier New" panose="02070309020205020404" pitchFamily="49" charset="0"/>
              </a:rPr>
              <a:t>path</a:t>
            </a:r>
            <a:r>
              <a:rPr lang="de-DE" sz="700" dirty="0">
                <a:solidFill>
                  <a:prstClr val="white"/>
                </a:solidFill>
                <a:latin typeface="Courier New" panose="02070309020205020404" pitchFamily="49" charset="0"/>
                <a:cs typeface="Courier New" panose="02070309020205020404" pitchFamily="49" charset="0"/>
              </a:rPr>
              <a:t>: </a:t>
            </a:r>
          </a:p>
          <a:p>
            <a:pPr defTabSz="914377"/>
            <a:r>
              <a:rPr lang="de-DE" sz="700" dirty="0">
                <a:solidFill>
                  <a:prstClr val="white"/>
                </a:solidFill>
                <a:latin typeface="Courier New" panose="02070309020205020404" pitchFamily="49" charset="0"/>
                <a:cs typeface="Courier New" panose="02070309020205020404" pitchFamily="49" charset="0"/>
              </a:rPr>
              <a:t>      type: </a:t>
            </a:r>
            <a:r>
              <a:rPr lang="de-DE" sz="700" dirty="0" err="1">
                <a:solidFill>
                  <a:prstClr val="white"/>
                </a:solidFill>
                <a:latin typeface="Courier New" panose="02070309020205020404" pitchFamily="49" charset="0"/>
                <a:cs typeface="Courier New" panose="02070309020205020404" pitchFamily="49" charset="0"/>
              </a:rPr>
              <a:t>string</a:t>
            </a:r>
            <a:r>
              <a:rPr lang="de-DE" sz="700" dirty="0">
                <a:solidFill>
                  <a:prstClr val="white"/>
                </a:solidFill>
                <a:latin typeface="Courier New" panose="02070309020205020404" pitchFamily="49" charset="0"/>
                <a:cs typeface="Courier New" panose="02070309020205020404" pitchFamily="49" charset="0"/>
              </a:rPr>
              <a:t> </a:t>
            </a:r>
          </a:p>
          <a:p>
            <a:pPr defTabSz="914377"/>
            <a:r>
              <a:rPr lang="de-DE" sz="700" dirty="0">
                <a:solidFill>
                  <a:prstClr val="white"/>
                </a:solidFill>
                <a:latin typeface="Courier New" panose="02070309020205020404" pitchFamily="49" charset="0"/>
                <a:cs typeface="Courier New" panose="02070309020205020404" pitchFamily="49" charset="0"/>
              </a:rPr>
              <a:t>      </a:t>
            </a:r>
            <a:r>
              <a:rPr lang="de-DE" sz="700" dirty="0" err="1">
                <a:solidFill>
                  <a:prstClr val="white"/>
                </a:solidFill>
                <a:latin typeface="Courier New" panose="02070309020205020404" pitchFamily="49" charset="0"/>
                <a:cs typeface="Courier New" panose="02070309020205020404" pitchFamily="49" charset="0"/>
              </a:rPr>
              <a:t>description</a:t>
            </a:r>
            <a:r>
              <a:rPr lang="de-DE" sz="700" dirty="0">
                <a:solidFill>
                  <a:prstClr val="white"/>
                </a:solidFill>
                <a:latin typeface="Courier New" panose="02070309020205020404" pitchFamily="49" charset="0"/>
                <a:cs typeface="Courier New" panose="02070309020205020404" pitchFamily="49" charset="0"/>
              </a:rPr>
              <a:t>: A JSON-Pointer </a:t>
            </a:r>
          </a:p>
          <a:p>
            <a:pPr defTabSz="914377"/>
            <a:r>
              <a:rPr lang="de-DE" sz="700" dirty="0">
                <a:solidFill>
                  <a:prstClr val="white"/>
                </a:solidFill>
                <a:latin typeface="Courier New" panose="02070309020205020404" pitchFamily="49" charset="0"/>
                <a:cs typeface="Courier New" panose="02070309020205020404" pitchFamily="49" charset="0"/>
              </a:rPr>
              <a:t>     </a:t>
            </a:r>
            <a:r>
              <a:rPr lang="de-DE" sz="700" dirty="0" err="1">
                <a:solidFill>
                  <a:prstClr val="white"/>
                </a:solidFill>
                <a:latin typeface="Courier New" panose="02070309020205020404" pitchFamily="49" charset="0"/>
                <a:cs typeface="Courier New" panose="02070309020205020404" pitchFamily="49" charset="0"/>
              </a:rPr>
              <a:t>value</a:t>
            </a:r>
            <a:r>
              <a:rPr lang="de-DE" sz="700" dirty="0">
                <a:solidFill>
                  <a:prstClr val="white"/>
                </a:solidFill>
                <a:latin typeface="Courier New" panose="02070309020205020404" pitchFamily="49" charset="0"/>
                <a:cs typeface="Courier New" panose="02070309020205020404" pitchFamily="49" charset="0"/>
              </a:rPr>
              <a:t>: </a:t>
            </a:r>
          </a:p>
          <a:p>
            <a:pPr defTabSz="914377"/>
            <a:r>
              <a:rPr lang="de-DE" sz="700" dirty="0">
                <a:solidFill>
                  <a:prstClr val="white"/>
                </a:solidFill>
                <a:latin typeface="Courier New" panose="02070309020205020404" pitchFamily="49" charset="0"/>
                <a:cs typeface="Courier New" panose="02070309020205020404" pitchFamily="49" charset="0"/>
              </a:rPr>
              <a:t>      type: </a:t>
            </a:r>
            <a:r>
              <a:rPr lang="de-DE" sz="700" dirty="0" err="1">
                <a:solidFill>
                  <a:prstClr val="white"/>
                </a:solidFill>
                <a:latin typeface="Courier New" panose="02070309020205020404" pitchFamily="49" charset="0"/>
                <a:cs typeface="Courier New" panose="02070309020205020404" pitchFamily="49" charset="0"/>
              </a:rPr>
              <a:t>object</a:t>
            </a:r>
            <a:r>
              <a:rPr lang="de-DE" sz="700" dirty="0">
                <a:solidFill>
                  <a:prstClr val="white"/>
                </a:solidFill>
                <a:latin typeface="Courier New" panose="02070309020205020404" pitchFamily="49" charset="0"/>
                <a:cs typeface="Courier New" panose="02070309020205020404" pitchFamily="49" charset="0"/>
              </a:rPr>
              <a:t> </a:t>
            </a:r>
          </a:p>
          <a:p>
            <a:pPr defTabSz="914377"/>
            <a:r>
              <a:rPr lang="de-DE" sz="700" dirty="0">
                <a:solidFill>
                  <a:prstClr val="white"/>
                </a:solidFill>
                <a:latin typeface="Courier New" panose="02070309020205020404" pitchFamily="49" charset="0"/>
                <a:cs typeface="Courier New" panose="02070309020205020404" pitchFamily="49" charset="0"/>
              </a:rPr>
              <a:t>      </a:t>
            </a:r>
            <a:r>
              <a:rPr lang="de-DE" sz="700" dirty="0" err="1">
                <a:solidFill>
                  <a:prstClr val="white"/>
                </a:solidFill>
                <a:latin typeface="Courier New" panose="02070309020205020404" pitchFamily="49" charset="0"/>
                <a:cs typeface="Courier New" panose="02070309020205020404" pitchFamily="49" charset="0"/>
              </a:rPr>
              <a:t>description</a:t>
            </a:r>
            <a:r>
              <a:rPr lang="de-DE" sz="700" dirty="0">
                <a:solidFill>
                  <a:prstClr val="white"/>
                </a:solidFill>
                <a:latin typeface="Courier New" panose="02070309020205020404" pitchFamily="49" charset="0"/>
                <a:cs typeface="Courier New" panose="02070309020205020404" pitchFamily="49" charset="0"/>
              </a:rPr>
              <a:t>: The </a:t>
            </a:r>
            <a:r>
              <a:rPr lang="de-DE" sz="700" dirty="0" err="1">
                <a:solidFill>
                  <a:prstClr val="white"/>
                </a:solidFill>
                <a:latin typeface="Courier New" panose="02070309020205020404" pitchFamily="49" charset="0"/>
                <a:cs typeface="Courier New" panose="02070309020205020404" pitchFamily="49" charset="0"/>
              </a:rPr>
              <a:t>value</a:t>
            </a:r>
            <a:r>
              <a:rPr lang="de-DE" sz="700" dirty="0">
                <a:solidFill>
                  <a:prstClr val="white"/>
                </a:solidFill>
                <a:latin typeface="Courier New" panose="02070309020205020404" pitchFamily="49" charset="0"/>
                <a:cs typeface="Courier New" panose="02070309020205020404" pitchFamily="49" charset="0"/>
              </a:rPr>
              <a:t> </a:t>
            </a:r>
            <a:r>
              <a:rPr lang="de-DE" sz="700" dirty="0" err="1">
                <a:solidFill>
                  <a:prstClr val="white"/>
                </a:solidFill>
                <a:latin typeface="Courier New" panose="02070309020205020404" pitchFamily="49" charset="0"/>
                <a:cs typeface="Courier New" panose="02070309020205020404" pitchFamily="49" charset="0"/>
              </a:rPr>
              <a:t>to</a:t>
            </a:r>
            <a:r>
              <a:rPr lang="de-DE" sz="700" dirty="0">
                <a:solidFill>
                  <a:prstClr val="white"/>
                </a:solidFill>
                <a:latin typeface="Courier New" panose="02070309020205020404" pitchFamily="49" charset="0"/>
                <a:cs typeface="Courier New" panose="02070309020205020404" pitchFamily="49" charset="0"/>
              </a:rPr>
              <a:t> </a:t>
            </a:r>
            <a:r>
              <a:rPr lang="de-DE" sz="700" dirty="0" err="1">
                <a:solidFill>
                  <a:prstClr val="white"/>
                </a:solidFill>
                <a:latin typeface="Courier New" panose="02070309020205020404" pitchFamily="49" charset="0"/>
                <a:cs typeface="Courier New" panose="02070309020205020404" pitchFamily="49" charset="0"/>
              </a:rPr>
              <a:t>be</a:t>
            </a:r>
            <a:r>
              <a:rPr lang="de-DE" sz="700" dirty="0">
                <a:solidFill>
                  <a:prstClr val="white"/>
                </a:solidFill>
                <a:latin typeface="Courier New" panose="02070309020205020404" pitchFamily="49" charset="0"/>
                <a:cs typeface="Courier New" panose="02070309020205020404" pitchFamily="49" charset="0"/>
              </a:rPr>
              <a:t> </a:t>
            </a:r>
            <a:r>
              <a:rPr lang="de-DE" sz="700" dirty="0" err="1">
                <a:solidFill>
                  <a:prstClr val="white"/>
                </a:solidFill>
                <a:latin typeface="Courier New" panose="02070309020205020404" pitchFamily="49" charset="0"/>
                <a:cs typeface="Courier New" panose="02070309020205020404" pitchFamily="49" charset="0"/>
              </a:rPr>
              <a:t>used</a:t>
            </a:r>
            <a:r>
              <a:rPr lang="de-DE" sz="700" dirty="0">
                <a:solidFill>
                  <a:prstClr val="white"/>
                </a:solidFill>
                <a:latin typeface="Courier New" panose="02070309020205020404" pitchFamily="49" charset="0"/>
                <a:cs typeface="Courier New" panose="02070309020205020404" pitchFamily="49" charset="0"/>
              </a:rPr>
              <a:t> </a:t>
            </a:r>
            <a:r>
              <a:rPr lang="de-DE" sz="700" dirty="0" err="1">
                <a:solidFill>
                  <a:prstClr val="white"/>
                </a:solidFill>
                <a:latin typeface="Courier New" panose="02070309020205020404" pitchFamily="49" charset="0"/>
                <a:cs typeface="Courier New" panose="02070309020205020404" pitchFamily="49" charset="0"/>
              </a:rPr>
              <a:t>within</a:t>
            </a:r>
            <a:r>
              <a:rPr lang="de-DE" sz="700" dirty="0">
                <a:solidFill>
                  <a:prstClr val="white"/>
                </a:solidFill>
                <a:latin typeface="Courier New" panose="02070309020205020404" pitchFamily="49" charset="0"/>
                <a:cs typeface="Courier New" panose="02070309020205020404" pitchFamily="49" charset="0"/>
              </a:rPr>
              <a:t> </a:t>
            </a:r>
            <a:r>
              <a:rPr lang="de-DE" sz="700" dirty="0" err="1">
                <a:solidFill>
                  <a:prstClr val="white"/>
                </a:solidFill>
                <a:latin typeface="Courier New" panose="02070309020205020404" pitchFamily="49" charset="0"/>
                <a:cs typeface="Courier New" panose="02070309020205020404" pitchFamily="49" charset="0"/>
              </a:rPr>
              <a:t>the</a:t>
            </a:r>
            <a:r>
              <a:rPr lang="de-DE" sz="700" dirty="0">
                <a:solidFill>
                  <a:prstClr val="white"/>
                </a:solidFill>
                <a:latin typeface="Courier New" panose="02070309020205020404" pitchFamily="49" charset="0"/>
                <a:cs typeface="Courier New" panose="02070309020205020404" pitchFamily="49" charset="0"/>
              </a:rPr>
              <a:t> </a:t>
            </a:r>
            <a:r>
              <a:rPr lang="de-DE" sz="700" dirty="0" err="1">
                <a:solidFill>
                  <a:prstClr val="white"/>
                </a:solidFill>
                <a:latin typeface="Courier New" panose="02070309020205020404" pitchFamily="49" charset="0"/>
                <a:cs typeface="Courier New" panose="02070309020205020404" pitchFamily="49" charset="0"/>
              </a:rPr>
              <a:t>operations</a:t>
            </a:r>
            <a:r>
              <a:rPr lang="de-DE" sz="700" dirty="0">
                <a:solidFill>
                  <a:prstClr val="white"/>
                </a:solidFill>
                <a:latin typeface="Courier New" panose="02070309020205020404" pitchFamily="49" charset="0"/>
                <a:cs typeface="Courier New" panose="02070309020205020404" pitchFamily="49" charset="0"/>
              </a:rPr>
              <a:t>.</a:t>
            </a:r>
          </a:p>
          <a:p>
            <a:pPr defTabSz="914377"/>
            <a:r>
              <a:rPr lang="de-DE" sz="700" dirty="0">
                <a:solidFill>
                  <a:prstClr val="white"/>
                </a:solidFill>
                <a:latin typeface="Courier New" panose="02070309020205020404" pitchFamily="49" charset="0"/>
                <a:cs typeface="Courier New" panose="02070309020205020404" pitchFamily="49" charset="0"/>
              </a:rPr>
              <a:t>     </a:t>
            </a:r>
            <a:r>
              <a:rPr lang="de-DE" sz="700" dirty="0" err="1">
                <a:solidFill>
                  <a:prstClr val="white"/>
                </a:solidFill>
                <a:latin typeface="Courier New" panose="02070309020205020404" pitchFamily="49" charset="0"/>
                <a:cs typeface="Courier New" panose="02070309020205020404" pitchFamily="49" charset="0"/>
              </a:rPr>
              <a:t>from</a:t>
            </a:r>
            <a:r>
              <a:rPr lang="de-DE" sz="700" dirty="0">
                <a:solidFill>
                  <a:prstClr val="white"/>
                </a:solidFill>
                <a:latin typeface="Courier New" panose="02070309020205020404" pitchFamily="49" charset="0"/>
                <a:cs typeface="Courier New" panose="02070309020205020404" pitchFamily="49" charset="0"/>
              </a:rPr>
              <a:t>: </a:t>
            </a:r>
          </a:p>
          <a:p>
            <a:pPr defTabSz="914377"/>
            <a:r>
              <a:rPr lang="de-DE" sz="700" dirty="0">
                <a:solidFill>
                  <a:prstClr val="white"/>
                </a:solidFill>
                <a:latin typeface="Courier New" panose="02070309020205020404" pitchFamily="49" charset="0"/>
                <a:cs typeface="Courier New" panose="02070309020205020404" pitchFamily="49" charset="0"/>
              </a:rPr>
              <a:t>      type: </a:t>
            </a:r>
            <a:r>
              <a:rPr lang="de-DE" sz="700" dirty="0" err="1">
                <a:solidFill>
                  <a:prstClr val="white"/>
                </a:solidFill>
                <a:latin typeface="Courier New" panose="02070309020205020404" pitchFamily="49" charset="0"/>
                <a:cs typeface="Courier New" panose="02070309020205020404" pitchFamily="49" charset="0"/>
              </a:rPr>
              <a:t>string</a:t>
            </a:r>
            <a:r>
              <a:rPr lang="de-DE" sz="700" dirty="0">
                <a:solidFill>
                  <a:prstClr val="white"/>
                </a:solidFill>
                <a:latin typeface="Courier New" panose="02070309020205020404" pitchFamily="49" charset="0"/>
                <a:cs typeface="Courier New" panose="02070309020205020404" pitchFamily="49" charset="0"/>
              </a:rPr>
              <a:t> </a:t>
            </a:r>
          </a:p>
          <a:p>
            <a:pPr defTabSz="914377"/>
            <a:r>
              <a:rPr lang="de-DE" sz="700" dirty="0">
                <a:solidFill>
                  <a:prstClr val="white"/>
                </a:solidFill>
                <a:latin typeface="Courier New" panose="02070309020205020404" pitchFamily="49" charset="0"/>
                <a:cs typeface="Courier New" panose="02070309020205020404" pitchFamily="49" charset="0"/>
              </a:rPr>
              <a:t>      </a:t>
            </a:r>
            <a:r>
              <a:rPr lang="de-DE" sz="700" dirty="0" err="1">
                <a:solidFill>
                  <a:prstClr val="white"/>
                </a:solidFill>
                <a:latin typeface="Courier New" panose="02070309020205020404" pitchFamily="49" charset="0"/>
                <a:cs typeface="Courier New" panose="02070309020205020404" pitchFamily="49" charset="0"/>
              </a:rPr>
              <a:t>description</a:t>
            </a:r>
            <a:r>
              <a:rPr lang="de-DE" sz="700" dirty="0">
                <a:solidFill>
                  <a:prstClr val="white"/>
                </a:solidFill>
                <a:latin typeface="Courier New" panose="02070309020205020404" pitchFamily="49" charset="0"/>
                <a:cs typeface="Courier New" panose="02070309020205020404" pitchFamily="49" charset="0"/>
              </a:rPr>
              <a:t>: A </a:t>
            </a:r>
            <a:r>
              <a:rPr lang="de-DE" sz="700" dirty="0" err="1">
                <a:solidFill>
                  <a:prstClr val="white"/>
                </a:solidFill>
                <a:latin typeface="Courier New" panose="02070309020205020404" pitchFamily="49" charset="0"/>
                <a:cs typeface="Courier New" panose="02070309020205020404" pitchFamily="49" charset="0"/>
              </a:rPr>
              <a:t>string</a:t>
            </a:r>
            <a:r>
              <a:rPr lang="de-DE" sz="700" dirty="0">
                <a:solidFill>
                  <a:prstClr val="white"/>
                </a:solidFill>
                <a:latin typeface="Courier New" panose="02070309020205020404" pitchFamily="49" charset="0"/>
                <a:cs typeface="Courier New" panose="02070309020205020404" pitchFamily="49" charset="0"/>
              </a:rPr>
              <a:t> </a:t>
            </a:r>
            <a:r>
              <a:rPr lang="de-DE" sz="700" dirty="0" err="1">
                <a:solidFill>
                  <a:prstClr val="white"/>
                </a:solidFill>
                <a:latin typeface="Courier New" panose="02070309020205020404" pitchFamily="49" charset="0"/>
                <a:cs typeface="Courier New" panose="02070309020205020404" pitchFamily="49" charset="0"/>
              </a:rPr>
              <a:t>containing</a:t>
            </a:r>
            <a:r>
              <a:rPr lang="de-DE" sz="700" dirty="0">
                <a:solidFill>
                  <a:prstClr val="white"/>
                </a:solidFill>
                <a:latin typeface="Courier New" panose="02070309020205020404" pitchFamily="49" charset="0"/>
                <a:cs typeface="Courier New" panose="02070309020205020404" pitchFamily="49" charset="0"/>
              </a:rPr>
              <a:t> a JSON Pointer </a:t>
            </a:r>
            <a:r>
              <a:rPr lang="de-DE" sz="700" dirty="0" err="1">
                <a:solidFill>
                  <a:prstClr val="white"/>
                </a:solidFill>
                <a:latin typeface="Courier New" panose="02070309020205020404" pitchFamily="49" charset="0"/>
                <a:cs typeface="Courier New" panose="02070309020205020404" pitchFamily="49" charset="0"/>
              </a:rPr>
              <a:t>value</a:t>
            </a:r>
            <a:r>
              <a:rPr lang="de-DE" sz="700" dirty="0">
                <a:solidFill>
                  <a:prstClr val="white"/>
                </a:solidFill>
                <a:latin typeface="Courier New" panose="02070309020205020404" pitchFamily="49" charset="0"/>
                <a:cs typeface="Courier New" panose="02070309020205020404" pitchFamily="49" charset="0"/>
              </a:rPr>
              <a:t>.</a:t>
            </a:r>
          </a:p>
          <a:p>
            <a:pPr defTabSz="914377"/>
            <a:endParaRPr lang="de-DE" sz="800" dirty="0">
              <a:solidFill>
                <a:prstClr val="white"/>
              </a:solidFill>
              <a:latin typeface="Courier New" panose="02070309020205020404" pitchFamily="49" charset="0"/>
              <a:cs typeface="Courier New" panose="02070309020205020404" pitchFamily="49" charset="0"/>
            </a:endParaRPr>
          </a:p>
        </p:txBody>
      </p:sp>
    </p:spTree>
    <p:extLst>
      <p:ext uri="{BB962C8B-B14F-4D97-AF65-F5344CB8AC3E}">
        <p14:creationId xmlns:p14="http://schemas.microsoft.com/office/powerpoint/2010/main" val="41368953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2125</Words>
  <Application>Microsoft Office PowerPoint</Application>
  <PresentationFormat>Widescreen</PresentationFormat>
  <Paragraphs>388</Paragraphs>
  <Slides>14</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14</vt:i4>
      </vt:variant>
    </vt:vector>
  </HeadingPairs>
  <TitlesOfParts>
    <vt:vector size="22" baseType="lpstr">
      <vt:lpstr>Arial</vt:lpstr>
      <vt:lpstr>Arial Narrow</vt:lpstr>
      <vt:lpstr>Calibri</vt:lpstr>
      <vt:lpstr>Calibri Light</vt:lpstr>
      <vt:lpstr>Courier New</vt:lpstr>
      <vt:lpstr>Times New Roman</vt:lpstr>
      <vt:lpstr>Wingdings</vt:lpstr>
      <vt:lpstr>Office Theme</vt:lpstr>
      <vt:lpstr>HTTP PATCH encoding</vt:lpstr>
      <vt:lpstr>Contents</vt:lpstr>
      <vt:lpstr>"JSON Patch“, IETF RFC 6902</vt:lpstr>
      <vt:lpstr>JSON Merge Patch“, IETF RFC 7386 </vt:lpstr>
      <vt:lpstr>Maps (as supported by JSON Merge PATCH) can be used instead of arrays to model typical 3GPP data structures</vt:lpstr>
      <vt:lpstr>Arrays with simple elements can also be modelled as maps, but with a small overhead</vt:lpstr>
      <vt:lpstr>Implementation Complexity and Processing Effort (1/2)</vt:lpstr>
      <vt:lpstr>Implementation Complexity and Processing Effort (2/2)</vt:lpstr>
      <vt:lpstr>Enforcement that only allowed changes are applied by PATCH</vt:lpstr>
      <vt:lpstr>Example OpenAPI file to enforce that only allowed changes are applied by PATCH</vt:lpstr>
      <vt:lpstr>Idempotency</vt:lpstr>
      <vt:lpstr>Summary</vt:lpstr>
      <vt:lpstr>Possible Compromise</vt:lpstr>
      <vt:lpstr>Way forward</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HTTP PATCH encoding</dc:title>
  <dc:creator>Belling, Thomas (Nokia - DE/Munich)</dc:creator>
  <cp:lastModifiedBy>Belling, Thomas (Nokia - DE/Munich)</cp:lastModifiedBy>
  <cp:revision>49</cp:revision>
  <dcterms:created xsi:type="dcterms:W3CDTF">2017-11-27T15:30:41Z</dcterms:created>
  <dcterms:modified xsi:type="dcterms:W3CDTF">2018-02-16T14:56:15Z</dcterms:modified>
</cp:coreProperties>
</file>