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theme/theme5.xml" ContentType="application/vnd.openxmlformats-officedocument.theme+xml"/>
  <Override PartName="/ppt/slideLayouts/slideLayout1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50" r:id="rId8"/>
    <p:sldMasterId id="2147483660" r:id="rId9"/>
    <p:sldMasterId id="2147483662" r:id="rId10"/>
    <p:sldMasterId id="2147483667" r:id="rId11"/>
    <p:sldMasterId id="2147483669" r:id="rId12"/>
    <p:sldMasterId id="2147483675" r:id="rId13"/>
  </p:sldMasterIdLst>
  <p:notesMasterIdLst>
    <p:notesMasterId r:id="rId31"/>
  </p:notesMasterIdLst>
  <p:handoutMasterIdLst>
    <p:handoutMasterId r:id="rId32"/>
  </p:handoutMasterIdLst>
  <p:sldIdLst>
    <p:sldId id="269" r:id="rId14"/>
    <p:sldId id="268" r:id="rId15"/>
    <p:sldId id="279" r:id="rId16"/>
    <p:sldId id="280" r:id="rId17"/>
    <p:sldId id="305" r:id="rId18"/>
    <p:sldId id="303" r:id="rId19"/>
    <p:sldId id="281" r:id="rId20"/>
    <p:sldId id="286" r:id="rId21"/>
    <p:sldId id="283" r:id="rId22"/>
    <p:sldId id="284" r:id="rId23"/>
    <p:sldId id="288" r:id="rId24"/>
    <p:sldId id="301" r:id="rId25"/>
    <p:sldId id="304" r:id="rId26"/>
    <p:sldId id="302" r:id="rId27"/>
    <p:sldId id="306" r:id="rId28"/>
    <p:sldId id="307" r:id="rId29"/>
    <p:sldId id="270" r:id="rId3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6" orient="horz" pos="2935" userDrawn="1">
          <p15:clr>
            <a:srgbClr val="A4A3A4"/>
          </p15:clr>
        </p15:guide>
        <p15:guide id="7" orient="horz" pos="577" userDrawn="1">
          <p15:clr>
            <a:srgbClr val="A4A3A4"/>
          </p15:clr>
        </p15:guide>
        <p15:guide id="8" orient="horz" pos="169" userDrawn="1">
          <p15:clr>
            <a:srgbClr val="A4A3A4"/>
          </p15:clr>
        </p15:guide>
        <p15:guide id="9" orient="horz" pos="667" userDrawn="1">
          <p15:clr>
            <a:srgbClr val="A4A3A4"/>
          </p15:clr>
        </p15:guide>
        <p15:guide id="10" pos="249" userDrawn="1">
          <p15:clr>
            <a:srgbClr val="A4A3A4"/>
          </p15:clr>
        </p15:guide>
        <p15:guide id="11" pos="551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142"/>
    <a:srgbClr val="EDF2F5"/>
    <a:srgbClr val="4D57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C89EF96-8CEA-46FF-86C4-4CE0E760980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488" autoAdjust="0"/>
    <p:restoredTop sz="94660"/>
  </p:normalViewPr>
  <p:slideViewPr>
    <p:cSldViewPr snapToGrid="0">
      <p:cViewPr varScale="1">
        <p:scale>
          <a:sx n="114" d="100"/>
          <a:sy n="114" d="100"/>
        </p:scale>
        <p:origin x="108" y="300"/>
      </p:cViewPr>
      <p:guideLst>
        <p:guide orient="horz" pos="1620"/>
        <p:guide pos="2880"/>
        <p:guide orient="horz" pos="2935"/>
        <p:guide orient="horz" pos="577"/>
        <p:guide orient="horz" pos="169"/>
        <p:guide orient="horz" pos="667"/>
        <p:guide pos="249"/>
        <p:guide pos="5511"/>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8" d="100"/>
          <a:sy n="68" d="100"/>
        </p:scale>
        <p:origin x="2352"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1.xml"/><Relationship Id="rId13" Type="http://schemas.openxmlformats.org/officeDocument/2006/relationships/slideMaster" Target="slideMasters/slideMaster6.xml"/><Relationship Id="rId18" Type="http://schemas.openxmlformats.org/officeDocument/2006/relationships/slide" Target="slides/slide5.xml"/><Relationship Id="rId26"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slide" Target="slides/slide8.xml"/><Relationship Id="rId34" Type="http://schemas.openxmlformats.org/officeDocument/2006/relationships/viewProps" Target="viewProps.xml"/><Relationship Id="rId7" Type="http://schemas.openxmlformats.org/officeDocument/2006/relationships/customXml" Target="../customXml/item7.xml"/><Relationship Id="rId12" Type="http://schemas.openxmlformats.org/officeDocument/2006/relationships/slideMaster" Target="slideMasters/slideMaster5.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Master" Target="slideMasters/slideMaster4.xml"/><Relationship Id="rId24" Type="http://schemas.openxmlformats.org/officeDocument/2006/relationships/slide" Target="slides/slide11.xml"/><Relationship Id="rId32" Type="http://schemas.openxmlformats.org/officeDocument/2006/relationships/handoutMaster" Target="handoutMasters/handoutMaster1.xml"/><Relationship Id="rId5" Type="http://schemas.openxmlformats.org/officeDocument/2006/relationships/customXml" Target="../customXml/item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tableStyles" Target="tableStyles.xml"/><Relationship Id="rId10" Type="http://schemas.openxmlformats.org/officeDocument/2006/relationships/slideMaster" Target="slideMasters/slideMaster3.xml"/><Relationship Id="rId19" Type="http://schemas.openxmlformats.org/officeDocument/2006/relationships/slide" Target="slides/slide6.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Master" Target="slideMasters/slideMaster2.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8A89465-CE0D-4B39-B8B5-5B40FD41020B}" type="datetimeFigureOut">
              <a:rPr lang="en-US" smtClean="0"/>
              <a:t>11/28/2017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6E67820-9C07-4A23-A314-1D46E1045ABB}" type="slidenum">
              <a:rPr lang="en-US" smtClean="0"/>
              <a:t>‹#›</a:t>
            </a:fld>
            <a:endParaRPr lang="en-US"/>
          </a:p>
        </p:txBody>
      </p:sp>
    </p:spTree>
    <p:extLst>
      <p:ext uri="{BB962C8B-B14F-4D97-AF65-F5344CB8AC3E}">
        <p14:creationId xmlns:p14="http://schemas.microsoft.com/office/powerpoint/2010/main" val="3992695906"/>
      </p:ext>
    </p:extLst>
  </p:cSld>
  <p:clrMap bg1="lt1" tx1="dk1" bg2="lt2" tx2="dk2" accent1="accent1" accent2="accent2" accent3="accent3" accent4="accent4" accent5="accent5" accent6="accent6" hlink="hlink" folHlink="folHlink"/>
  <p:hf sldNum="0"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606B7A-D931-4D98-BBAC-7D170C3BA55E}" type="datetimeFigureOut">
              <a:rPr lang="en-US" smtClean="0"/>
              <a:t>11/28/2017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2FE8580-4ED0-43D7-A417-589F97953605}" type="slidenum">
              <a:rPr lang="en-US" smtClean="0"/>
              <a:t>‹#›</a:t>
            </a:fld>
            <a:endParaRPr lang="en-US"/>
          </a:p>
        </p:txBody>
      </p:sp>
    </p:spTree>
    <p:extLst>
      <p:ext uri="{BB962C8B-B14F-4D97-AF65-F5344CB8AC3E}">
        <p14:creationId xmlns:p14="http://schemas.microsoft.com/office/powerpoint/2010/main" val="18336021"/>
      </p:ext>
    </p:extLst>
  </p:cSld>
  <p:clrMap bg1="lt1" tx1="dk1" bg2="lt2" tx2="dk2" accent1="accent1" accent2="accent2" accent3="accent3" accent4="accent4" accent5="accent5" accent6="accent6" hlink="hlink" folHlink="folHlink"/>
  <p:hf sldNum="0"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68"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750967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1 White - INTERNAL title slide">
    <p:spTree>
      <p:nvGrpSpPr>
        <p:cNvPr id="1" name=""/>
        <p:cNvGrpSpPr/>
        <p:nvPr/>
      </p:nvGrpSpPr>
      <p:grpSpPr>
        <a:xfrm>
          <a:off x="0" y="0"/>
          <a:ext cx="0" cy="0"/>
          <a:chOff x="0" y="0"/>
          <a:chExt cx="0" cy="0"/>
        </a:xfrm>
      </p:grpSpPr>
      <p:sp>
        <p:nvSpPr>
          <p:cNvPr id="68" name="Text Placeholder 42"/>
          <p:cNvSpPr>
            <a:spLocks noGrp="1"/>
          </p:cNvSpPr>
          <p:nvPr>
            <p:ph type="body" sz="quarter" idx="11" hasCustomPrompt="1"/>
          </p:nvPr>
        </p:nvSpPr>
        <p:spPr>
          <a:xfrm>
            <a:off x="367200" y="900000"/>
            <a:ext cx="8359200" cy="1980000"/>
          </a:xfrm>
          <a:prstGeom prst="rect">
            <a:avLst/>
          </a:prstGeom>
        </p:spPr>
        <p:txBody>
          <a:bodyPr lIns="0" tIns="0" rIns="0" bIns="0"/>
          <a:lstStyle>
            <a:lvl1pPr marL="0" indent="0">
              <a:spcBef>
                <a:spcPts val="0"/>
              </a:spcBef>
              <a:spcAft>
                <a:spcPts val="600"/>
              </a:spcAft>
              <a:buNone/>
              <a:defRPr sz="6600" baseline="0">
                <a:solidFill>
                  <a:schemeClr val="tx2"/>
                </a:solidFill>
                <a:latin typeface="Nokia Pure Headline Ultra Light" panose="020B0204020202020204" pitchFamily="34" charset="0"/>
              </a:defRPr>
            </a:lvl1pPr>
          </a:lstStyle>
          <a:p>
            <a:pPr lvl="0"/>
            <a:r>
              <a:rPr lang="en-US" dirty="0"/>
              <a:t>Main headline in sentence case here</a:t>
            </a:r>
          </a:p>
        </p:txBody>
      </p:sp>
      <p:sp>
        <p:nvSpPr>
          <p:cNvPr id="6" name="Text Placeholder 3"/>
          <p:cNvSpPr>
            <a:spLocks noGrp="1"/>
          </p:cNvSpPr>
          <p:nvPr>
            <p:ph type="body" sz="quarter" idx="12"/>
          </p:nvPr>
        </p:nvSpPr>
        <p:spPr>
          <a:xfrm>
            <a:off x="417600" y="3060000"/>
            <a:ext cx="8308800" cy="1576800"/>
          </a:xfrm>
          <a:prstGeom prst="rect">
            <a:avLst/>
          </a:prstGeom>
        </p:spPr>
        <p:txBody>
          <a:bodyPr lIns="0" tIns="0" rIns="0" bIns="0">
            <a:normAutofit/>
          </a:bodyPr>
          <a:lstStyle>
            <a:lvl1pPr marL="0" indent="0">
              <a:spcBef>
                <a:spcPts val="0"/>
              </a:spcBef>
              <a:spcAft>
                <a:spcPts val="600"/>
              </a:spcAft>
              <a:buFont typeface="Arial" panose="020B0604020202020204" pitchFamily="34" charset="0"/>
              <a:buNone/>
              <a:defRPr sz="1600">
                <a:solidFill>
                  <a:schemeClr val="tx2"/>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tx2"/>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tx2"/>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tx2"/>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900">
                <a:solidFill>
                  <a:schemeClr val="tx2"/>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200" y="36000"/>
            <a:ext cx="1599250" cy="673200"/>
          </a:xfrm>
          <a:prstGeom prst="rect">
            <a:avLst/>
          </a:prstGeom>
        </p:spPr>
      </p:pic>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25791581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1 Blue - EXTERNAL title slide">
    <p:spTree>
      <p:nvGrpSpPr>
        <p:cNvPr id="1" name=""/>
        <p:cNvGrpSpPr/>
        <p:nvPr/>
      </p:nvGrpSpPr>
      <p:grpSpPr>
        <a:xfrm>
          <a:off x="0" y="0"/>
          <a:ext cx="0" cy="0"/>
          <a:chOff x="0" y="0"/>
          <a:chExt cx="0" cy="0"/>
        </a:xfrm>
      </p:grpSpPr>
      <p:sp>
        <p:nvSpPr>
          <p:cNvPr id="6" name="Text Placeholder 42"/>
          <p:cNvSpPr>
            <a:spLocks noGrp="1"/>
          </p:cNvSpPr>
          <p:nvPr>
            <p:ph type="body" sz="quarter" idx="11" hasCustomPrompt="1"/>
          </p:nvPr>
        </p:nvSpPr>
        <p:spPr>
          <a:xfrm>
            <a:off x="367200" y="900000"/>
            <a:ext cx="8359200" cy="1980000"/>
          </a:xfrm>
          <a:prstGeom prst="rect">
            <a:avLst/>
          </a:prstGeom>
        </p:spPr>
        <p:txBody>
          <a:bodyPr lIns="0" tIns="0" rIns="0" bIns="0"/>
          <a:lstStyle>
            <a:lvl1pPr marL="0" indent="0">
              <a:spcBef>
                <a:spcPts val="0"/>
              </a:spcBef>
              <a:spcAft>
                <a:spcPts val="600"/>
              </a:spcAft>
              <a:buNone/>
              <a:defRPr sz="6600" baseline="0">
                <a:solidFill>
                  <a:schemeClr val="bg1"/>
                </a:solidFill>
                <a:latin typeface="Nokia Pure Headline Ultra Light" panose="020B0204020202020204" pitchFamily="34" charset="0"/>
              </a:defRPr>
            </a:lvl1pPr>
          </a:lstStyle>
          <a:p>
            <a:pPr lvl="0"/>
            <a:r>
              <a:rPr lang="en-US" dirty="0"/>
              <a:t>Main headline in sentence case here</a:t>
            </a:r>
          </a:p>
        </p:txBody>
      </p:sp>
      <p:sp>
        <p:nvSpPr>
          <p:cNvPr id="8" name="Text Placeholder 3"/>
          <p:cNvSpPr>
            <a:spLocks noGrp="1"/>
          </p:cNvSpPr>
          <p:nvPr>
            <p:ph type="body" sz="quarter" idx="12"/>
          </p:nvPr>
        </p:nvSpPr>
        <p:spPr>
          <a:xfrm>
            <a:off x="417600" y="3060000"/>
            <a:ext cx="8308800" cy="15768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bg1"/>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bg1"/>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bg1"/>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988" y="34045"/>
            <a:ext cx="1589956" cy="669288"/>
          </a:xfrm>
          <a:prstGeom prst="rect">
            <a:avLst/>
          </a:prstGeom>
        </p:spPr>
      </p:pic>
      <p:sp>
        <p:nvSpPr>
          <p:cNvPr id="7"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&lt;Document ID: change ID in footer or remove&gt; &lt;Change information classification in footer&gt;</a:t>
            </a:r>
            <a:endParaRPr lang="en-US" dirty="0"/>
          </a:p>
        </p:txBody>
      </p:sp>
    </p:spTree>
    <p:extLst>
      <p:ext uri="{BB962C8B-B14F-4D97-AF65-F5344CB8AC3E}">
        <p14:creationId xmlns:p14="http://schemas.microsoft.com/office/powerpoint/2010/main" val="11066193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2 Blue - one tier text with headlines">
    <p:spTree>
      <p:nvGrpSpPr>
        <p:cNvPr id="1" name=""/>
        <p:cNvGrpSpPr/>
        <p:nvPr/>
      </p:nvGrpSpPr>
      <p:grpSpPr>
        <a:xfrm>
          <a:off x="0" y="0"/>
          <a:ext cx="0" cy="0"/>
          <a:chOff x="0" y="0"/>
          <a:chExt cx="0" cy="0"/>
        </a:xfrm>
      </p:grpSpPr>
      <p:sp>
        <p:nvSpPr>
          <p:cNvPr id="6"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1"/>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dirty="0"/>
              <a:t>Click to edit secondary headline</a:t>
            </a:r>
          </a:p>
        </p:txBody>
      </p:sp>
      <p:sp>
        <p:nvSpPr>
          <p:cNvPr id="7"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bg1"/>
                </a:solidFill>
                <a:latin typeface="+mj-lt"/>
              </a:defRPr>
            </a:lvl1pPr>
          </a:lstStyle>
          <a:p>
            <a:pPr lvl="0"/>
            <a:r>
              <a:rPr lang="en-US" dirty="0"/>
              <a:t>Click to edit headline</a:t>
            </a:r>
          </a:p>
        </p:txBody>
      </p:sp>
      <p:sp>
        <p:nvSpPr>
          <p:cNvPr id="9" name="Text Placeholder 3"/>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Nokia Pure Text Light" panose="020B0403020202020204" pitchFamily="34" charset="0"/>
                <a:ea typeface="Nokia Pure Text Light" panose="020B0403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&lt;Document ID: change ID in footer or remove&gt; &lt;Change information classification in footer&gt;</a:t>
            </a:r>
            <a:endParaRPr lang="en-US" dirty="0"/>
          </a:p>
        </p:txBody>
      </p:sp>
    </p:spTree>
    <p:extLst>
      <p:ext uri="{BB962C8B-B14F-4D97-AF65-F5344CB8AC3E}">
        <p14:creationId xmlns:p14="http://schemas.microsoft.com/office/powerpoint/2010/main" val="35788367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1 Nokia Blue EXTERNAL Master end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87215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1 Nokia White INTERNAL Master end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75816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417600" y="280800"/>
            <a:ext cx="8308800" cy="634766"/>
          </a:xfrm>
          <a:prstGeom prst="rect">
            <a:avLst/>
          </a:prstGeom>
        </p:spPr>
        <p:txBody>
          <a:bodyPr lIns="0" tIns="0" rIns="0" bIns="0"/>
          <a:lstStyle>
            <a:lvl1pPr marL="0" indent="0">
              <a:buNone/>
              <a:defRPr sz="4400" baseline="0">
                <a:solidFill>
                  <a:schemeClr val="bg1"/>
                </a:solidFill>
                <a:latin typeface="Nokia Pure Headline Ultra Light" panose="020B0204020202020204" pitchFamily="34" charset="0"/>
              </a:defRPr>
            </a:lvl1pPr>
          </a:lstStyle>
          <a:p>
            <a:pPr lvl="0"/>
            <a:r>
              <a:rPr lang="en-US" dirty="0"/>
              <a:t>Click to edit headline</a:t>
            </a:r>
          </a:p>
        </p:txBody>
      </p:sp>
      <p:sp>
        <p:nvSpPr>
          <p:cNvPr id="6" name="Text Placeholder 3"/>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bg1"/>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bg1"/>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bg1"/>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
        <p:nvSpPr>
          <p:cNvPr id="10"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dirty="0"/>
              <a:t>&lt;Document ID: change ID in footer or remove&gt; &lt;Change information classification in footer&gt;</a:t>
            </a:r>
            <a:endParaRPr lang="en-US" dirty="0"/>
          </a:p>
        </p:txBody>
      </p:sp>
    </p:spTree>
    <p:extLst>
      <p:ext uri="{BB962C8B-B14F-4D97-AF65-F5344CB8AC3E}">
        <p14:creationId xmlns:p14="http://schemas.microsoft.com/office/powerpoint/2010/main" val="42818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4" name="Text Placeholder 3"/>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tx2"/>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tx2"/>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tx2"/>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Nokia Pure Text Light" panose="020B0403020202020204" pitchFamily="34" charset="0"/>
                <a:ea typeface="Nokia Pure Text Light" panose="020B0403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latin typeface="Nokia Pure Text Light" panose="020B0403020202020204" pitchFamily="34" charset="0"/>
                <a:ea typeface="Nokia Pure Text Light" panose="020B0403020202020204" pitchFamily="34" charset="0"/>
              </a:defRPr>
            </a:lvl6pPr>
            <a:lvl7pPr marL="1612800">
              <a:spcBef>
                <a:spcPts val="0"/>
              </a:spcBef>
              <a:spcAft>
                <a:spcPts val="600"/>
              </a:spcAft>
              <a:defRPr sz="700">
                <a:solidFill>
                  <a:schemeClr val="tx2"/>
                </a:solidFill>
                <a:latin typeface="Nokia Pure Text Light" panose="020B0403020202020204" pitchFamily="34" charset="0"/>
                <a:ea typeface="Nokia Pure Text Light" panose="020B0403020202020204" pitchFamily="34" charset="0"/>
              </a:defRPr>
            </a:lvl7pPr>
            <a:lvl8pPr marL="1843200">
              <a:spcBef>
                <a:spcPts val="0"/>
              </a:spcBef>
              <a:spcAft>
                <a:spcPts val="600"/>
              </a:spcAft>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4278766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9" name="Table Placeholder 2"/>
          <p:cNvSpPr>
            <a:spLocks noGrp="1"/>
          </p:cNvSpPr>
          <p:nvPr>
            <p:ph type="tbl" sz="quarter" idx="13"/>
          </p:nvPr>
        </p:nvSpPr>
        <p:spPr>
          <a:xfrm>
            <a:off x="417600" y="1076400"/>
            <a:ext cx="8308800" cy="3564000"/>
          </a:xfrm>
          <a:prstGeom prst="rect">
            <a:avLst/>
          </a:prstGeom>
        </p:spPr>
        <p:txBody>
          <a:bodyPr/>
          <a:lstStyle>
            <a:lvl1pPr marL="0" indent="0">
              <a:buNone/>
              <a:defRPr sz="1600">
                <a:solidFill>
                  <a:schemeClr val="tx2"/>
                </a:solidFill>
                <a:latin typeface="+mn-lt"/>
              </a:defRPr>
            </a:lvl1pPr>
          </a:lstStyle>
          <a:p>
            <a:r>
              <a:rPr lang="en-US"/>
              <a:t>Click icon to add table</a:t>
            </a:r>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1746924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10" name="SmartArt Placeholder 2"/>
          <p:cNvSpPr>
            <a:spLocks noGrp="1"/>
          </p:cNvSpPr>
          <p:nvPr>
            <p:ph type="dgm" sz="quarter" idx="14"/>
          </p:nvPr>
        </p:nvSpPr>
        <p:spPr>
          <a:xfrm>
            <a:off x="417600" y="1076400"/>
            <a:ext cx="8308800" cy="3564000"/>
          </a:xfrm>
          <a:prstGeom prst="rect">
            <a:avLst/>
          </a:prstGeom>
        </p:spPr>
        <p:txBody>
          <a:bodyPr/>
          <a:lstStyle>
            <a:lvl1pPr marL="0" indent="0">
              <a:buNone/>
              <a:defRPr sz="1000">
                <a:solidFill>
                  <a:schemeClr val="tx2"/>
                </a:solidFill>
              </a:defRPr>
            </a:lvl1pPr>
          </a:lstStyle>
          <a:p>
            <a:r>
              <a:rPr lang="en-US"/>
              <a:t>Click icon to add SmartArt graphic</a:t>
            </a:r>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4171320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3"/>
          <p:cNvSpPr>
            <a:spLocks noGrp="1"/>
          </p:cNvSpPr>
          <p:nvPr>
            <p:ph type="body" sz="quarter" idx="13"/>
          </p:nvPr>
        </p:nvSpPr>
        <p:spPr>
          <a:xfrm>
            <a:off x="47160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5217015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9" name="Text Placeholder 3"/>
          <p:cNvSpPr>
            <a:spLocks noGrp="1"/>
          </p:cNvSpPr>
          <p:nvPr>
            <p:ph type="body" sz="quarter" idx="13"/>
          </p:nvPr>
        </p:nvSpPr>
        <p:spPr>
          <a:xfrm>
            <a:off x="47160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able Placeholder 4"/>
          <p:cNvSpPr>
            <a:spLocks noGrp="1"/>
          </p:cNvSpPr>
          <p:nvPr>
            <p:ph type="tbl" sz="quarter" idx="14"/>
          </p:nvPr>
        </p:nvSpPr>
        <p:spPr>
          <a:xfrm>
            <a:off x="417600" y="1080000"/>
            <a:ext cx="4010400" cy="3560400"/>
          </a:xfrm>
          <a:prstGeom prst="rect">
            <a:avLst/>
          </a:prstGeom>
        </p:spPr>
        <p:txBody>
          <a:bodyPr>
            <a:normAutofit/>
          </a:bodyPr>
          <a:lstStyle>
            <a:lvl1pPr marL="0" indent="0">
              <a:buNone/>
              <a:defRPr sz="1600">
                <a:solidFill>
                  <a:schemeClr val="tx2"/>
                </a:solidFill>
                <a:latin typeface="+mn-lt"/>
              </a:defRPr>
            </a:lvl1pPr>
          </a:lstStyle>
          <a:p>
            <a:r>
              <a:rPr lang="en-US" noProof="0"/>
              <a:t>Click icon to add table</a:t>
            </a:r>
            <a:endParaRPr lang="en-US" noProof="0" dirty="0"/>
          </a:p>
        </p:txBody>
      </p:sp>
      <p:sp>
        <p:nvSpPr>
          <p:cNvPr id="7"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240204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3"/>
          <p:cNvSpPr>
            <a:spLocks noGrp="1"/>
          </p:cNvSpPr>
          <p:nvPr>
            <p:ph type="body" sz="quarter" idx="13"/>
          </p:nvPr>
        </p:nvSpPr>
        <p:spPr>
          <a:xfrm>
            <a:off x="3275856"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3"/>
          <p:cNvSpPr>
            <a:spLocks noGrp="1"/>
          </p:cNvSpPr>
          <p:nvPr>
            <p:ph type="body" sz="quarter" idx="14"/>
          </p:nvPr>
        </p:nvSpPr>
        <p:spPr>
          <a:xfrm>
            <a:off x="6134400"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5632172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3" name="Table Placeholder 2"/>
          <p:cNvSpPr>
            <a:spLocks noGrp="1"/>
          </p:cNvSpPr>
          <p:nvPr>
            <p:ph type="tbl" sz="quarter" idx="15"/>
          </p:nvPr>
        </p:nvSpPr>
        <p:spPr>
          <a:xfrm>
            <a:off x="417312" y="1080000"/>
            <a:ext cx="2592000" cy="3560400"/>
          </a:xfrm>
          <a:prstGeom prst="rect">
            <a:avLst/>
          </a:prstGeom>
        </p:spPr>
        <p:txBody>
          <a:bodyPr>
            <a:normAutofit/>
          </a:bodyPr>
          <a:lstStyle>
            <a:lvl1pPr marL="0" indent="0">
              <a:buNone/>
              <a:defRPr sz="1600">
                <a:solidFill>
                  <a:schemeClr val="tx2"/>
                </a:solidFill>
              </a:defRPr>
            </a:lvl1pPr>
          </a:lstStyle>
          <a:p>
            <a:r>
              <a:rPr lang="en-US"/>
              <a:t>Click icon to add table</a:t>
            </a:r>
            <a:endParaRPr lang="en-US" dirty="0"/>
          </a:p>
        </p:txBody>
      </p:sp>
      <p:sp>
        <p:nvSpPr>
          <p:cNvPr id="14" name="Table Placeholder 2"/>
          <p:cNvSpPr>
            <a:spLocks noGrp="1"/>
          </p:cNvSpPr>
          <p:nvPr>
            <p:ph type="tbl" sz="quarter" idx="16"/>
          </p:nvPr>
        </p:nvSpPr>
        <p:spPr>
          <a:xfrm>
            <a:off x="6132423" y="1080000"/>
            <a:ext cx="2592000" cy="3560400"/>
          </a:xfrm>
          <a:prstGeom prst="rect">
            <a:avLst/>
          </a:prstGeom>
        </p:spPr>
        <p:txBody>
          <a:bodyPr>
            <a:normAutofit/>
          </a:bodyPr>
          <a:lstStyle>
            <a:lvl1pPr marL="0" indent="0">
              <a:buNone/>
              <a:defRPr sz="1600">
                <a:solidFill>
                  <a:schemeClr val="tx2"/>
                </a:solidFill>
              </a:defRPr>
            </a:lvl1pPr>
          </a:lstStyle>
          <a:p>
            <a:r>
              <a:rPr lang="en-US"/>
              <a:t>Click icon to add table</a:t>
            </a:r>
            <a:endParaRPr lang="en-US" dirty="0"/>
          </a:p>
        </p:txBody>
      </p:sp>
      <p:sp>
        <p:nvSpPr>
          <p:cNvPr id="15" name="Table Placeholder 2"/>
          <p:cNvSpPr>
            <a:spLocks noGrp="1"/>
          </p:cNvSpPr>
          <p:nvPr>
            <p:ph type="tbl" sz="quarter" idx="17"/>
          </p:nvPr>
        </p:nvSpPr>
        <p:spPr>
          <a:xfrm>
            <a:off x="3273879" y="1080000"/>
            <a:ext cx="2592000" cy="3560400"/>
          </a:xfrm>
          <a:prstGeom prst="rect">
            <a:avLst/>
          </a:prstGeom>
        </p:spPr>
        <p:txBody>
          <a:bodyPr>
            <a:normAutofit/>
          </a:bodyPr>
          <a:lstStyle>
            <a:lvl1pPr marL="0" indent="0">
              <a:buNone/>
              <a:defRPr sz="1600">
                <a:solidFill>
                  <a:schemeClr val="tx2"/>
                </a:solidFill>
              </a:defRPr>
            </a:lvl1pPr>
          </a:lstStyle>
          <a:p>
            <a:r>
              <a:rPr lang="en-US"/>
              <a:t>Click icon to add table</a:t>
            </a:r>
            <a:endParaRPr lang="en-US"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516186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3"/>
          <p:cNvSpPr>
            <a:spLocks noGrp="1"/>
          </p:cNvSpPr>
          <p:nvPr>
            <p:ph type="body" sz="quarter" idx="13"/>
          </p:nvPr>
        </p:nvSpPr>
        <p:spPr>
          <a:xfrm>
            <a:off x="25560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3"/>
          <p:cNvSpPr>
            <a:spLocks noGrp="1"/>
          </p:cNvSpPr>
          <p:nvPr>
            <p:ph type="body" sz="quarter" idx="14"/>
          </p:nvPr>
        </p:nvSpPr>
        <p:spPr>
          <a:xfrm>
            <a:off x="46944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Text Placeholder 3"/>
          <p:cNvSpPr>
            <a:spLocks noGrp="1"/>
          </p:cNvSpPr>
          <p:nvPr>
            <p:ph type="body" sz="quarter" idx="15"/>
          </p:nvPr>
        </p:nvSpPr>
        <p:spPr>
          <a:xfrm>
            <a:off x="68328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29525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14.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0"/>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6800"/>
            <a:ext cx="1800000" cy="122237"/>
          </a:xfrm>
          <a:prstGeom prst="rect">
            <a:avLst/>
          </a:prstGeom>
          <a:noFill/>
        </p:spPr>
        <p:txBody>
          <a:bodyPr wrap="square" lIns="0" tIns="0" rIns="0" bIns="0" anchor="b">
            <a:spAutoFit/>
          </a:bodyPr>
          <a:lstStyle/>
          <a:p>
            <a:r>
              <a:rPr lang="en-US" sz="80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2017 Nokia</a:t>
            </a:r>
          </a:p>
        </p:txBody>
      </p:sp>
      <p:sp>
        <p:nvSpPr>
          <p:cNvPr id="21"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pic>
        <p:nvPicPr>
          <p:cNvPr id="8" name="Picture 7"/>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877226" y="4651000"/>
            <a:ext cx="1008112" cy="424363"/>
          </a:xfrm>
          <a:prstGeom prst="rect">
            <a:avLst/>
          </a:prstGeom>
        </p:spPr>
      </p:pic>
    </p:spTree>
    <p:extLst>
      <p:ext uri="{BB962C8B-B14F-4D97-AF65-F5344CB8AC3E}">
        <p14:creationId xmlns:p14="http://schemas.microsoft.com/office/powerpoint/2010/main" val="332726448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80" r:id="rId3"/>
    <p:sldLayoutId id="2147483681" r:id="rId4"/>
    <p:sldLayoutId id="2147483654" r:id="rId5"/>
    <p:sldLayoutId id="2147483678" r:id="rId6"/>
    <p:sldLayoutId id="2147483673" r:id="rId7"/>
    <p:sldLayoutId id="2147483679" r:id="rId8"/>
    <p:sldLayoutId id="2147483674" r:id="rId9"/>
  </p:sldLayoutIdLst>
  <p:hf sldNum="0" hdr="0" dt="0"/>
  <p:txStyles>
    <p:titleStyle>
      <a:lvl1pPr algn="l" defTabSz="914400" rtl="0" eaLnBrk="1" latinLnBrk="0" hangingPunct="1">
        <a:spcBef>
          <a:spcPct val="0"/>
        </a:spcBef>
        <a:buNone/>
        <a:defRPr sz="2000"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TextBox 12"/>
          <p:cNvSpPr txBox="1"/>
          <p:nvPr userDrawn="1"/>
        </p:nvSpPr>
        <p:spPr>
          <a:xfrm>
            <a:off x="755776" y="4816800"/>
            <a:ext cx="1800000" cy="122237"/>
          </a:xfrm>
          <a:prstGeom prst="rect">
            <a:avLst/>
          </a:prstGeom>
          <a:noFill/>
        </p:spPr>
        <p:txBody>
          <a:bodyPr wrap="square" lIns="0" tIns="0" rIns="0" bIns="0" anchor="b">
            <a:sp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2017 Nokia</a:t>
            </a:r>
          </a:p>
        </p:txBody>
      </p:sp>
      <p:sp>
        <p:nvSpPr>
          <p:cNvPr id="14"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519627140"/>
      </p:ext>
    </p:extLst>
  </p:cSld>
  <p:clrMap bg1="lt1" tx1="dk1" bg2="lt2" tx2="dk2" accent1="accent1" accent2="accent2" accent3="accent3" accent4="accent4" accent5="accent5" accent6="accent6" hlink="hlink" folHlink="folHlink"/>
  <p:sldLayoutIdLst>
    <p:sldLayoutId id="2147483661" r:id="rId1"/>
  </p:sldLayoutIdLst>
  <p:hf sldNum="0" hdr="0" dt="0"/>
  <p:txStyles>
    <p:titleStyle>
      <a:lvl1pPr algn="l" defTabSz="914400" rtl="0" eaLnBrk="1" latinLnBrk="0" hangingPunct="1">
        <a:spcBef>
          <a:spcPct val="0"/>
        </a:spcBef>
        <a:buNone/>
        <a:defRPr sz="2000"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7" name="TextBox 16"/>
          <p:cNvSpPr txBox="1"/>
          <p:nvPr userDrawn="1"/>
        </p:nvSpPr>
        <p:spPr>
          <a:xfrm>
            <a:off x="755776" y="4816800"/>
            <a:ext cx="1800000" cy="122237"/>
          </a:xfrm>
          <a:prstGeom prst="rect">
            <a:avLst/>
          </a:prstGeom>
          <a:noFill/>
        </p:spPr>
        <p:txBody>
          <a:bodyPr wrap="square" lIns="0" tIns="0" rIns="0" bIns="0" anchor="b">
            <a:spAutoFit/>
          </a:bodyPr>
          <a:lstStyle/>
          <a:p>
            <a:r>
              <a:rPr lang="en-GB" sz="80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2017 Nokia</a:t>
            </a:r>
          </a:p>
        </p:txBody>
      </p:sp>
      <p:sp>
        <p:nvSpPr>
          <p:cNvPr id="18"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GB"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dirty="0"/>
              <a:t>&lt;Document ID: change ID in footer or remove&gt; &lt;Change information classification in footer&gt;</a:t>
            </a:r>
            <a:endParaRPr lang="en-US" dirty="0"/>
          </a:p>
        </p:txBody>
      </p:sp>
    </p:spTree>
    <p:extLst>
      <p:ext uri="{BB962C8B-B14F-4D97-AF65-F5344CB8AC3E}">
        <p14:creationId xmlns:p14="http://schemas.microsoft.com/office/powerpoint/2010/main" val="2345520759"/>
      </p:ext>
    </p:extLst>
  </p:cSld>
  <p:clrMap bg1="lt1" tx1="dk1" bg2="lt2" tx2="dk2" accent1="accent1" accent2="accent2" accent3="accent3" accent4="accent4" accent5="accent5" accent6="accent6" hlink="hlink" folHlink="folHlink"/>
  <p:sldLayoutIdLst>
    <p:sldLayoutId id="2147483663" r:id="rId1"/>
    <p:sldLayoutId id="2147483664" r:id="rId2"/>
  </p:sldLayoutIdLst>
  <p:hf sldNum="0" hdr="0" dt="0"/>
  <p:txStyles>
    <p:titleStyle>
      <a:lvl1pPr algn="l" defTabSz="9144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9815361"/>
      </p:ext>
    </p:extLst>
  </p:cSld>
  <p:clrMap bg1="lt1" tx1="dk1" bg2="lt2" tx2="dk2" accent1="accent1" accent2="accent2" accent3="accent3" accent4="accent4" accent5="accent5" accent6="accent6" hlink="hlink" folHlink="folHlink"/>
  <p:sldLayoutIdLst>
    <p:sldLayoutId id="2147483668" r:id="rId1"/>
  </p:sldLayoutIdLst>
  <p:hf sldNum="0" hdr="0" dt="0"/>
  <p:txStyles>
    <p:titleStyle>
      <a:lvl1pPr algn="l" defTabSz="9144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3117151274"/>
      </p:ext>
    </p:extLst>
  </p:cSld>
  <p:clrMap bg1="lt1" tx1="dk1" bg2="lt2" tx2="dk2" accent1="accent1" accent2="accent2" accent3="accent3" accent4="accent4" accent5="accent5" accent6="accent6" hlink="hlink" folHlink="folHlink"/>
  <p:sldLayoutIdLst>
    <p:sldLayoutId id="2147483670" r:id="rId1"/>
  </p:sldLayoutIdLst>
  <p:hf sldNum="0" hdr="0" dt="0"/>
  <p:txStyles>
    <p:titleStyle>
      <a:lvl1pPr algn="l" defTabSz="9144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13" name="TextBox 12"/>
          <p:cNvSpPr txBox="1"/>
          <p:nvPr userDrawn="1"/>
        </p:nvSpPr>
        <p:spPr>
          <a:xfrm>
            <a:off x="755776" y="4816800"/>
            <a:ext cx="1800000" cy="122237"/>
          </a:xfrm>
          <a:prstGeom prst="rect">
            <a:avLst/>
          </a:prstGeom>
          <a:noFill/>
        </p:spPr>
        <p:txBody>
          <a:bodyPr wrap="square" lIns="0" tIns="0" rIns="0" bIns="0" anchor="b">
            <a:spAutoFit/>
          </a:bodyPr>
          <a:lstStyle/>
          <a:p>
            <a:r>
              <a:rPr lang="en-GB" sz="80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2017 Nokia</a:t>
            </a:r>
          </a:p>
        </p:txBody>
      </p:sp>
      <p:sp>
        <p:nvSpPr>
          <p:cNvPr id="14"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GB"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&lt;Document ID: change ID in footer or remove&gt; &lt;Change information classification in footer&gt;</a:t>
            </a:r>
            <a:endParaRPr lang="en-US" dirty="0"/>
          </a:p>
        </p:txBody>
      </p:sp>
    </p:spTree>
    <p:extLst>
      <p:ext uri="{BB962C8B-B14F-4D97-AF65-F5344CB8AC3E}">
        <p14:creationId xmlns:p14="http://schemas.microsoft.com/office/powerpoint/2010/main" val="3098006623"/>
      </p:ext>
    </p:extLst>
  </p:cSld>
  <p:clrMap bg1="lt1" tx1="dk1" bg2="lt2" tx2="dk2" accent1="accent1" accent2="accent2" accent3="accent3" accent4="accent4" accent5="accent5" accent6="accent6" hlink="hlink" folHlink="folHlink"/>
  <p:sldLayoutIdLst>
    <p:sldLayoutId id="2147483677" r:id="rId1"/>
  </p:sldLayoutIdLst>
  <p:hf sldNum="0" hdr="0" dt="0"/>
  <p:txStyles>
    <p:titleStyle>
      <a:lvl1pPr algn="l" defTabSz="9144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r>
              <a:rPr lang="en-US" dirty="0"/>
              <a:t>Encoding Possibilities for PCC related APIs</a:t>
            </a:r>
          </a:p>
        </p:txBody>
      </p:sp>
      <p:sp>
        <p:nvSpPr>
          <p:cNvPr id="6" name="Text Placeholder 5"/>
          <p:cNvSpPr>
            <a:spLocks noGrp="1"/>
          </p:cNvSpPr>
          <p:nvPr>
            <p:ph type="body" sz="quarter" idx="12"/>
          </p:nvPr>
        </p:nvSpPr>
        <p:spPr/>
        <p:txBody>
          <a:bodyPr/>
          <a:lstStyle/>
          <a:p>
            <a:r>
              <a:rPr lang="en-US" dirty="0">
                <a:latin typeface="Nokia Pure Text Light" panose="020B0403020202020204" pitchFamily="34" charset="0"/>
                <a:ea typeface="Nokia Pure Text Light" panose="020B0403020202020204" pitchFamily="34" charset="0"/>
              </a:rPr>
              <a:t>Thomas Belling</a:t>
            </a:r>
          </a:p>
          <a:p>
            <a:r>
              <a:rPr lang="en-US" dirty="0">
                <a:latin typeface="Nokia Pure Text Light" panose="020B0403020202020204" pitchFamily="34" charset="0"/>
                <a:ea typeface="Nokia Pure Text Light" panose="020B0403020202020204" pitchFamily="34" charset="0"/>
              </a:rPr>
              <a:t>09-11-2017</a:t>
            </a:r>
          </a:p>
          <a:p>
            <a:pPr marL="0" indent="0">
              <a:buNone/>
            </a:pPr>
            <a:endParaRPr lang="en-US" dirty="0"/>
          </a:p>
        </p:txBody>
      </p:sp>
    </p:spTree>
    <p:extLst>
      <p:ext uri="{BB962C8B-B14F-4D97-AF65-F5344CB8AC3E}">
        <p14:creationId xmlns:p14="http://schemas.microsoft.com/office/powerpoint/2010/main" val="224868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67A0FB-0AE6-4EDB-9DCC-E8FB07A38581}"/>
              </a:ext>
            </a:extLst>
          </p:cNvPr>
          <p:cNvSpPr>
            <a:spLocks noGrp="1"/>
          </p:cNvSpPr>
          <p:nvPr>
            <p:ph type="body" sz="quarter" idx="10"/>
          </p:nvPr>
        </p:nvSpPr>
        <p:spPr/>
        <p:txBody>
          <a:bodyPr/>
          <a:lstStyle/>
          <a:p>
            <a:r>
              <a:rPr lang="de-DE" dirty="0" err="1"/>
              <a:t>Issue</a:t>
            </a:r>
            <a:r>
              <a:rPr lang="de-DE" dirty="0"/>
              <a:t>: </a:t>
            </a:r>
            <a:r>
              <a:rPr lang="de-DE" dirty="0" err="1"/>
              <a:t>How</a:t>
            </a:r>
            <a:r>
              <a:rPr lang="de-DE" dirty="0"/>
              <a:t> to </a:t>
            </a:r>
            <a:r>
              <a:rPr lang="de-DE" dirty="0" err="1"/>
              <a:t>enable</a:t>
            </a:r>
            <a:r>
              <a:rPr lang="de-DE" dirty="0"/>
              <a:t> an </a:t>
            </a:r>
            <a:r>
              <a:rPr lang="de-DE" dirty="0" err="1"/>
              <a:t>effective</a:t>
            </a:r>
            <a:r>
              <a:rPr lang="de-DE" dirty="0"/>
              <a:t> update of </a:t>
            </a:r>
            <a:r>
              <a:rPr lang="de-DE" dirty="0" err="1"/>
              <a:t>policy</a:t>
            </a:r>
            <a:r>
              <a:rPr lang="de-DE" dirty="0"/>
              <a:t> </a:t>
            </a:r>
            <a:r>
              <a:rPr lang="de-DE" dirty="0" err="1"/>
              <a:t>information</a:t>
            </a:r>
            <a:r>
              <a:rPr lang="de-DE" dirty="0"/>
              <a:t>? (1/2)</a:t>
            </a:r>
          </a:p>
        </p:txBody>
      </p:sp>
      <p:sp>
        <p:nvSpPr>
          <p:cNvPr id="3" name="Text Placeholder 2">
            <a:extLst>
              <a:ext uri="{FF2B5EF4-FFF2-40B4-BE49-F238E27FC236}">
                <a16:creationId xmlns:a16="http://schemas.microsoft.com/office/drawing/2014/main" id="{41D8822A-82E2-41BF-A784-518268D2508A}"/>
              </a:ext>
            </a:extLst>
          </p:cNvPr>
          <p:cNvSpPr>
            <a:spLocks noGrp="1"/>
          </p:cNvSpPr>
          <p:nvPr>
            <p:ph type="body" sz="quarter" idx="11"/>
          </p:nvPr>
        </p:nvSpPr>
        <p:spPr/>
        <p:txBody>
          <a:bodyPr/>
          <a:lstStyle/>
          <a:p>
            <a:r>
              <a:rPr lang="en-GB" dirty="0" err="1"/>
              <a:t>Npcf_AMPolicyControl</a:t>
            </a:r>
            <a:endParaRPr lang="en-US" dirty="0"/>
          </a:p>
          <a:p>
            <a:endParaRPr lang="de-DE" dirty="0"/>
          </a:p>
        </p:txBody>
      </p:sp>
      <p:sp>
        <p:nvSpPr>
          <p:cNvPr id="4" name="Text Placeholder 3">
            <a:extLst>
              <a:ext uri="{FF2B5EF4-FFF2-40B4-BE49-F238E27FC236}">
                <a16:creationId xmlns:a16="http://schemas.microsoft.com/office/drawing/2014/main" id="{6FB077CA-CA18-4948-A98A-8A7F011DAAB0}"/>
              </a:ext>
            </a:extLst>
          </p:cNvPr>
          <p:cNvSpPr>
            <a:spLocks noGrp="1"/>
          </p:cNvSpPr>
          <p:nvPr>
            <p:ph type="body" sz="quarter" idx="12"/>
          </p:nvPr>
        </p:nvSpPr>
        <p:spPr/>
        <p:txBody>
          <a:bodyPr>
            <a:normAutofit fontScale="77500" lnSpcReduction="20000"/>
          </a:bodyPr>
          <a:lstStyle/>
          <a:p>
            <a:r>
              <a:rPr lang="en-US" dirty="0"/>
              <a:t>Stage 2 requires that Policy information can be provided both as response to a GET, and as UpdateNotify request. The information is less extensive than for SMF policies.</a:t>
            </a:r>
            <a:br>
              <a:rPr lang="en-US" dirty="0"/>
            </a:br>
            <a:r>
              <a:rPr lang="en-US" dirty="0"/>
              <a:t>There seem also requirements that the </a:t>
            </a:r>
            <a:r>
              <a:rPr lang="en-US" dirty="0" err="1"/>
              <a:t>AMFa</a:t>
            </a:r>
            <a:r>
              <a:rPr lang="en-US" dirty="0"/>
              <a:t> provides Service Area Restrictions, and/or an RAT Frequency Selection Priority (RFSP) Index (tbc by SA2 experts)</a:t>
            </a:r>
          </a:p>
          <a:p>
            <a:r>
              <a:rPr lang="en-US" dirty="0"/>
              <a:t>Related Issues:</a:t>
            </a:r>
          </a:p>
          <a:p>
            <a:pPr marL="342900" indent="-342900">
              <a:buFont typeface="+mj-lt"/>
              <a:buAutoNum type="arabicPeriod"/>
            </a:pPr>
            <a:r>
              <a:rPr lang="en-US" dirty="0"/>
              <a:t>How to achieve maximum communality in the implementation for GET and UpdateNotify?</a:t>
            </a:r>
          </a:p>
          <a:p>
            <a:pPr marL="342900" indent="-342900">
              <a:buFont typeface="+mj-lt"/>
              <a:buAutoNum type="arabicPeriod"/>
            </a:pPr>
            <a:r>
              <a:rPr lang="en-US" dirty="0"/>
              <a:t>How to enable an effective update for both cases?</a:t>
            </a:r>
          </a:p>
          <a:p>
            <a:pPr marL="342900" indent="-342900">
              <a:buFont typeface="+mj-lt"/>
              <a:buAutoNum type="arabicPeriod"/>
            </a:pPr>
            <a:r>
              <a:rPr lang="en-US" dirty="0"/>
              <a:t>Should we model the policy resource to be located both at PCF and SMF?</a:t>
            </a:r>
          </a:p>
          <a:p>
            <a:pPr marL="342900" indent="-342900">
              <a:buFont typeface="+mj-lt"/>
              <a:buAutoNum type="arabicPeriod"/>
            </a:pPr>
            <a:r>
              <a:rPr lang="en-US" dirty="0"/>
              <a:t>How to handle modification of Service Area Restrictions and RFSP index?</a:t>
            </a:r>
          </a:p>
          <a:p>
            <a:pPr marL="342900" indent="-342900">
              <a:buFont typeface="+mj-lt"/>
              <a:buAutoNum type="arabicPeriod"/>
            </a:pPr>
            <a:endParaRPr lang="en-US" dirty="0"/>
          </a:p>
          <a:p>
            <a:r>
              <a:rPr lang="en-US" dirty="0"/>
              <a:t>Proposal 1 (similar to SMF service)</a:t>
            </a:r>
          </a:p>
          <a:p>
            <a:pPr marL="285750" indent="-285750">
              <a:buFont typeface="Arial" panose="020B0604020202020204" pitchFamily="34" charset="0"/>
              <a:buChar char="•"/>
            </a:pPr>
            <a:r>
              <a:rPr lang="en-US" dirty="0"/>
              <a:t>Policies are modeled at resource at the AMF only.</a:t>
            </a:r>
          </a:p>
          <a:p>
            <a:pPr marL="285750" indent="-285750">
              <a:buFont typeface="Arial" panose="020B0604020202020204" pitchFamily="34" charset="0"/>
              <a:buChar char="•"/>
            </a:pPr>
            <a:r>
              <a:rPr lang="en-US" dirty="0"/>
              <a:t>Within the GET, the AMF provides the root URL for the resource.</a:t>
            </a:r>
          </a:p>
          <a:p>
            <a:pPr marL="285750" indent="-285750">
              <a:buFont typeface="Arial" panose="020B0604020202020204" pitchFamily="34" charset="0"/>
              <a:buChar char="•"/>
            </a:pPr>
            <a:r>
              <a:rPr lang="en-US" dirty="0"/>
              <a:t>The AMF does not return policies in the HTTP response to a GET. The SMF rather immediately executes an UpateNotify to create or update the policy resource at the SMF (see next slide for resource model and service operations.</a:t>
            </a:r>
          </a:p>
          <a:p>
            <a:r>
              <a:rPr lang="en-US" dirty="0"/>
              <a:t>Con: Requirement 4 is not addressed well, resources to describe Service Area Restrictions and RFSP index seem still required at AMF</a:t>
            </a:r>
          </a:p>
          <a:p>
            <a:pPr marL="342900" indent="-342900">
              <a:buFont typeface="+mj-lt"/>
              <a:buAutoNum type="arabicPeriod"/>
            </a:pPr>
            <a:endParaRPr lang="de-DE" dirty="0"/>
          </a:p>
        </p:txBody>
      </p:sp>
    </p:spTree>
    <p:extLst>
      <p:ext uri="{BB962C8B-B14F-4D97-AF65-F5344CB8AC3E}">
        <p14:creationId xmlns:p14="http://schemas.microsoft.com/office/powerpoint/2010/main" val="20795650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67A0FB-0AE6-4EDB-9DCC-E8FB07A38581}"/>
              </a:ext>
            </a:extLst>
          </p:cNvPr>
          <p:cNvSpPr>
            <a:spLocks noGrp="1"/>
          </p:cNvSpPr>
          <p:nvPr>
            <p:ph type="body" sz="quarter" idx="10"/>
          </p:nvPr>
        </p:nvSpPr>
        <p:spPr/>
        <p:txBody>
          <a:bodyPr/>
          <a:lstStyle/>
          <a:p>
            <a:r>
              <a:rPr lang="de-DE" dirty="0" err="1"/>
              <a:t>Issue</a:t>
            </a:r>
            <a:r>
              <a:rPr lang="de-DE" dirty="0"/>
              <a:t>: </a:t>
            </a:r>
            <a:r>
              <a:rPr lang="de-DE" dirty="0" err="1"/>
              <a:t>How</a:t>
            </a:r>
            <a:r>
              <a:rPr lang="de-DE" dirty="0"/>
              <a:t> to </a:t>
            </a:r>
            <a:r>
              <a:rPr lang="de-DE" dirty="0" err="1"/>
              <a:t>enable</a:t>
            </a:r>
            <a:r>
              <a:rPr lang="de-DE" dirty="0"/>
              <a:t> an </a:t>
            </a:r>
            <a:r>
              <a:rPr lang="de-DE" dirty="0" err="1"/>
              <a:t>effective</a:t>
            </a:r>
            <a:r>
              <a:rPr lang="de-DE" dirty="0"/>
              <a:t> update of </a:t>
            </a:r>
            <a:r>
              <a:rPr lang="de-DE" dirty="0" err="1"/>
              <a:t>policy</a:t>
            </a:r>
            <a:r>
              <a:rPr lang="de-DE" dirty="0"/>
              <a:t> </a:t>
            </a:r>
            <a:r>
              <a:rPr lang="de-DE" dirty="0" err="1"/>
              <a:t>information</a:t>
            </a:r>
            <a:r>
              <a:rPr lang="de-DE" dirty="0"/>
              <a:t>? (2/2)</a:t>
            </a:r>
          </a:p>
        </p:txBody>
      </p:sp>
      <p:sp>
        <p:nvSpPr>
          <p:cNvPr id="3" name="Text Placeholder 2">
            <a:extLst>
              <a:ext uri="{FF2B5EF4-FFF2-40B4-BE49-F238E27FC236}">
                <a16:creationId xmlns:a16="http://schemas.microsoft.com/office/drawing/2014/main" id="{41D8822A-82E2-41BF-A784-518268D2508A}"/>
              </a:ext>
            </a:extLst>
          </p:cNvPr>
          <p:cNvSpPr>
            <a:spLocks noGrp="1"/>
          </p:cNvSpPr>
          <p:nvPr>
            <p:ph type="body" sz="quarter" idx="11"/>
          </p:nvPr>
        </p:nvSpPr>
        <p:spPr/>
        <p:txBody>
          <a:bodyPr/>
          <a:lstStyle/>
          <a:p>
            <a:r>
              <a:rPr lang="en-GB" dirty="0" err="1"/>
              <a:t>Npcf_AMPolicyControl</a:t>
            </a:r>
            <a:endParaRPr lang="en-US" dirty="0"/>
          </a:p>
          <a:p>
            <a:endParaRPr lang="de-DE" dirty="0"/>
          </a:p>
        </p:txBody>
      </p:sp>
      <p:sp>
        <p:nvSpPr>
          <p:cNvPr id="4" name="Text Placeholder 3">
            <a:extLst>
              <a:ext uri="{FF2B5EF4-FFF2-40B4-BE49-F238E27FC236}">
                <a16:creationId xmlns:a16="http://schemas.microsoft.com/office/drawing/2014/main" id="{6FB077CA-CA18-4948-A98A-8A7F011DAAB0}"/>
              </a:ext>
            </a:extLst>
          </p:cNvPr>
          <p:cNvSpPr>
            <a:spLocks noGrp="1"/>
          </p:cNvSpPr>
          <p:nvPr>
            <p:ph type="body" sz="quarter" idx="12"/>
          </p:nvPr>
        </p:nvSpPr>
        <p:spPr/>
        <p:txBody>
          <a:bodyPr>
            <a:normAutofit fontScale="92500" lnSpcReduction="10000"/>
          </a:bodyPr>
          <a:lstStyle/>
          <a:p>
            <a:r>
              <a:rPr lang="en-US" dirty="0"/>
              <a:t>Proposal 1b (similar to SMF service) </a:t>
            </a:r>
            <a:r>
              <a:rPr lang="en-US" sz="2000" b="1" dirty="0">
                <a:solidFill>
                  <a:srgbClr val="FF0000"/>
                </a:solidFill>
              </a:rPr>
              <a:t>recommended !!!</a:t>
            </a:r>
            <a:endParaRPr lang="en-US" b="1" dirty="0">
              <a:solidFill>
                <a:srgbClr val="FF0000"/>
              </a:solidFill>
            </a:endParaRPr>
          </a:p>
          <a:p>
            <a:pPr marL="285750" indent="-285750">
              <a:buFont typeface="Arial" panose="020B0604020202020204" pitchFamily="34" charset="0"/>
              <a:buChar char="•"/>
            </a:pPr>
            <a:r>
              <a:rPr lang="en-US" dirty="0"/>
              <a:t>Policies are modeled at resource at the AMF only.</a:t>
            </a:r>
          </a:p>
          <a:p>
            <a:pPr marL="285750" indent="-285750">
              <a:buFont typeface="Arial" panose="020B0604020202020204" pitchFamily="34" charset="0"/>
              <a:buChar char="•"/>
            </a:pPr>
            <a:r>
              <a:rPr lang="en-US" dirty="0"/>
              <a:t>Within the </a:t>
            </a:r>
            <a:r>
              <a:rPr lang="en-US" dirty="0" err="1"/>
              <a:t>Npcf_AMPolicyControl_Get</a:t>
            </a:r>
            <a:r>
              <a:rPr lang="en-US" dirty="0"/>
              <a:t> (HTTP PUT or POST), the AMF provides the root URL for the resource.</a:t>
            </a:r>
          </a:p>
          <a:p>
            <a:pPr marL="285750" indent="-285750">
              <a:buFont typeface="Arial" panose="020B0604020202020204" pitchFamily="34" charset="0"/>
              <a:buChar char="•"/>
            </a:pPr>
            <a:r>
              <a:rPr lang="en-US" dirty="0"/>
              <a:t>The Service Area Restrictions, and/or an RAT Frequency Selection Priority (RFSP) Index do already exist at the AMF at that point. The AMF may include a representation in the GET. Alternatively the PCF uses an HTTP GET to read out the existing resource.</a:t>
            </a:r>
          </a:p>
          <a:p>
            <a:pPr marL="285750" indent="-285750">
              <a:buFont typeface="Arial" panose="020B0604020202020204" pitchFamily="34" charset="0"/>
              <a:buChar char="•"/>
            </a:pPr>
            <a:r>
              <a:rPr lang="en-US" dirty="0"/>
              <a:t>The AMF does not return policies in the HTTP response to the </a:t>
            </a:r>
            <a:r>
              <a:rPr lang="en-US" dirty="0" err="1"/>
              <a:t>Npcf_AMPolicyControl_Get</a:t>
            </a:r>
            <a:r>
              <a:rPr lang="en-US" dirty="0"/>
              <a:t>. The SMF rather immediately executes an </a:t>
            </a:r>
            <a:r>
              <a:rPr lang="en-US" dirty="0" err="1"/>
              <a:t>UpateNotify</a:t>
            </a:r>
            <a:r>
              <a:rPr lang="en-US" dirty="0"/>
              <a:t> (i.e. sends to the designated URL an HTTP PUT, PATCH to update the existing resources at the SMF or a POST to create new policy resource at the SMF. </a:t>
            </a:r>
          </a:p>
          <a:p>
            <a:pPr marL="285750" indent="-285750">
              <a:buFont typeface="Arial" panose="020B0604020202020204" pitchFamily="34" charset="0"/>
              <a:buChar char="•"/>
            </a:pPr>
            <a:r>
              <a:rPr lang="en-US" dirty="0"/>
              <a:t>For the policy resource structure at the SMF, see subsequent slide</a:t>
            </a:r>
          </a:p>
          <a:p>
            <a:r>
              <a:rPr lang="en-US" dirty="0"/>
              <a:t>Addresses Requirement 4 but avoids that resources to describe Service Area Restrictions and RFSP index are required at the PCF</a:t>
            </a:r>
          </a:p>
          <a:p>
            <a:endParaRPr lang="de-DE" dirty="0"/>
          </a:p>
          <a:p>
            <a:endParaRPr lang="de-DE" dirty="0"/>
          </a:p>
        </p:txBody>
      </p:sp>
    </p:spTree>
    <p:extLst>
      <p:ext uri="{BB962C8B-B14F-4D97-AF65-F5344CB8AC3E}">
        <p14:creationId xmlns:p14="http://schemas.microsoft.com/office/powerpoint/2010/main" val="26908215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67A0FB-0AE6-4EDB-9DCC-E8FB07A38581}"/>
              </a:ext>
            </a:extLst>
          </p:cNvPr>
          <p:cNvSpPr>
            <a:spLocks noGrp="1"/>
          </p:cNvSpPr>
          <p:nvPr>
            <p:ph type="body" sz="quarter" idx="10"/>
          </p:nvPr>
        </p:nvSpPr>
        <p:spPr/>
        <p:txBody>
          <a:bodyPr/>
          <a:lstStyle/>
          <a:p>
            <a:r>
              <a:rPr lang="de-DE" dirty="0" err="1"/>
              <a:t>Issue</a:t>
            </a:r>
            <a:r>
              <a:rPr lang="de-DE" dirty="0"/>
              <a:t>: </a:t>
            </a:r>
            <a:r>
              <a:rPr lang="de-DE" dirty="0" err="1"/>
              <a:t>How</a:t>
            </a:r>
            <a:r>
              <a:rPr lang="de-DE" dirty="0"/>
              <a:t> to </a:t>
            </a:r>
            <a:r>
              <a:rPr lang="de-DE" dirty="0" err="1"/>
              <a:t>enable</a:t>
            </a:r>
            <a:r>
              <a:rPr lang="de-DE" dirty="0"/>
              <a:t> an </a:t>
            </a:r>
            <a:r>
              <a:rPr lang="de-DE" dirty="0" err="1"/>
              <a:t>effective</a:t>
            </a:r>
            <a:r>
              <a:rPr lang="de-DE" dirty="0"/>
              <a:t> update of </a:t>
            </a:r>
            <a:r>
              <a:rPr lang="de-DE" dirty="0" err="1"/>
              <a:t>policy</a:t>
            </a:r>
            <a:r>
              <a:rPr lang="de-DE" dirty="0"/>
              <a:t> </a:t>
            </a:r>
            <a:r>
              <a:rPr lang="de-DE" dirty="0" err="1"/>
              <a:t>information</a:t>
            </a:r>
            <a:r>
              <a:rPr lang="de-DE" dirty="0"/>
              <a:t>? (2/2)</a:t>
            </a:r>
          </a:p>
        </p:txBody>
      </p:sp>
      <p:sp>
        <p:nvSpPr>
          <p:cNvPr id="3" name="Text Placeholder 2">
            <a:extLst>
              <a:ext uri="{FF2B5EF4-FFF2-40B4-BE49-F238E27FC236}">
                <a16:creationId xmlns:a16="http://schemas.microsoft.com/office/drawing/2014/main" id="{41D8822A-82E2-41BF-A784-518268D2508A}"/>
              </a:ext>
            </a:extLst>
          </p:cNvPr>
          <p:cNvSpPr>
            <a:spLocks noGrp="1"/>
          </p:cNvSpPr>
          <p:nvPr>
            <p:ph type="body" sz="quarter" idx="11"/>
          </p:nvPr>
        </p:nvSpPr>
        <p:spPr/>
        <p:txBody>
          <a:bodyPr/>
          <a:lstStyle/>
          <a:p>
            <a:r>
              <a:rPr lang="en-GB" dirty="0" err="1"/>
              <a:t>Npcf_AMPolicyControl</a:t>
            </a:r>
            <a:endParaRPr lang="en-US" dirty="0"/>
          </a:p>
          <a:p>
            <a:endParaRPr lang="de-DE" dirty="0"/>
          </a:p>
        </p:txBody>
      </p:sp>
      <p:sp>
        <p:nvSpPr>
          <p:cNvPr id="4" name="Text Placeholder 3">
            <a:extLst>
              <a:ext uri="{FF2B5EF4-FFF2-40B4-BE49-F238E27FC236}">
                <a16:creationId xmlns:a16="http://schemas.microsoft.com/office/drawing/2014/main" id="{6FB077CA-CA18-4948-A98A-8A7F011DAAB0}"/>
              </a:ext>
            </a:extLst>
          </p:cNvPr>
          <p:cNvSpPr>
            <a:spLocks noGrp="1"/>
          </p:cNvSpPr>
          <p:nvPr>
            <p:ph type="body" sz="quarter" idx="12"/>
          </p:nvPr>
        </p:nvSpPr>
        <p:spPr/>
        <p:txBody>
          <a:bodyPr>
            <a:normAutofit fontScale="85000" lnSpcReduction="20000"/>
          </a:bodyPr>
          <a:lstStyle/>
          <a:p>
            <a:r>
              <a:rPr lang="en-US" dirty="0"/>
              <a:t>Proposal 2 (keep current encoding proposal)</a:t>
            </a:r>
          </a:p>
          <a:p>
            <a:pPr marL="285750" indent="-285750">
              <a:buFont typeface="Arial" panose="020B0604020202020204" pitchFamily="34" charset="0"/>
              <a:buChar char="•"/>
            </a:pPr>
            <a:r>
              <a:rPr lang="en-US" dirty="0"/>
              <a:t>Policies are modeled at resource at the PCF only.</a:t>
            </a:r>
          </a:p>
          <a:p>
            <a:pPr marL="285750" indent="-285750">
              <a:buFont typeface="Arial" panose="020B0604020202020204" pitchFamily="34" charset="0"/>
              <a:buChar char="•"/>
            </a:pPr>
            <a:r>
              <a:rPr lang="en-US" dirty="0"/>
              <a:t>Notifications are done in RPC like fashion, providing only deltas</a:t>
            </a:r>
          </a:p>
          <a:p>
            <a:r>
              <a:rPr lang="en-US" dirty="0"/>
              <a:t>Pro: Requirement 4 addressed well</a:t>
            </a:r>
          </a:p>
          <a:p>
            <a:r>
              <a:rPr lang="en-US" dirty="0"/>
              <a:t>Con: Not fully Restfull. </a:t>
            </a:r>
          </a:p>
          <a:p>
            <a:r>
              <a:rPr lang="en-US" dirty="0"/>
              <a:t>Con: No efficient encoding for responses to subsequent GET (hardly possible to provide only modifications)</a:t>
            </a:r>
          </a:p>
          <a:p>
            <a:endParaRPr lang="en-US" dirty="0"/>
          </a:p>
          <a:p>
            <a:r>
              <a:rPr lang="en-US" dirty="0"/>
              <a:t>Proposal 3 (policy resources at PCF only. Notifications only as triggers for new Get)</a:t>
            </a:r>
          </a:p>
          <a:p>
            <a:pPr marL="285750" indent="-285750">
              <a:buFont typeface="Arial" panose="020B0604020202020204" pitchFamily="34" charset="0"/>
              <a:buChar char="•"/>
            </a:pPr>
            <a:r>
              <a:rPr lang="en-US" dirty="0"/>
              <a:t>Policies are modeled at resource at the PCF only.</a:t>
            </a:r>
          </a:p>
          <a:p>
            <a:pPr marL="285750" indent="-285750">
              <a:buFont typeface="Arial" panose="020B0604020202020204" pitchFamily="34" charset="0"/>
              <a:buChar char="•"/>
            </a:pPr>
            <a:r>
              <a:rPr lang="en-US" dirty="0"/>
              <a:t>Notifications are done in RPC like fashion, providing only triggers for new Get</a:t>
            </a:r>
          </a:p>
          <a:p>
            <a:r>
              <a:rPr lang="en-US" dirty="0"/>
              <a:t>Pro: Requirement 4 addressed well</a:t>
            </a:r>
          </a:p>
          <a:p>
            <a:r>
              <a:rPr lang="en-US" dirty="0"/>
              <a:t>Con: No efficient encoding for responses to subsequent GET (hardly possible to provide only modifications)</a:t>
            </a:r>
          </a:p>
          <a:p>
            <a:endParaRPr lang="de-DE" dirty="0"/>
          </a:p>
          <a:p>
            <a:endParaRPr lang="de-DE" dirty="0"/>
          </a:p>
        </p:txBody>
      </p:sp>
    </p:spTree>
    <p:extLst>
      <p:ext uri="{BB962C8B-B14F-4D97-AF65-F5344CB8AC3E}">
        <p14:creationId xmlns:p14="http://schemas.microsoft.com/office/powerpoint/2010/main" val="6925080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76C7E19-CC02-45E1-B4C1-D877DA4F51BC}"/>
              </a:ext>
            </a:extLst>
          </p:cNvPr>
          <p:cNvSpPr>
            <a:spLocks noGrp="1"/>
          </p:cNvSpPr>
          <p:nvPr>
            <p:ph type="body" sz="quarter" idx="11"/>
          </p:nvPr>
        </p:nvSpPr>
        <p:spPr>
          <a:xfrm>
            <a:off x="417600" y="280800"/>
            <a:ext cx="8308800" cy="309600"/>
          </a:xfrm>
        </p:spPr>
        <p:txBody>
          <a:bodyPr/>
          <a:lstStyle/>
          <a:p>
            <a:r>
              <a:rPr lang="en-GB" dirty="0" err="1"/>
              <a:t>Npcf_AMPolicyControl</a:t>
            </a:r>
            <a:endParaRPr lang="en-US" dirty="0"/>
          </a:p>
          <a:p>
            <a:endParaRPr lang="de-DE" dirty="0"/>
          </a:p>
        </p:txBody>
      </p:sp>
      <p:sp>
        <p:nvSpPr>
          <p:cNvPr id="6" name="Text Placeholder 5">
            <a:extLst>
              <a:ext uri="{FF2B5EF4-FFF2-40B4-BE49-F238E27FC236}">
                <a16:creationId xmlns:a16="http://schemas.microsoft.com/office/drawing/2014/main" id="{BE33BAA2-BB09-43FF-8C0A-70D921CFDAEC}"/>
              </a:ext>
            </a:extLst>
          </p:cNvPr>
          <p:cNvSpPr>
            <a:spLocks noGrp="1"/>
          </p:cNvSpPr>
          <p:nvPr>
            <p:ph type="body" sz="quarter" idx="10"/>
          </p:nvPr>
        </p:nvSpPr>
        <p:spPr/>
        <p:txBody>
          <a:bodyPr/>
          <a:lstStyle/>
          <a:p>
            <a:r>
              <a:rPr lang="de-DE" dirty="0" err="1"/>
              <a:t>Proposed</a:t>
            </a:r>
            <a:r>
              <a:rPr lang="de-DE" dirty="0"/>
              <a:t> </a:t>
            </a:r>
            <a:r>
              <a:rPr lang="de-DE" dirty="0" err="1"/>
              <a:t>subscription</a:t>
            </a:r>
            <a:r>
              <a:rPr lang="de-DE" dirty="0"/>
              <a:t> resources at </a:t>
            </a:r>
            <a:r>
              <a:rPr lang="de-DE" dirty="0" err="1"/>
              <a:t>the</a:t>
            </a:r>
            <a:r>
              <a:rPr lang="de-DE" dirty="0"/>
              <a:t> PCF</a:t>
            </a:r>
          </a:p>
        </p:txBody>
      </p:sp>
      <p:sp>
        <p:nvSpPr>
          <p:cNvPr id="15" name="Rectangle 1">
            <a:extLst>
              <a:ext uri="{FF2B5EF4-FFF2-40B4-BE49-F238E27FC236}">
                <a16:creationId xmlns:a16="http://schemas.microsoft.com/office/drawing/2014/main" id="{1710B6D5-BB4A-472F-B142-213EB222DCC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p>
        </p:txBody>
      </p:sp>
      <p:pic>
        <p:nvPicPr>
          <p:cNvPr id="5" name="Picture 4">
            <a:extLst>
              <a:ext uri="{FF2B5EF4-FFF2-40B4-BE49-F238E27FC236}">
                <a16:creationId xmlns:a16="http://schemas.microsoft.com/office/drawing/2014/main" id="{85E32352-C9F4-4DC2-9650-1F73C154BFC8}"/>
              </a:ext>
            </a:extLst>
          </p:cNvPr>
          <p:cNvPicPr>
            <a:picLocks noChangeAspect="1"/>
          </p:cNvPicPr>
          <p:nvPr/>
        </p:nvPicPr>
        <p:blipFill>
          <a:blip r:embed="rId2"/>
          <a:stretch>
            <a:fillRect/>
          </a:stretch>
        </p:blipFill>
        <p:spPr>
          <a:xfrm>
            <a:off x="183187" y="1822246"/>
            <a:ext cx="3599664" cy="1332434"/>
          </a:xfrm>
          <a:prstGeom prst="rect">
            <a:avLst/>
          </a:prstGeom>
        </p:spPr>
      </p:pic>
      <p:graphicFrame>
        <p:nvGraphicFramePr>
          <p:cNvPr id="7" name="Table 6">
            <a:extLst>
              <a:ext uri="{FF2B5EF4-FFF2-40B4-BE49-F238E27FC236}">
                <a16:creationId xmlns:a16="http://schemas.microsoft.com/office/drawing/2014/main" id="{A597560A-0452-4D33-BE25-616F97A61C06}"/>
              </a:ext>
            </a:extLst>
          </p:cNvPr>
          <p:cNvGraphicFramePr>
            <a:graphicFrameLocks noGrp="1"/>
          </p:cNvGraphicFramePr>
          <p:nvPr>
            <p:extLst>
              <p:ext uri="{D42A27DB-BD31-4B8C-83A1-F6EECF244321}">
                <p14:modId xmlns:p14="http://schemas.microsoft.com/office/powerpoint/2010/main" val="2831161279"/>
              </p:ext>
            </p:extLst>
          </p:nvPr>
        </p:nvGraphicFramePr>
        <p:xfrm>
          <a:off x="3623310" y="1538129"/>
          <a:ext cx="5303520" cy="2468880"/>
        </p:xfrm>
        <a:graphic>
          <a:graphicData uri="http://schemas.openxmlformats.org/drawingml/2006/table">
            <a:tbl>
              <a:tblPr firstRow="1" firstCol="1" bandRow="1"/>
              <a:tblGrid>
                <a:gridCol w="914400">
                  <a:extLst>
                    <a:ext uri="{9D8B030D-6E8A-4147-A177-3AD203B41FA5}">
                      <a16:colId xmlns:a16="http://schemas.microsoft.com/office/drawing/2014/main" val="669614539"/>
                    </a:ext>
                  </a:extLst>
                </a:gridCol>
                <a:gridCol w="1268730">
                  <a:extLst>
                    <a:ext uri="{9D8B030D-6E8A-4147-A177-3AD203B41FA5}">
                      <a16:colId xmlns:a16="http://schemas.microsoft.com/office/drawing/2014/main" val="4010604827"/>
                    </a:ext>
                  </a:extLst>
                </a:gridCol>
                <a:gridCol w="971550">
                  <a:extLst>
                    <a:ext uri="{9D8B030D-6E8A-4147-A177-3AD203B41FA5}">
                      <a16:colId xmlns:a16="http://schemas.microsoft.com/office/drawing/2014/main" val="3958385469"/>
                    </a:ext>
                  </a:extLst>
                </a:gridCol>
                <a:gridCol w="2148840">
                  <a:extLst>
                    <a:ext uri="{9D8B030D-6E8A-4147-A177-3AD203B41FA5}">
                      <a16:colId xmlns:a16="http://schemas.microsoft.com/office/drawing/2014/main" val="4234356318"/>
                    </a:ext>
                  </a:extLst>
                </a:gridCol>
              </a:tblGrid>
              <a:tr h="0">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Resource name</a:t>
                      </a:r>
                      <a:endParaRPr lang="de-DE"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Resource URI</a:t>
                      </a:r>
                      <a:endParaRPr lang="de-DE"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HTTP method</a:t>
                      </a:r>
                      <a:endParaRPr lang="de-DE"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Meaning</a:t>
                      </a:r>
                      <a:endParaRPr lang="de-DE"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534665721"/>
                  </a:ext>
                </a:extLst>
              </a:tr>
              <a:tr h="0">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AM Policies</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t>
                      </a:r>
                      <a:r>
                        <a:rPr lang="fr-FR" sz="900">
                          <a:effectLst/>
                          <a:latin typeface="Arial" panose="020B0604020202020204" pitchFamily="34" charset="0"/>
                          <a:ea typeface="Times New Roman" panose="02020603050405020304" pitchFamily="18" charset="0"/>
                          <a:cs typeface="Times New Roman" panose="02020603050405020304" pitchFamily="18" charset="0"/>
                        </a:rPr>
                        <a:t>apiRoot</a:t>
                      </a:r>
                      <a:r>
                        <a:rPr lang="en-GB" sz="900">
                          <a:effectLst/>
                          <a:latin typeface="Arial" panose="020B0604020202020204" pitchFamily="34" charset="0"/>
                          <a:ea typeface="Times New Roman" panose="02020603050405020304" pitchFamily="18" charset="0"/>
                          <a:cs typeface="Times New Roman" panose="02020603050405020304" pitchFamily="18" charset="0"/>
                        </a:rPr>
                        <a:t>}/</a:t>
                      </a:r>
                      <a:br>
                        <a:rPr lang="en-GB" sz="900">
                          <a:effectLst/>
                          <a:latin typeface="Arial" panose="020B0604020202020204" pitchFamily="34" charset="0"/>
                          <a:ea typeface="Times New Roman" panose="02020603050405020304" pitchFamily="18" charset="0"/>
                          <a:cs typeface="Times New Roman" panose="02020603050405020304" pitchFamily="18" charset="0"/>
                        </a:rPr>
                      </a:br>
                      <a:r>
                        <a:rPr lang="en-GB" sz="900">
                          <a:effectLst/>
                          <a:latin typeface="Arial" panose="020B0604020202020204" pitchFamily="34" charset="0"/>
                          <a:ea typeface="Times New Roman" panose="02020603050405020304" pitchFamily="18" charset="0"/>
                          <a:cs typeface="Times New Roman" panose="02020603050405020304" pitchFamily="18" charset="0"/>
                        </a:rPr>
                        <a:t>npcf-am-policy-control/</a:t>
                      </a:r>
                      <a:br>
                        <a:rPr lang="en-GB" sz="900">
                          <a:effectLst/>
                          <a:latin typeface="Arial" panose="020B0604020202020204" pitchFamily="34" charset="0"/>
                          <a:ea typeface="Times New Roman" panose="02020603050405020304" pitchFamily="18" charset="0"/>
                          <a:cs typeface="Times New Roman" panose="02020603050405020304" pitchFamily="18" charset="0"/>
                        </a:rPr>
                      </a:br>
                      <a:r>
                        <a:rPr lang="en-GB" sz="900">
                          <a:effectLst/>
                          <a:latin typeface="Arial" panose="020B0604020202020204" pitchFamily="34" charset="0"/>
                          <a:ea typeface="Times New Roman" panose="02020603050405020304" pitchFamily="18" charset="0"/>
                          <a:cs typeface="Times New Roman" panose="02020603050405020304" pitchFamily="18" charset="0"/>
                        </a:rPr>
                        <a:t>v1/subscriptions/</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Read all AM Policies resources at an PCF.</a:t>
                      </a:r>
                      <a:br>
                        <a:rPr lang="en-GB" sz="900">
                          <a:effectLst/>
                          <a:latin typeface="Arial" panose="020B0604020202020204" pitchFamily="34" charset="0"/>
                          <a:ea typeface="Times New Roman" panose="02020603050405020304" pitchFamily="18" charset="0"/>
                          <a:cs typeface="Times New Roman" panose="02020603050405020304" pitchFamily="18" charset="0"/>
                        </a:rPr>
                      </a:br>
                      <a:r>
                        <a:rPr lang="en-GB" sz="900">
                          <a:effectLst/>
                          <a:latin typeface="Arial" panose="020B0604020202020204" pitchFamily="34" charset="0"/>
                          <a:ea typeface="Times New Roman" panose="02020603050405020304" pitchFamily="18" charset="0"/>
                          <a:cs typeface="Times New Roman" panose="02020603050405020304" pitchFamily="18" charset="0"/>
                        </a:rPr>
                        <a:t>Query parameters are FFS and can contain the NotificationURI (to identify all resources related to a given AMF).</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8623896"/>
                  </a:ext>
                </a:extLst>
              </a:tr>
              <a:tr h="0">
                <a:tc rowSpan="4">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Individual AM Policy Subscription</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t>
                      </a:r>
                      <a:r>
                        <a:rPr lang="fr-FR" sz="900">
                          <a:effectLst/>
                          <a:latin typeface="Arial" panose="020B0604020202020204" pitchFamily="34" charset="0"/>
                          <a:ea typeface="Times New Roman" panose="02020603050405020304" pitchFamily="18" charset="0"/>
                          <a:cs typeface="Times New Roman" panose="02020603050405020304" pitchFamily="18" charset="0"/>
                        </a:rPr>
                        <a:t>apiRoot</a:t>
                      </a:r>
                      <a:r>
                        <a:rPr lang="en-GB" sz="900">
                          <a:effectLst/>
                          <a:latin typeface="Arial" panose="020B0604020202020204" pitchFamily="34" charset="0"/>
                          <a:ea typeface="Times New Roman" panose="02020603050405020304" pitchFamily="18" charset="0"/>
                          <a:cs typeface="Times New Roman" panose="02020603050405020304" pitchFamily="18" charset="0"/>
                        </a:rPr>
                        <a:t>}</a:t>
                      </a:r>
                      <a:br>
                        <a:rPr lang="en-GB" sz="900">
                          <a:effectLst/>
                          <a:latin typeface="Arial" panose="020B0604020202020204" pitchFamily="34" charset="0"/>
                          <a:ea typeface="Times New Roman" panose="02020603050405020304" pitchFamily="18" charset="0"/>
                          <a:cs typeface="Times New Roman" panose="02020603050405020304" pitchFamily="18" charset="0"/>
                        </a:rPr>
                      </a:br>
                      <a:r>
                        <a:rPr lang="en-GB" sz="900">
                          <a:effectLst/>
                          <a:latin typeface="Arial" panose="020B0604020202020204" pitchFamily="34" charset="0"/>
                          <a:ea typeface="Times New Roman" panose="02020603050405020304" pitchFamily="18" charset="0"/>
                          <a:cs typeface="Times New Roman" panose="02020603050405020304" pitchFamily="18" charset="0"/>
                        </a:rPr>
                        <a:t>/npcf-am-policy-control/</a:t>
                      </a:r>
                      <a:br>
                        <a:rPr lang="en-GB" sz="900">
                          <a:effectLst/>
                          <a:latin typeface="Arial" panose="020B0604020202020204" pitchFamily="34" charset="0"/>
                          <a:ea typeface="Times New Roman" panose="02020603050405020304" pitchFamily="18" charset="0"/>
                          <a:cs typeface="Times New Roman" panose="02020603050405020304" pitchFamily="18" charset="0"/>
                        </a:rPr>
                      </a:br>
                      <a:r>
                        <a:rPr lang="en-GB" sz="900">
                          <a:effectLst/>
                          <a:latin typeface="Arial" panose="020B0604020202020204" pitchFamily="34" charset="0"/>
                          <a:ea typeface="Times New Roman" panose="02020603050405020304" pitchFamily="18" charset="0"/>
                          <a:cs typeface="Times New Roman" panose="02020603050405020304" pitchFamily="18" charset="0"/>
                        </a:rPr>
                        <a:t>v1/subscriptions/</a:t>
                      </a:r>
                      <a:br>
                        <a:rPr lang="en-GB" sz="900">
                          <a:effectLst/>
                          <a:latin typeface="Arial" panose="020B0604020202020204" pitchFamily="34" charset="0"/>
                          <a:ea typeface="Times New Roman" panose="02020603050405020304" pitchFamily="18" charset="0"/>
                          <a:cs typeface="Times New Roman" panose="02020603050405020304" pitchFamily="18" charset="0"/>
                        </a:rPr>
                      </a:br>
                      <a:r>
                        <a:rPr lang="en-GB" sz="900">
                          <a:effectLst/>
                          <a:latin typeface="Arial" panose="020B0604020202020204" pitchFamily="34" charset="0"/>
                          <a:ea typeface="Times New Roman" panose="02020603050405020304" pitchFamily="18" charset="0"/>
                          <a:cs typeface="Times New Roman" panose="02020603050405020304" pitchFamily="18" charset="0"/>
                        </a:rPr>
                        <a:t>{supi}</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PUT</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Create a new or update an existing Individual AM Policy resource for a SUPI supplied by the AMF.</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8704092"/>
                  </a:ext>
                </a:extLst>
              </a:tr>
              <a:tr h="0">
                <a:tc vMerge="1">
                  <a:txBody>
                    <a:bodyPr/>
                    <a:lstStyle/>
                    <a:p>
                      <a:endParaRPr lang="de-DE"/>
                    </a:p>
                  </a:txBody>
                  <a:tcPr/>
                </a:tc>
                <a:tc vMerge="1">
                  <a:txBody>
                    <a:bodyPr/>
                    <a:lstStyle/>
                    <a:p>
                      <a:endParaRPr lang="de-DE"/>
                    </a:p>
                  </a:txBody>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PATCH</a:t>
                      </a:r>
                      <a:br>
                        <a:rPr lang="en-GB" sz="900">
                          <a:effectLst/>
                          <a:latin typeface="Arial" panose="020B0604020202020204" pitchFamily="34" charset="0"/>
                          <a:ea typeface="Times New Roman" panose="02020603050405020304" pitchFamily="18" charset="0"/>
                          <a:cs typeface="Times New Roman" panose="02020603050405020304" pitchFamily="18" charset="0"/>
                        </a:rPr>
                      </a:br>
                      <a:r>
                        <a:rPr lang="en-GB" sz="900">
                          <a:effectLst/>
                          <a:latin typeface="Arial" panose="020B0604020202020204" pitchFamily="34" charset="0"/>
                          <a:ea typeface="Times New Roman" panose="02020603050405020304" pitchFamily="18" charset="0"/>
                          <a:cs typeface="Times New Roman" panose="02020603050405020304" pitchFamily="18" charset="0"/>
                        </a:rPr>
                        <a:t>(FFS)</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Update an existing Individual AM Policy resource for a SUPI supplied by the AMF.</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8116191"/>
                  </a:ext>
                </a:extLst>
              </a:tr>
              <a:tr h="0">
                <a:tc vMerge="1">
                  <a:txBody>
                    <a:bodyPr/>
                    <a:lstStyle/>
                    <a:p>
                      <a:endParaRPr lang="de-DE"/>
                    </a:p>
                  </a:txBody>
                  <a:tcPr/>
                </a:tc>
                <a:tc vMerge="1">
                  <a:txBody>
                    <a:bodyPr/>
                    <a:lstStyle/>
                    <a:p>
                      <a:endParaRPr lang="de-DE"/>
                    </a:p>
                  </a:txBody>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Read the Individual AM Policy resource for a SUPI supplied by the AMF.</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4734070"/>
                  </a:ext>
                </a:extLst>
              </a:tr>
              <a:tr h="0">
                <a:tc vMerge="1">
                  <a:txBody>
                    <a:bodyPr/>
                    <a:lstStyle/>
                    <a:p>
                      <a:endParaRPr lang="de-DE"/>
                    </a:p>
                  </a:txBody>
                  <a:tcPr/>
                </a:tc>
                <a:tc vMerge="1">
                  <a:txBody>
                    <a:bodyPr/>
                    <a:lstStyle/>
                    <a:p>
                      <a:endParaRPr lang="de-DE"/>
                    </a:p>
                  </a:txBody>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Delete the Individual AM Policy resource for a SUPI supplied by the AMF.</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0529636"/>
                  </a:ext>
                </a:extLst>
              </a:tr>
            </a:tbl>
          </a:graphicData>
        </a:graphic>
      </p:graphicFrame>
    </p:spTree>
    <p:extLst>
      <p:ext uri="{BB962C8B-B14F-4D97-AF65-F5344CB8AC3E}">
        <p14:creationId xmlns:p14="http://schemas.microsoft.com/office/powerpoint/2010/main" val="19737667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E33BAA2-BB09-43FF-8C0A-70D921CFDAEC}"/>
              </a:ext>
            </a:extLst>
          </p:cNvPr>
          <p:cNvSpPr>
            <a:spLocks noGrp="1"/>
          </p:cNvSpPr>
          <p:nvPr>
            <p:ph type="body" sz="quarter" idx="10"/>
          </p:nvPr>
        </p:nvSpPr>
        <p:spPr/>
        <p:txBody>
          <a:bodyPr/>
          <a:lstStyle/>
          <a:p>
            <a:r>
              <a:rPr lang="de-DE" dirty="0"/>
              <a:t>Proposed Policy resources at </a:t>
            </a:r>
            <a:r>
              <a:rPr lang="de-DE" dirty="0" err="1"/>
              <a:t>the</a:t>
            </a:r>
            <a:r>
              <a:rPr lang="de-DE" dirty="0"/>
              <a:t> AMF</a:t>
            </a:r>
          </a:p>
        </p:txBody>
      </p:sp>
      <p:sp>
        <p:nvSpPr>
          <p:cNvPr id="9" name="Text Placeholder 8">
            <a:extLst>
              <a:ext uri="{FF2B5EF4-FFF2-40B4-BE49-F238E27FC236}">
                <a16:creationId xmlns:a16="http://schemas.microsoft.com/office/drawing/2014/main" id="{176C7E19-CC02-45E1-B4C1-D877DA4F51BC}"/>
              </a:ext>
            </a:extLst>
          </p:cNvPr>
          <p:cNvSpPr>
            <a:spLocks noGrp="1"/>
          </p:cNvSpPr>
          <p:nvPr>
            <p:ph type="body" sz="quarter" idx="11"/>
          </p:nvPr>
        </p:nvSpPr>
        <p:spPr/>
        <p:txBody>
          <a:bodyPr/>
          <a:lstStyle/>
          <a:p>
            <a:r>
              <a:rPr lang="en-GB" dirty="0"/>
              <a:t>Npcf_SMPolicyControl</a:t>
            </a:r>
            <a:endParaRPr lang="en-US" dirty="0"/>
          </a:p>
          <a:p>
            <a:endParaRPr lang="de-DE" dirty="0"/>
          </a:p>
        </p:txBody>
      </p:sp>
      <p:sp>
        <p:nvSpPr>
          <p:cNvPr id="15" name="Rectangle 1">
            <a:extLst>
              <a:ext uri="{FF2B5EF4-FFF2-40B4-BE49-F238E27FC236}">
                <a16:creationId xmlns:a16="http://schemas.microsoft.com/office/drawing/2014/main" id="{1710B6D5-BB4A-472F-B142-213EB222DCC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p>
        </p:txBody>
      </p:sp>
      <p:sp>
        <p:nvSpPr>
          <p:cNvPr id="2" name="Rectangle 1">
            <a:extLst>
              <a:ext uri="{FF2B5EF4-FFF2-40B4-BE49-F238E27FC236}">
                <a16:creationId xmlns:a16="http://schemas.microsoft.com/office/drawing/2014/main" id="{B8F6BB13-C752-46ED-849E-F4A0B9A84780}"/>
              </a:ext>
            </a:extLst>
          </p:cNvPr>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pic>
        <p:nvPicPr>
          <p:cNvPr id="4" name="Picture 3">
            <a:extLst>
              <a:ext uri="{FF2B5EF4-FFF2-40B4-BE49-F238E27FC236}">
                <a16:creationId xmlns:a16="http://schemas.microsoft.com/office/drawing/2014/main" id="{814B55C2-93AB-4D4B-BDE6-75186063FAF2}"/>
              </a:ext>
            </a:extLst>
          </p:cNvPr>
          <p:cNvPicPr>
            <a:picLocks noChangeAspect="1"/>
          </p:cNvPicPr>
          <p:nvPr/>
        </p:nvPicPr>
        <p:blipFill>
          <a:blip r:embed="rId2"/>
          <a:stretch>
            <a:fillRect/>
          </a:stretch>
        </p:blipFill>
        <p:spPr>
          <a:xfrm>
            <a:off x="286958" y="1546577"/>
            <a:ext cx="3380510" cy="1896534"/>
          </a:xfrm>
          <a:prstGeom prst="rect">
            <a:avLst/>
          </a:prstGeom>
        </p:spPr>
      </p:pic>
      <p:graphicFrame>
        <p:nvGraphicFramePr>
          <p:cNvPr id="5" name="Table 4">
            <a:extLst>
              <a:ext uri="{FF2B5EF4-FFF2-40B4-BE49-F238E27FC236}">
                <a16:creationId xmlns:a16="http://schemas.microsoft.com/office/drawing/2014/main" id="{559230C3-F3CF-42ED-AF02-2D9783689470}"/>
              </a:ext>
            </a:extLst>
          </p:cNvPr>
          <p:cNvGraphicFramePr>
            <a:graphicFrameLocks noGrp="1"/>
          </p:cNvGraphicFramePr>
          <p:nvPr>
            <p:extLst>
              <p:ext uri="{D42A27DB-BD31-4B8C-83A1-F6EECF244321}">
                <p14:modId xmlns:p14="http://schemas.microsoft.com/office/powerpoint/2010/main" val="3748196050"/>
              </p:ext>
            </p:extLst>
          </p:nvPr>
        </p:nvGraphicFramePr>
        <p:xfrm>
          <a:off x="3667468" y="1069641"/>
          <a:ext cx="5260622" cy="3872222"/>
        </p:xfrm>
        <a:graphic>
          <a:graphicData uri="http://schemas.openxmlformats.org/drawingml/2006/table">
            <a:tbl>
              <a:tblPr firstRow="1" firstCol="1" lastRow="1" lastCol="1" bandRow="1" bandCol="1"/>
              <a:tblGrid>
                <a:gridCol w="898314">
                  <a:extLst>
                    <a:ext uri="{9D8B030D-6E8A-4147-A177-3AD203B41FA5}">
                      <a16:colId xmlns:a16="http://schemas.microsoft.com/office/drawing/2014/main" val="2368432094"/>
                    </a:ext>
                  </a:extLst>
                </a:gridCol>
                <a:gridCol w="834185">
                  <a:extLst>
                    <a:ext uri="{9D8B030D-6E8A-4147-A177-3AD203B41FA5}">
                      <a16:colId xmlns:a16="http://schemas.microsoft.com/office/drawing/2014/main" val="802182561"/>
                    </a:ext>
                  </a:extLst>
                </a:gridCol>
                <a:gridCol w="793102">
                  <a:extLst>
                    <a:ext uri="{9D8B030D-6E8A-4147-A177-3AD203B41FA5}">
                      <a16:colId xmlns:a16="http://schemas.microsoft.com/office/drawing/2014/main" val="978587684"/>
                    </a:ext>
                  </a:extLst>
                </a:gridCol>
                <a:gridCol w="2735021">
                  <a:extLst>
                    <a:ext uri="{9D8B030D-6E8A-4147-A177-3AD203B41FA5}">
                      <a16:colId xmlns:a16="http://schemas.microsoft.com/office/drawing/2014/main" val="2126840928"/>
                    </a:ext>
                  </a:extLst>
                </a:gridCol>
              </a:tblGrid>
              <a:tr h="102170">
                <a:tc>
                  <a:txBody>
                    <a:bodyPr/>
                    <a:lstStyle/>
                    <a:p>
                      <a:pPr algn="ctr">
                        <a:spcAft>
                          <a:spcPts val="0"/>
                        </a:spcAft>
                      </a:pPr>
                      <a:r>
                        <a:rPr lang="en-GB" sz="800" b="1" dirty="0">
                          <a:effectLst/>
                          <a:latin typeface="Arial" panose="020B0604020202020204" pitchFamily="34" charset="0"/>
                          <a:ea typeface="Times New Roman" panose="02020603050405020304" pitchFamily="18" charset="0"/>
                          <a:cs typeface="Times New Roman" panose="02020603050405020304" pitchFamily="18" charset="0"/>
                        </a:rPr>
                        <a:t>Resource name</a:t>
                      </a:r>
                      <a:endParaRPr lang="de-DE" sz="8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URI</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HTTP method</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Meaning</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718692754"/>
                  </a:ext>
                </a:extLst>
              </a:tr>
              <a:tr h="204342">
                <a:tc rowSpan="4">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AM Policy</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notificationURI</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a:effectLst/>
                          <a:latin typeface="Arial" panose="020B0604020202020204" pitchFamily="34" charset="0"/>
                          <a:ea typeface="Times New Roman" panose="02020603050405020304" pitchFamily="18" charset="0"/>
                          <a:cs typeface="Times New Roman" panose="02020603050405020304" pitchFamily="18" charset="0"/>
                        </a:rPr>
                        <a:t>policy</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PUT</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Install new AM policy or replace existing AM policy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507045"/>
                  </a:ext>
                </a:extLst>
              </a:tr>
              <a:tr h="153257">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PATCH</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update existing AM policiy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4772044"/>
                  </a:ext>
                </a:extLst>
              </a:tr>
              <a:tr h="51085">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Read existing AM policy</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8222224"/>
                  </a:ext>
                </a:extLst>
              </a:tr>
              <a:tr h="153257">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 existing AM policyat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0190437"/>
                  </a:ext>
                </a:extLst>
              </a:tr>
              <a:tr h="204342">
                <a:tc rowSpan="4">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UE Policy</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notificationURI</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a:effectLst/>
                          <a:latin typeface="Arial" panose="020B0604020202020204" pitchFamily="34" charset="0"/>
                          <a:ea typeface="Times New Roman" panose="02020603050405020304" pitchFamily="18" charset="0"/>
                          <a:cs typeface="Times New Roman" panose="02020603050405020304" pitchFamily="18" charset="0"/>
                        </a:rPr>
                        <a:t>policy/</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ue</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-policy</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PUT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Install new UE policy or replace existing UE  policy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6079138"/>
                  </a:ext>
                </a:extLst>
              </a:tr>
              <a:tr h="153257">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PATCH</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update existing UE policy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6453230"/>
                  </a:ext>
                </a:extLst>
              </a:tr>
              <a:tr h="51085">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Read existing UE policy</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4039340"/>
                  </a:ext>
                </a:extLst>
              </a:tr>
              <a:tr h="153257">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 existing UE policyat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8150978"/>
                  </a:ext>
                </a:extLst>
              </a:tr>
              <a:tr h="204342">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URSP Rules</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notificationURI</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a:effectLst/>
                          <a:latin typeface="Arial" panose="020B0604020202020204" pitchFamily="34" charset="0"/>
                          <a:ea typeface="Times New Roman" panose="02020603050405020304" pitchFamily="18" charset="0"/>
                          <a:cs typeface="Times New Roman" panose="02020603050405020304" pitchFamily="18" charset="0"/>
                        </a:rPr>
                        <a:t>policy/</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ue</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-policy/</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ursp</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-rules</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PUT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Install new URSP Rules or replace existing URSP Rules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8536930"/>
                  </a:ext>
                </a:extLst>
              </a:tr>
              <a:tr h="153257">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PATCH</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update existing URSP rules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7847594"/>
                  </a:ext>
                </a:extLst>
              </a:tr>
              <a:tr h="102170">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Read existing URSP rules</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6092988"/>
                  </a:ext>
                </a:extLst>
              </a:tr>
              <a:tr h="153257">
                <a:tc vMerge="1">
                  <a:txBody>
                    <a:bodyPr/>
                    <a:lstStyle/>
                    <a:p>
                      <a:endParaRPr lang="de-DE"/>
                    </a:p>
                  </a:txBody>
                  <a:tcPr/>
                </a:tc>
                <a:tc vMerge="1">
                  <a:txBody>
                    <a:bodyPr/>
                    <a:lstStyle/>
                    <a:p>
                      <a:endParaRPr lang="de-DE"/>
                    </a:p>
                  </a:txBody>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 existing URSP rules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4393577"/>
                  </a:ext>
                </a:extLst>
              </a:tr>
              <a:tr h="204342">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Individual URSP Rule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notificationURI</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a:effectLst/>
                          <a:latin typeface="Arial" panose="020B0604020202020204" pitchFamily="34" charset="0"/>
                          <a:ea typeface="Times New Roman" panose="02020603050405020304" pitchFamily="18" charset="0"/>
                          <a:cs typeface="Times New Roman" panose="02020603050405020304" pitchFamily="18" charset="0"/>
                        </a:rPr>
                        <a:t>policy/</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ue</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-policy/</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ursp</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-rules/</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urspRuleId</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PUT</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Install new URSP rule or replace existing URSP rule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5513954"/>
                  </a:ext>
                </a:extLst>
              </a:tr>
              <a:tr h="153257">
                <a:tc vMerge="1">
                  <a:txBody>
                    <a:bodyPr/>
                    <a:lstStyle/>
                    <a:p>
                      <a:endParaRPr lang="de-DE"/>
                    </a:p>
                  </a:txBody>
                  <a:tcPr/>
                </a:tc>
                <a:tc vMerge="1">
                  <a:txBody>
                    <a:bodyPr/>
                    <a:lstStyle/>
                    <a:p>
                      <a:endParaRPr lang="de-DE"/>
                    </a:p>
                  </a:txBody>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PATCH</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update existing URSP rule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8778457"/>
                  </a:ext>
                </a:extLst>
              </a:tr>
              <a:tr h="51085">
                <a:tc vMerge="1">
                  <a:txBody>
                    <a:bodyPr/>
                    <a:lstStyle/>
                    <a:p>
                      <a:endParaRPr lang="de-DE"/>
                    </a:p>
                  </a:txBody>
                  <a:tcPr/>
                </a:tc>
                <a:tc vMerge="1">
                  <a:txBody>
                    <a:bodyPr/>
                    <a:lstStyle/>
                    <a:p>
                      <a:endParaRPr lang="de-DE"/>
                    </a:p>
                  </a:txBody>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Read existing URSP rule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8932823"/>
                  </a:ext>
                </a:extLst>
              </a:tr>
              <a:tr h="153257">
                <a:tc vMerge="1">
                  <a:txBody>
                    <a:bodyPr/>
                    <a:lstStyle/>
                    <a:p>
                      <a:endParaRPr lang="de-DE"/>
                    </a:p>
                  </a:txBody>
                  <a:tcPr/>
                </a:tc>
                <a:tc vMerge="1">
                  <a:txBody>
                    <a:bodyPr/>
                    <a:lstStyle/>
                    <a:p>
                      <a:endParaRPr lang="de-DE"/>
                    </a:p>
                  </a:txBody>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 existing URSP rule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4802929"/>
                  </a:ext>
                </a:extLst>
              </a:tr>
              <a:tr h="306512">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AMF Access and Mobility ManagementControl Policy</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{notificationURI}/</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amf-policy</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PUT</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Install new or replace existing AMF Access and Mobility ManagementControl Policy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1777098"/>
                  </a:ext>
                </a:extLst>
              </a:tr>
              <a:tr h="255427">
                <a:tc vMerge="1">
                  <a:txBody>
                    <a:bodyPr/>
                    <a:lstStyle/>
                    <a:p>
                      <a:endParaRPr lang="de-DE"/>
                    </a:p>
                  </a:txBody>
                  <a:tcPr/>
                </a:tc>
                <a:tc vMerge="1">
                  <a:txBody>
                    <a:bodyPr/>
                    <a:lstStyle/>
                    <a:p>
                      <a:endParaRPr lang="de-DE"/>
                    </a:p>
                  </a:txBody>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PATCH</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update existing AMF Access and Mobility </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ManagementControl</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 Policy at the service consumer</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7884415"/>
                  </a:ext>
                </a:extLst>
              </a:tr>
              <a:tr h="204342">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Read existing AMF Access and Mobility </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ManagementControl</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 Policy</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4920020"/>
                  </a:ext>
                </a:extLst>
              </a:tr>
              <a:tr h="255427">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Delete existing AMF Access and Mobility </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ManagementControl</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 Policy at the service consumer</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12" marR="259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0722326"/>
                  </a:ext>
                </a:extLst>
              </a:tr>
            </a:tbl>
          </a:graphicData>
        </a:graphic>
      </p:graphicFrame>
    </p:spTree>
    <p:extLst>
      <p:ext uri="{BB962C8B-B14F-4D97-AF65-F5344CB8AC3E}">
        <p14:creationId xmlns:p14="http://schemas.microsoft.com/office/powerpoint/2010/main" val="28407323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Npcf_PolicyAuthorization service</a:t>
            </a:r>
            <a:endParaRPr lang="en-US" dirty="0"/>
          </a:p>
        </p:txBody>
      </p:sp>
      <p:sp>
        <p:nvSpPr>
          <p:cNvPr id="4" name="Text Placeholder 3"/>
          <p:cNvSpPr>
            <a:spLocks noGrp="1"/>
          </p:cNvSpPr>
          <p:nvPr>
            <p:ph type="body" sz="quarter" idx="12"/>
          </p:nvPr>
        </p:nvSpPr>
        <p:spPr>
          <a:prstGeom prst="rect">
            <a:avLst/>
          </a:prstGeom>
        </p:spPr>
        <p:txBody>
          <a:bodyPr/>
          <a:lstStyle/>
          <a:p>
            <a:pPr marL="0" indent="0">
              <a:buNone/>
            </a:pPr>
            <a:r>
              <a:rPr lang="en-US" dirty="0"/>
              <a:t> </a:t>
            </a:r>
          </a:p>
        </p:txBody>
      </p:sp>
      <p:graphicFrame>
        <p:nvGraphicFramePr>
          <p:cNvPr id="6" name="Table 5">
            <a:extLst>
              <a:ext uri="{FF2B5EF4-FFF2-40B4-BE49-F238E27FC236}">
                <a16:creationId xmlns:a16="http://schemas.microsoft.com/office/drawing/2014/main" id="{C248531C-3363-4AF2-82B5-4DC5510831A1}"/>
              </a:ext>
            </a:extLst>
          </p:cNvPr>
          <p:cNvGraphicFramePr>
            <a:graphicFrameLocks noGrp="1"/>
          </p:cNvGraphicFramePr>
          <p:nvPr>
            <p:extLst/>
          </p:nvPr>
        </p:nvGraphicFramePr>
        <p:xfrm>
          <a:off x="719253" y="992297"/>
          <a:ext cx="7705493" cy="3735805"/>
        </p:xfrm>
        <a:graphic>
          <a:graphicData uri="http://schemas.openxmlformats.org/drawingml/2006/table">
            <a:tbl>
              <a:tblPr firstRow="1" firstCol="1" bandRow="1"/>
              <a:tblGrid>
                <a:gridCol w="2782746">
                  <a:extLst>
                    <a:ext uri="{9D8B030D-6E8A-4147-A177-3AD203B41FA5}">
                      <a16:colId xmlns:a16="http://schemas.microsoft.com/office/drawing/2014/main" val="4061085974"/>
                    </a:ext>
                  </a:extLst>
                </a:gridCol>
                <a:gridCol w="3495391">
                  <a:extLst>
                    <a:ext uri="{9D8B030D-6E8A-4147-A177-3AD203B41FA5}">
                      <a16:colId xmlns:a16="http://schemas.microsoft.com/office/drawing/2014/main" val="3656696391"/>
                    </a:ext>
                  </a:extLst>
                </a:gridCol>
                <a:gridCol w="1427356">
                  <a:extLst>
                    <a:ext uri="{9D8B030D-6E8A-4147-A177-3AD203B41FA5}">
                      <a16:colId xmlns:a16="http://schemas.microsoft.com/office/drawing/2014/main" val="946078229"/>
                    </a:ext>
                  </a:extLst>
                </a:gridCol>
              </a:tblGrid>
              <a:tr h="458868">
                <a:tc>
                  <a:txBody>
                    <a:bodyPr/>
                    <a:lstStyle/>
                    <a:p>
                      <a:pPr algn="ctr">
                        <a:spcAft>
                          <a:spcPts val="0"/>
                        </a:spcAft>
                      </a:pPr>
                      <a:r>
                        <a:rPr lang="en-GB" sz="1200" b="1" dirty="0">
                          <a:effectLst/>
                          <a:latin typeface="Arial" panose="020B0604020202020204" pitchFamily="34" charset="0"/>
                          <a:ea typeface="SimSun" panose="02010600030101010101" pitchFamily="2" charset="-122"/>
                          <a:cs typeface="Times New Roman" panose="02020603050405020304" pitchFamily="18" charset="0"/>
                        </a:rPr>
                        <a:t>S</a:t>
                      </a:r>
                      <a:r>
                        <a:rPr lang="en-GB" sz="1200" b="1" dirty="0">
                          <a:effectLst/>
                          <a:latin typeface="Arial" panose="020B0604020202020204" pitchFamily="34" charset="0"/>
                          <a:ea typeface="Malgun Gothic" panose="020B0503020000020004" pitchFamily="34" charset="-127"/>
                          <a:cs typeface="Times New Roman" panose="02020603050405020304" pitchFamily="18" charset="0"/>
                        </a:rPr>
                        <a:t>ervice</a:t>
                      </a:r>
                      <a:r>
                        <a:rPr lang="en-GB" sz="1200" b="1" dirty="0">
                          <a:effectLst/>
                          <a:latin typeface="Arial" panose="020B0604020202020204" pitchFamily="34" charset="0"/>
                          <a:ea typeface="SimSun" panose="02010600030101010101" pitchFamily="2" charset="-122"/>
                          <a:cs typeface="Times New Roman" panose="02020603050405020304" pitchFamily="18" charset="0"/>
                        </a:rPr>
                        <a:t> Operation Name</a:t>
                      </a:r>
                      <a:endParaRPr lang="de-DE" sz="12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1200" b="1" dirty="0">
                          <a:effectLst/>
                          <a:latin typeface="Arial" panose="020B0604020202020204" pitchFamily="34" charset="0"/>
                          <a:ea typeface="SimSun" panose="02010600030101010101" pitchFamily="2" charset="-122"/>
                          <a:cs typeface="Times New Roman" panose="02020603050405020304" pitchFamily="18" charset="0"/>
                        </a:rPr>
                        <a:t>Description</a:t>
                      </a:r>
                      <a:endParaRPr lang="de-DE" sz="12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1200" b="1" dirty="0">
                          <a:effectLst/>
                          <a:latin typeface="Arial" panose="020B0604020202020204" pitchFamily="34" charset="0"/>
                          <a:ea typeface="SimSun" panose="02010600030101010101" pitchFamily="2" charset="-122"/>
                          <a:cs typeface="Times New Roman" panose="02020603050405020304" pitchFamily="18" charset="0"/>
                        </a:rPr>
                        <a:t>Initiated by</a:t>
                      </a:r>
                      <a:endParaRPr lang="de-DE" sz="12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041622100"/>
                  </a:ext>
                </a:extLst>
              </a:tr>
              <a:tr h="771044">
                <a:tc>
                  <a:txBody>
                    <a:bodyPr/>
                    <a:lstStyle/>
                    <a:p>
                      <a:pPr>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Npcf_PolicyAuthorization_Create</a:t>
                      </a:r>
                      <a:endParaRPr lang="de-DE"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Determines and installs the policy according to the service information provided by an authorized NF service consumer.</a:t>
                      </a:r>
                      <a:endParaRPr lang="de-DE"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AF, NEF</a:t>
                      </a:r>
                      <a:endParaRPr lang="de-DE"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10225939"/>
                  </a:ext>
                </a:extLst>
              </a:tr>
              <a:tr h="771044">
                <a:tc>
                  <a:txBody>
                    <a:bodyPr/>
                    <a:lstStyle/>
                    <a:p>
                      <a:pPr>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Npcf_PolicyAuthorization_Update</a:t>
                      </a:r>
                      <a:endParaRPr lang="de-DE"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200" dirty="0">
                          <a:effectLst/>
                          <a:latin typeface="Arial" panose="020B0604020202020204" pitchFamily="34" charset="0"/>
                          <a:ea typeface="SimSun" panose="02010600030101010101" pitchFamily="2" charset="-122"/>
                          <a:cs typeface="Times New Roman" panose="02020603050405020304" pitchFamily="18" charset="0"/>
                        </a:rPr>
                        <a:t>Determines and updates the policy according to the modified service information provided by an authorized NF service consumer</a:t>
                      </a:r>
                      <a:endParaRPr lang="de-DE"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AF, NEF</a:t>
                      </a:r>
                      <a:endParaRPr lang="de-DE"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9782452"/>
                  </a:ext>
                </a:extLst>
              </a:tr>
              <a:tr h="578283">
                <a:tc>
                  <a:txBody>
                    <a:bodyPr/>
                    <a:lstStyle/>
                    <a:p>
                      <a:pPr>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Npcf_PolicyAuthorization_Delete</a:t>
                      </a:r>
                      <a:endParaRPr lang="de-DE"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Provides means to delete the application session context of the NF service consumer</a:t>
                      </a:r>
                      <a:endParaRPr lang="de-DE"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AF, NEF</a:t>
                      </a:r>
                      <a:endParaRPr lang="de-DE"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0894451"/>
                  </a:ext>
                </a:extLst>
              </a:tr>
              <a:tr h="385522">
                <a:tc>
                  <a:txBody>
                    <a:bodyPr/>
                    <a:lstStyle/>
                    <a:p>
                      <a:pPr>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Npcf_PolicyAuthorization_Notify</a:t>
                      </a:r>
                      <a:endParaRPr lang="de-DE"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Notifies NF service consumer of the subscribed events</a:t>
                      </a:r>
                      <a:endParaRPr lang="de-DE"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PCF</a:t>
                      </a:r>
                      <a:endParaRPr lang="de-DE"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5858291"/>
                  </a:ext>
                </a:extLst>
              </a:tr>
              <a:tr h="385522">
                <a:tc>
                  <a:txBody>
                    <a:bodyPr/>
                    <a:lstStyle/>
                    <a:p>
                      <a:pPr>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Npcf_PolicyAuthorization_Subscribe</a:t>
                      </a:r>
                      <a:endParaRPr lang="de-DE"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Allows NF service consumers to subscribe to the notification of events</a:t>
                      </a:r>
                      <a:endParaRPr lang="de-DE"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AF, NEF</a:t>
                      </a:r>
                      <a:endParaRPr lang="de-DE"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0512120"/>
                  </a:ext>
                </a:extLst>
              </a:tr>
              <a:tr h="385522">
                <a:tc>
                  <a:txBody>
                    <a:bodyPr/>
                    <a:lstStyle/>
                    <a:p>
                      <a:pPr>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Npcf_PolicyAuthorization_Unsubscribe</a:t>
                      </a:r>
                      <a:endParaRPr lang="de-DE"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Allows NF service consumers to unsubscribe to the notification of events</a:t>
                      </a:r>
                      <a:endParaRPr lang="de-DE"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Arial" panose="020B0604020202020204" pitchFamily="34" charset="0"/>
                          <a:ea typeface="SimSun" panose="02010600030101010101" pitchFamily="2" charset="-122"/>
                          <a:cs typeface="Times New Roman" panose="02020603050405020304" pitchFamily="18" charset="0"/>
                        </a:rPr>
                        <a:t>AF, NEF</a:t>
                      </a:r>
                      <a:endParaRPr lang="de-DE" sz="12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1396589"/>
                  </a:ext>
                </a:extLst>
              </a:tr>
            </a:tbl>
          </a:graphicData>
        </a:graphic>
      </p:graphicFrame>
    </p:spTree>
    <p:extLst>
      <p:ext uri="{BB962C8B-B14F-4D97-AF65-F5344CB8AC3E}">
        <p14:creationId xmlns:p14="http://schemas.microsoft.com/office/powerpoint/2010/main" val="42198790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67A0FB-0AE6-4EDB-9DCC-E8FB07A38581}"/>
              </a:ext>
            </a:extLst>
          </p:cNvPr>
          <p:cNvSpPr>
            <a:spLocks noGrp="1"/>
          </p:cNvSpPr>
          <p:nvPr>
            <p:ph type="body" sz="quarter" idx="10"/>
          </p:nvPr>
        </p:nvSpPr>
        <p:spPr/>
        <p:txBody>
          <a:bodyPr/>
          <a:lstStyle/>
          <a:p>
            <a:r>
              <a:rPr lang="de-DE" dirty="0" err="1"/>
              <a:t>Issue</a:t>
            </a:r>
            <a:r>
              <a:rPr lang="de-DE" dirty="0"/>
              <a:t>: Are </a:t>
            </a:r>
            <a:r>
              <a:rPr lang="de-DE" dirty="0" err="1"/>
              <a:t>event</a:t>
            </a:r>
            <a:r>
              <a:rPr lang="de-DE" dirty="0"/>
              <a:t> </a:t>
            </a:r>
            <a:r>
              <a:rPr lang="de-DE" dirty="0" err="1"/>
              <a:t>exposure</a:t>
            </a:r>
            <a:r>
              <a:rPr lang="de-DE" dirty="0"/>
              <a:t> </a:t>
            </a:r>
            <a:r>
              <a:rPr lang="de-DE" dirty="0" err="1"/>
              <a:t>and</a:t>
            </a:r>
            <a:r>
              <a:rPr lang="de-DE" dirty="0"/>
              <a:t> </a:t>
            </a:r>
            <a:r>
              <a:rPr lang="de-DE" dirty="0" err="1"/>
              <a:t>service</a:t>
            </a:r>
            <a:r>
              <a:rPr lang="de-DE" dirty="0"/>
              <a:t> </a:t>
            </a:r>
            <a:r>
              <a:rPr lang="de-DE" dirty="0" err="1"/>
              <a:t>information</a:t>
            </a:r>
            <a:r>
              <a:rPr lang="de-DE" dirty="0"/>
              <a:t> </a:t>
            </a:r>
            <a:r>
              <a:rPr lang="de-DE" dirty="0" err="1"/>
              <a:t>provisioning</a:t>
            </a:r>
            <a:r>
              <a:rPr lang="de-DE" dirty="0"/>
              <a:t> </a:t>
            </a:r>
            <a:r>
              <a:rPr lang="de-DE" dirty="0" err="1"/>
              <a:t>related</a:t>
            </a:r>
            <a:r>
              <a:rPr lang="de-DE" dirty="0"/>
              <a:t>?</a:t>
            </a:r>
          </a:p>
        </p:txBody>
      </p:sp>
      <p:sp>
        <p:nvSpPr>
          <p:cNvPr id="3" name="Text Placeholder 2">
            <a:extLst>
              <a:ext uri="{FF2B5EF4-FFF2-40B4-BE49-F238E27FC236}">
                <a16:creationId xmlns:a16="http://schemas.microsoft.com/office/drawing/2014/main" id="{41D8822A-82E2-41BF-A784-518268D2508A}"/>
              </a:ext>
            </a:extLst>
          </p:cNvPr>
          <p:cNvSpPr>
            <a:spLocks noGrp="1"/>
          </p:cNvSpPr>
          <p:nvPr>
            <p:ph type="body" sz="quarter" idx="11"/>
          </p:nvPr>
        </p:nvSpPr>
        <p:spPr/>
        <p:txBody>
          <a:bodyPr/>
          <a:lstStyle/>
          <a:p>
            <a:r>
              <a:rPr lang="en-GB" dirty="0" err="1"/>
              <a:t>Npcf_PolicyAuthorization</a:t>
            </a:r>
            <a:r>
              <a:rPr lang="en-GB" dirty="0"/>
              <a:t> service</a:t>
            </a:r>
            <a:endParaRPr lang="en-US" dirty="0"/>
          </a:p>
          <a:p>
            <a:endParaRPr lang="de-DE" dirty="0"/>
          </a:p>
        </p:txBody>
      </p:sp>
      <p:sp>
        <p:nvSpPr>
          <p:cNvPr id="4" name="Text Placeholder 3">
            <a:extLst>
              <a:ext uri="{FF2B5EF4-FFF2-40B4-BE49-F238E27FC236}">
                <a16:creationId xmlns:a16="http://schemas.microsoft.com/office/drawing/2014/main" id="{6FB077CA-CA18-4948-A98A-8A7F011DAAB0}"/>
              </a:ext>
            </a:extLst>
          </p:cNvPr>
          <p:cNvSpPr>
            <a:spLocks noGrp="1"/>
          </p:cNvSpPr>
          <p:nvPr>
            <p:ph type="body" sz="quarter" idx="12"/>
          </p:nvPr>
        </p:nvSpPr>
        <p:spPr>
          <a:xfrm>
            <a:off x="417600" y="1031847"/>
            <a:ext cx="8308800" cy="847288"/>
          </a:xfrm>
        </p:spPr>
        <p:txBody>
          <a:bodyPr>
            <a:normAutofit fontScale="77500" lnSpcReduction="20000"/>
          </a:bodyPr>
          <a:lstStyle/>
          <a:p>
            <a:r>
              <a:rPr lang="en-GB" dirty="0"/>
              <a:t>Related considerations:</a:t>
            </a:r>
          </a:p>
          <a:p>
            <a:pPr marL="285750" indent="-285750">
              <a:buFont typeface="Arial" panose="020B0604020202020204" pitchFamily="34" charset="0"/>
              <a:buChar char="•"/>
            </a:pPr>
            <a:r>
              <a:rPr lang="en-GB" dirty="0"/>
              <a:t>Desire to be able to use only event exposure or only service information provisioning, or both in combination.</a:t>
            </a:r>
          </a:p>
          <a:p>
            <a:pPr marL="285750" indent="-285750">
              <a:buFont typeface="Arial" panose="020B0604020202020204" pitchFamily="34" charset="0"/>
              <a:buChar char="•"/>
            </a:pPr>
            <a:r>
              <a:rPr lang="en-GB" dirty="0"/>
              <a:t>Some events may be related to an application (e.g. start and stop of application traffic)</a:t>
            </a:r>
          </a:p>
          <a:p>
            <a:r>
              <a:rPr lang="en-GB" dirty="0"/>
              <a:t> Stage indicates that Subscribe depends on Create, but service information within Create is optional</a:t>
            </a:r>
          </a:p>
        </p:txBody>
      </p:sp>
      <p:graphicFrame>
        <p:nvGraphicFramePr>
          <p:cNvPr id="7" name="Table 6">
            <a:extLst>
              <a:ext uri="{FF2B5EF4-FFF2-40B4-BE49-F238E27FC236}">
                <a16:creationId xmlns:a16="http://schemas.microsoft.com/office/drawing/2014/main" id="{7A83847B-4713-4224-BA4B-C6905D1F551D}"/>
              </a:ext>
            </a:extLst>
          </p:cNvPr>
          <p:cNvGraphicFramePr>
            <a:graphicFrameLocks noGrp="1"/>
          </p:cNvGraphicFramePr>
          <p:nvPr>
            <p:extLst>
              <p:ext uri="{D42A27DB-BD31-4B8C-83A1-F6EECF244321}">
                <p14:modId xmlns:p14="http://schemas.microsoft.com/office/powerpoint/2010/main" val="717110031"/>
              </p:ext>
            </p:extLst>
          </p:nvPr>
        </p:nvGraphicFramePr>
        <p:xfrm>
          <a:off x="417600" y="2103259"/>
          <a:ext cx="8323728" cy="2511604"/>
        </p:xfrm>
        <a:graphic>
          <a:graphicData uri="http://schemas.openxmlformats.org/drawingml/2006/table">
            <a:tbl>
              <a:tblPr firstRow="1" bandRow="1">
                <a:tableStyleId>{72833802-FEF1-4C79-8D5D-14CF1EAF98D9}</a:tableStyleId>
              </a:tblPr>
              <a:tblGrid>
                <a:gridCol w="2407640">
                  <a:extLst>
                    <a:ext uri="{9D8B030D-6E8A-4147-A177-3AD203B41FA5}">
                      <a16:colId xmlns:a16="http://schemas.microsoft.com/office/drawing/2014/main" val="4179529818"/>
                    </a:ext>
                  </a:extLst>
                </a:gridCol>
                <a:gridCol w="1971413">
                  <a:extLst>
                    <a:ext uri="{9D8B030D-6E8A-4147-A177-3AD203B41FA5}">
                      <a16:colId xmlns:a16="http://schemas.microsoft.com/office/drawing/2014/main" val="3734843225"/>
                    </a:ext>
                  </a:extLst>
                </a:gridCol>
                <a:gridCol w="3944675">
                  <a:extLst>
                    <a:ext uri="{9D8B030D-6E8A-4147-A177-3AD203B41FA5}">
                      <a16:colId xmlns:a16="http://schemas.microsoft.com/office/drawing/2014/main" val="2548135009"/>
                    </a:ext>
                  </a:extLst>
                </a:gridCol>
              </a:tblGrid>
              <a:tr h="353230">
                <a:tc>
                  <a:txBody>
                    <a:bodyPr/>
                    <a:lstStyle/>
                    <a:p>
                      <a:r>
                        <a:rPr lang="de-DE" sz="1100" dirty="0" err="1"/>
                        <a:t>Procedures</a:t>
                      </a:r>
                      <a:r>
                        <a:rPr lang="de-DE" sz="1100" dirty="0"/>
                        <a:t>:</a:t>
                      </a:r>
                    </a:p>
                  </a:txBody>
                  <a:tcPr/>
                </a:tc>
                <a:tc>
                  <a:txBody>
                    <a:bodyPr/>
                    <a:lstStyle/>
                    <a:p>
                      <a:r>
                        <a:rPr lang="de-DE" sz="1100" dirty="0"/>
                        <a:t>Input (</a:t>
                      </a:r>
                      <a:r>
                        <a:rPr lang="de-DE" sz="1100" dirty="0" err="1"/>
                        <a:t>required</a:t>
                      </a:r>
                      <a:r>
                        <a:rPr lang="de-DE" sz="1100" dirty="0"/>
                        <a:t>)</a:t>
                      </a:r>
                    </a:p>
                  </a:txBody>
                  <a:tcPr/>
                </a:tc>
                <a:tc>
                  <a:txBody>
                    <a:bodyPr/>
                    <a:lstStyle/>
                    <a:p>
                      <a:r>
                        <a:rPr lang="de-DE" sz="1100" dirty="0"/>
                        <a:t>Input (optional)</a:t>
                      </a:r>
                    </a:p>
                  </a:txBody>
                  <a:tcPr/>
                </a:tc>
                <a:extLst>
                  <a:ext uri="{0D108BD9-81ED-4DB2-BD59-A6C34878D82A}">
                    <a16:rowId xmlns:a16="http://schemas.microsoft.com/office/drawing/2014/main" val="2234385098"/>
                  </a:ext>
                </a:extLst>
              </a:tr>
              <a:tr h="1364530">
                <a:tc>
                  <a:txBody>
                    <a:bodyPr/>
                    <a:lstStyle/>
                    <a:p>
                      <a:r>
                        <a:rPr lang="en-GB" sz="1100" kern="1200" dirty="0" err="1">
                          <a:solidFill>
                            <a:schemeClr val="tx1"/>
                          </a:solidFill>
                          <a:effectLst/>
                          <a:latin typeface="+mn-lt"/>
                          <a:ea typeface="+mn-ea"/>
                          <a:cs typeface="+mn-cs"/>
                        </a:rPr>
                        <a:t>Npcf_PolicyAuthorization_Create</a:t>
                      </a:r>
                      <a:endParaRPr lang="de-DE" sz="1100" dirty="0"/>
                    </a:p>
                  </a:txBody>
                  <a:tcPr/>
                </a:tc>
                <a:tc>
                  <a:txBody>
                    <a:bodyPr/>
                    <a:lstStyle/>
                    <a:p>
                      <a:r>
                        <a:rPr lang="en-US" sz="1100" dirty="0">
                          <a:solidFill>
                            <a:srgbClr val="FF0000"/>
                          </a:solidFill>
                        </a:rPr>
                        <a:t>IP address of the UE</a:t>
                      </a:r>
                      <a:r>
                        <a:rPr lang="en-US" sz="1100" dirty="0"/>
                        <a:t>, </a:t>
                      </a:r>
                      <a:r>
                        <a:rPr lang="en-US" sz="1100" dirty="0">
                          <a:solidFill>
                            <a:srgbClr val="FF0000"/>
                          </a:solidFill>
                        </a:rPr>
                        <a:t>application session context identifier</a:t>
                      </a:r>
                      <a:endParaRPr lang="de-DE" sz="1100" dirty="0">
                        <a:solidFill>
                          <a:srgbClr val="FF0000"/>
                        </a:solidFill>
                      </a:endParaRPr>
                    </a:p>
                  </a:txBody>
                  <a:tcPr/>
                </a:tc>
                <a:tc>
                  <a:txBody>
                    <a:bodyPr/>
                    <a:lstStyle/>
                    <a:p>
                      <a:r>
                        <a:rPr lang="de-DE" sz="1100" dirty="0"/>
                        <a:t>SUPI </a:t>
                      </a:r>
                      <a:r>
                        <a:rPr lang="de-DE" sz="1100" dirty="0" err="1"/>
                        <a:t>if</a:t>
                      </a:r>
                      <a:r>
                        <a:rPr lang="de-DE" sz="1100" dirty="0"/>
                        <a:t> </a:t>
                      </a:r>
                      <a:r>
                        <a:rPr lang="de-DE" sz="1100" dirty="0" err="1"/>
                        <a:t>available</a:t>
                      </a:r>
                      <a:r>
                        <a:rPr lang="de-DE" sz="1100" dirty="0"/>
                        <a:t>,</a:t>
                      </a:r>
                    </a:p>
                    <a:p>
                      <a:r>
                        <a:rPr lang="de-DE" sz="1100" dirty="0"/>
                        <a:t>DNN </a:t>
                      </a:r>
                      <a:r>
                        <a:rPr lang="de-DE" sz="1100" dirty="0" err="1"/>
                        <a:t>if</a:t>
                      </a:r>
                      <a:r>
                        <a:rPr lang="de-DE" sz="1100" dirty="0"/>
                        <a:t> </a:t>
                      </a:r>
                      <a:r>
                        <a:rPr lang="de-DE" sz="1100" dirty="0" err="1"/>
                        <a:t>available</a:t>
                      </a:r>
                      <a:r>
                        <a:rPr lang="de-DE" sz="1100" dirty="0"/>
                        <a:t>,</a:t>
                      </a:r>
                    </a:p>
                    <a:p>
                      <a:r>
                        <a:rPr lang="de-DE" sz="1100" dirty="0"/>
                        <a:t>Media type, Media </a:t>
                      </a:r>
                      <a:r>
                        <a:rPr lang="de-DE" sz="1100" dirty="0" err="1"/>
                        <a:t>format</a:t>
                      </a:r>
                      <a:r>
                        <a:rPr lang="de-DE" sz="1100" dirty="0"/>
                        <a:t>, </a:t>
                      </a:r>
                      <a:r>
                        <a:rPr lang="de-DE" sz="1100" dirty="0" err="1"/>
                        <a:t>bandwidth</a:t>
                      </a:r>
                      <a:r>
                        <a:rPr lang="de-DE" sz="1100" dirty="0"/>
                        <a:t> </a:t>
                      </a:r>
                      <a:r>
                        <a:rPr lang="de-DE" sz="1100" dirty="0" err="1"/>
                        <a:t>requirements</a:t>
                      </a:r>
                      <a:r>
                        <a:rPr lang="de-DE" sz="1100" dirty="0"/>
                        <a:t>,</a:t>
                      </a:r>
                    </a:p>
                    <a:p>
                      <a:r>
                        <a:rPr lang="de-DE" sz="1100" dirty="0" err="1"/>
                        <a:t>sponsored</a:t>
                      </a:r>
                      <a:r>
                        <a:rPr lang="de-DE" sz="1100" dirty="0"/>
                        <a:t> </a:t>
                      </a:r>
                      <a:r>
                        <a:rPr lang="de-DE" sz="1100" dirty="0" err="1"/>
                        <a:t>data</a:t>
                      </a:r>
                      <a:r>
                        <a:rPr lang="de-DE" sz="1100" dirty="0"/>
                        <a:t> </a:t>
                      </a:r>
                      <a:r>
                        <a:rPr lang="de-DE" sz="1100" dirty="0" err="1"/>
                        <a:t>connectivity</a:t>
                      </a:r>
                      <a:r>
                        <a:rPr lang="de-DE" sz="1100" dirty="0"/>
                        <a:t> </a:t>
                      </a:r>
                      <a:r>
                        <a:rPr lang="de-DE" sz="1100" dirty="0" err="1"/>
                        <a:t>if</a:t>
                      </a:r>
                      <a:r>
                        <a:rPr lang="de-DE" sz="1100" dirty="0"/>
                        <a:t> </a:t>
                      </a:r>
                      <a:r>
                        <a:rPr lang="de-DE" sz="1100" dirty="0" err="1"/>
                        <a:t>applicable</a:t>
                      </a:r>
                      <a:r>
                        <a:rPr lang="de-DE" sz="1100" dirty="0"/>
                        <a:t>,</a:t>
                      </a:r>
                    </a:p>
                    <a:p>
                      <a:r>
                        <a:rPr lang="de-DE" sz="1100" dirty="0" err="1"/>
                        <a:t>flow</a:t>
                      </a:r>
                      <a:r>
                        <a:rPr lang="de-DE" sz="1100" dirty="0"/>
                        <a:t> </a:t>
                      </a:r>
                      <a:r>
                        <a:rPr lang="de-DE" sz="1100" dirty="0" err="1"/>
                        <a:t>description</a:t>
                      </a:r>
                      <a:r>
                        <a:rPr lang="de-DE" sz="1100" dirty="0"/>
                        <a:t>, AF </a:t>
                      </a:r>
                      <a:r>
                        <a:rPr lang="de-DE" sz="1100" dirty="0" err="1"/>
                        <a:t>application</a:t>
                      </a:r>
                      <a:r>
                        <a:rPr lang="de-DE" sz="1100" dirty="0"/>
                        <a:t> </a:t>
                      </a:r>
                      <a:r>
                        <a:rPr lang="de-DE" sz="1100" dirty="0" err="1"/>
                        <a:t>identifier</a:t>
                      </a:r>
                      <a:r>
                        <a:rPr lang="de-DE" sz="1100" dirty="0"/>
                        <a:t>, AF Communication Service Identifier, AF </a:t>
                      </a:r>
                      <a:r>
                        <a:rPr lang="de-DE" sz="1100" dirty="0" err="1"/>
                        <a:t>Record</a:t>
                      </a:r>
                      <a:r>
                        <a:rPr lang="de-DE" sz="1100" dirty="0"/>
                        <a:t> Identifier, Flow </a:t>
                      </a:r>
                      <a:r>
                        <a:rPr lang="de-DE" sz="1100" dirty="0" err="1"/>
                        <a:t>status</a:t>
                      </a:r>
                      <a:r>
                        <a:rPr lang="de-DE" sz="1100" dirty="0"/>
                        <a:t>, </a:t>
                      </a:r>
                      <a:r>
                        <a:rPr lang="de-DE" sz="1100" dirty="0" err="1"/>
                        <a:t>Priority</a:t>
                      </a:r>
                      <a:r>
                        <a:rPr lang="de-DE" sz="1100" dirty="0"/>
                        <a:t> </a:t>
                      </a:r>
                      <a:r>
                        <a:rPr lang="de-DE" sz="1100" dirty="0" err="1"/>
                        <a:t>indicator</a:t>
                      </a:r>
                      <a:r>
                        <a:rPr lang="de-DE" sz="1100" dirty="0"/>
                        <a:t>, </a:t>
                      </a:r>
                      <a:r>
                        <a:rPr lang="de-DE" sz="1100" dirty="0" err="1"/>
                        <a:t>emergency</a:t>
                      </a:r>
                      <a:r>
                        <a:rPr lang="de-DE" sz="1100" dirty="0"/>
                        <a:t> </a:t>
                      </a:r>
                      <a:r>
                        <a:rPr lang="de-DE" sz="1100" dirty="0" err="1"/>
                        <a:t>indicator</a:t>
                      </a:r>
                      <a:r>
                        <a:rPr lang="de-DE" sz="1100" dirty="0"/>
                        <a:t>, </a:t>
                      </a:r>
                      <a:r>
                        <a:rPr lang="de-DE" sz="1100" dirty="0" err="1"/>
                        <a:t>Application</a:t>
                      </a:r>
                      <a:r>
                        <a:rPr lang="de-DE" sz="1100" dirty="0"/>
                        <a:t> </a:t>
                      </a:r>
                      <a:r>
                        <a:rPr lang="de-DE" sz="1100" dirty="0" err="1"/>
                        <a:t>service</a:t>
                      </a:r>
                      <a:r>
                        <a:rPr lang="de-DE" sz="1100" dirty="0"/>
                        <a:t> </a:t>
                      </a:r>
                      <a:r>
                        <a:rPr lang="de-DE" sz="1100" dirty="0" err="1"/>
                        <a:t>provider</a:t>
                      </a:r>
                      <a:r>
                        <a:rPr lang="de-DE" sz="1100" dirty="0"/>
                        <a:t>, </a:t>
                      </a:r>
                      <a:r>
                        <a:rPr lang="de-DE" sz="1100" dirty="0" err="1"/>
                        <a:t>resource</a:t>
                      </a:r>
                      <a:r>
                        <a:rPr lang="de-DE" sz="1100" dirty="0"/>
                        <a:t> </a:t>
                      </a:r>
                      <a:r>
                        <a:rPr lang="de-DE" sz="1100" dirty="0" err="1"/>
                        <a:t>allocation</a:t>
                      </a:r>
                      <a:r>
                        <a:rPr lang="de-DE" sz="1100" dirty="0"/>
                        <a:t> </a:t>
                      </a:r>
                      <a:r>
                        <a:rPr lang="de-DE" sz="1100" dirty="0" err="1"/>
                        <a:t>outcome</a:t>
                      </a:r>
                      <a:endParaRPr lang="de-DE" sz="1100" dirty="0"/>
                    </a:p>
                  </a:txBody>
                  <a:tcPr/>
                </a:tc>
                <a:extLst>
                  <a:ext uri="{0D108BD9-81ED-4DB2-BD59-A6C34878D82A}">
                    <a16:rowId xmlns:a16="http://schemas.microsoft.com/office/drawing/2014/main" val="832383520"/>
                  </a:ext>
                </a:extLst>
              </a:tr>
              <a:tr h="725814">
                <a:tc>
                  <a:txBody>
                    <a:bodyPr/>
                    <a:lstStyle/>
                    <a:p>
                      <a:r>
                        <a:rPr lang="de-DE" sz="1100" dirty="0" err="1"/>
                        <a:t>Npcf_PolicyAuthorization_Subscribe</a:t>
                      </a:r>
                      <a:endParaRPr lang="de-DE" sz="1100" dirty="0"/>
                    </a:p>
                  </a:txBody>
                  <a:tcPr/>
                </a:tc>
                <a:tc>
                  <a:txBody>
                    <a:bodyPr/>
                    <a:lstStyle/>
                    <a:p>
                      <a:r>
                        <a:rPr lang="en-US" sz="1100" dirty="0"/>
                        <a:t>List of events, </a:t>
                      </a:r>
                      <a:r>
                        <a:rPr lang="en-US" sz="1100" dirty="0">
                          <a:solidFill>
                            <a:srgbClr val="FF0000"/>
                          </a:solidFill>
                        </a:rPr>
                        <a:t>application session context identifier</a:t>
                      </a:r>
                      <a:r>
                        <a:rPr lang="en-US" sz="1100" dirty="0"/>
                        <a:t>,</a:t>
                      </a:r>
                    </a:p>
                    <a:p>
                      <a:r>
                        <a:rPr lang="en-US" sz="1100" dirty="0"/>
                        <a:t>Notification URI</a:t>
                      </a:r>
                      <a:endParaRPr lang="de-DE" sz="1100" dirty="0"/>
                    </a:p>
                  </a:txBody>
                  <a:tcPr/>
                </a:tc>
                <a:tc>
                  <a:txBody>
                    <a:bodyPr/>
                    <a:lstStyle/>
                    <a:p>
                      <a:r>
                        <a:rPr lang="de-DE" sz="1100" dirty="0" err="1"/>
                        <a:t>none</a:t>
                      </a:r>
                      <a:endParaRPr lang="de-DE" sz="1100" dirty="0"/>
                    </a:p>
                  </a:txBody>
                  <a:tcPr/>
                </a:tc>
                <a:extLst>
                  <a:ext uri="{0D108BD9-81ED-4DB2-BD59-A6C34878D82A}">
                    <a16:rowId xmlns:a16="http://schemas.microsoft.com/office/drawing/2014/main" val="1085584797"/>
                  </a:ext>
                </a:extLst>
              </a:tr>
            </a:tbl>
          </a:graphicData>
        </a:graphic>
      </p:graphicFrame>
    </p:spTree>
    <p:extLst>
      <p:ext uri="{BB962C8B-B14F-4D97-AF65-F5344CB8AC3E}">
        <p14:creationId xmlns:p14="http://schemas.microsoft.com/office/powerpoint/2010/main" val="13439370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40373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Npcf_SMPolicyControl</a:t>
            </a:r>
            <a:endParaRPr lang="en-US" dirty="0"/>
          </a:p>
          <a:p>
            <a:endParaRPr lang="en-US" dirty="0"/>
          </a:p>
        </p:txBody>
      </p:sp>
      <p:sp>
        <p:nvSpPr>
          <p:cNvPr id="4" name="Text Placeholder 3"/>
          <p:cNvSpPr>
            <a:spLocks noGrp="1"/>
          </p:cNvSpPr>
          <p:nvPr>
            <p:ph type="body" sz="quarter" idx="12"/>
          </p:nvPr>
        </p:nvSpPr>
        <p:spPr>
          <a:prstGeom prst="rect">
            <a:avLst/>
          </a:prstGeom>
        </p:spPr>
        <p:txBody>
          <a:bodyPr/>
          <a:lstStyle/>
          <a:p>
            <a:pPr marL="0" indent="0">
              <a:buNone/>
            </a:pPr>
            <a:r>
              <a:rPr lang="en-US" dirty="0"/>
              <a:t> </a:t>
            </a:r>
          </a:p>
        </p:txBody>
      </p:sp>
      <p:graphicFrame>
        <p:nvGraphicFramePr>
          <p:cNvPr id="8" name="Table 7">
            <a:extLst>
              <a:ext uri="{FF2B5EF4-FFF2-40B4-BE49-F238E27FC236}">
                <a16:creationId xmlns:a16="http://schemas.microsoft.com/office/drawing/2014/main" id="{87FBBF28-B496-42F6-9B6D-8B3F53D3DB14}"/>
              </a:ext>
            </a:extLst>
          </p:cNvPr>
          <p:cNvGraphicFramePr>
            <a:graphicFrameLocks noGrp="1"/>
          </p:cNvGraphicFramePr>
          <p:nvPr>
            <p:extLst>
              <p:ext uri="{D42A27DB-BD31-4B8C-83A1-F6EECF244321}">
                <p14:modId xmlns:p14="http://schemas.microsoft.com/office/powerpoint/2010/main" val="3085709510"/>
              </p:ext>
            </p:extLst>
          </p:nvPr>
        </p:nvGraphicFramePr>
        <p:xfrm>
          <a:off x="211873" y="1431635"/>
          <a:ext cx="8642195" cy="1706880"/>
        </p:xfrm>
        <a:graphic>
          <a:graphicData uri="http://schemas.openxmlformats.org/drawingml/2006/table">
            <a:tbl>
              <a:tblPr firstRow="1" firstCol="1" bandRow="1"/>
              <a:tblGrid>
                <a:gridCol w="3534937">
                  <a:extLst>
                    <a:ext uri="{9D8B030D-6E8A-4147-A177-3AD203B41FA5}">
                      <a16:colId xmlns:a16="http://schemas.microsoft.com/office/drawing/2014/main" val="1332981560"/>
                    </a:ext>
                  </a:extLst>
                </a:gridCol>
                <a:gridCol w="3612995">
                  <a:extLst>
                    <a:ext uri="{9D8B030D-6E8A-4147-A177-3AD203B41FA5}">
                      <a16:colId xmlns:a16="http://schemas.microsoft.com/office/drawing/2014/main" val="976532737"/>
                    </a:ext>
                  </a:extLst>
                </a:gridCol>
                <a:gridCol w="1494263">
                  <a:extLst>
                    <a:ext uri="{9D8B030D-6E8A-4147-A177-3AD203B41FA5}">
                      <a16:colId xmlns:a16="http://schemas.microsoft.com/office/drawing/2014/main" val="3249196472"/>
                    </a:ext>
                  </a:extLst>
                </a:gridCol>
              </a:tblGrid>
              <a:tr h="0">
                <a:tc>
                  <a:txBody>
                    <a:bodyPr/>
                    <a:lstStyle/>
                    <a:p>
                      <a:pPr algn="ctr">
                        <a:spcAft>
                          <a:spcPts val="0"/>
                        </a:spcAft>
                      </a:pPr>
                      <a:r>
                        <a:rPr lang="en-GB" sz="1600" b="1" dirty="0">
                          <a:effectLst/>
                          <a:latin typeface="Arial" panose="020B0604020202020204" pitchFamily="34" charset="0"/>
                          <a:ea typeface="SimSun" panose="02010600030101010101" pitchFamily="2" charset="-122"/>
                          <a:cs typeface="Times New Roman" panose="02020603050405020304" pitchFamily="18" charset="0"/>
                        </a:rPr>
                        <a:t>Service operation name</a:t>
                      </a:r>
                      <a:endParaRPr lang="de-DE"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1600" b="1" dirty="0">
                          <a:effectLst/>
                          <a:latin typeface="Arial" panose="020B0604020202020204" pitchFamily="34" charset="0"/>
                          <a:ea typeface="SimSun" panose="02010600030101010101" pitchFamily="2" charset="-122"/>
                          <a:cs typeface="Times New Roman" panose="02020603050405020304" pitchFamily="18" charset="0"/>
                        </a:rPr>
                        <a:t>Description</a:t>
                      </a:r>
                      <a:endParaRPr lang="de-DE"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a:spcAft>
                          <a:spcPts val="0"/>
                        </a:spcAft>
                      </a:pPr>
                      <a:r>
                        <a:rPr lang="en-GB" sz="1600" b="1" dirty="0">
                          <a:effectLst/>
                          <a:latin typeface="Arial" panose="020B0604020202020204" pitchFamily="34" charset="0"/>
                          <a:ea typeface="SimSun" panose="02010600030101010101" pitchFamily="2" charset="-122"/>
                          <a:cs typeface="Times New Roman" panose="02020603050405020304" pitchFamily="18" charset="0"/>
                        </a:rPr>
                        <a:t>Initiated by</a:t>
                      </a:r>
                      <a:endParaRPr lang="de-DE"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974665368"/>
                  </a:ext>
                </a:extLst>
              </a:tr>
              <a:tr h="0">
                <a:tc>
                  <a:txBody>
                    <a:bodyPr/>
                    <a:lstStyle/>
                    <a:p>
                      <a:pPr>
                        <a:spcAft>
                          <a:spcPts val="0"/>
                        </a:spcAft>
                      </a:pPr>
                      <a:r>
                        <a:rPr lang="en-GB" sz="1600" dirty="0">
                          <a:effectLst/>
                          <a:latin typeface="Arial" panose="020B0604020202020204" pitchFamily="34" charset="0"/>
                          <a:ea typeface="SimSun" panose="02010600030101010101" pitchFamily="2" charset="-122"/>
                          <a:cs typeface="Times New Roman" panose="02020603050405020304" pitchFamily="18" charset="0"/>
                        </a:rPr>
                        <a:t>Npcf_SMPolicyControl_Get</a:t>
                      </a:r>
                      <a:endParaRPr lang="de-DE" sz="1600" dirty="0">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dirty="0">
                          <a:effectLst/>
                          <a:latin typeface="Arial" panose="020B0604020202020204" pitchFamily="34" charset="0"/>
                          <a:ea typeface="SimSun" panose="02010600030101010101" pitchFamily="2" charset="-122"/>
                          <a:cs typeface="Times New Roman" panose="02020603050405020304" pitchFamily="18" charset="0"/>
                        </a:rPr>
                        <a:t>Provides the requested policy to the NF Consumer.</a:t>
                      </a:r>
                      <a:endParaRPr lang="de-DE" sz="1600" dirty="0">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dirty="0">
                          <a:effectLst/>
                          <a:latin typeface="Arial" panose="020B0604020202020204" pitchFamily="34" charset="0"/>
                          <a:ea typeface="SimSun" panose="02010600030101010101" pitchFamily="2" charset="-122"/>
                          <a:cs typeface="Times New Roman" panose="02020603050405020304" pitchFamily="18" charset="0"/>
                        </a:rPr>
                        <a:t>NF consumer (SMF)</a:t>
                      </a:r>
                      <a:endParaRPr lang="de-DE" sz="1600" dirty="0">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9079800"/>
                  </a:ext>
                </a:extLst>
              </a:tr>
              <a:tr h="0">
                <a:tc>
                  <a:txBody>
                    <a:bodyPr/>
                    <a:lstStyle/>
                    <a:p>
                      <a:pPr>
                        <a:spcAft>
                          <a:spcPts val="0"/>
                        </a:spcAft>
                      </a:pPr>
                      <a:r>
                        <a:rPr lang="en-GB" sz="1600" dirty="0">
                          <a:effectLst/>
                          <a:latin typeface="Arial" panose="020B0604020202020204" pitchFamily="34" charset="0"/>
                          <a:ea typeface="SimSun" panose="02010600030101010101" pitchFamily="2" charset="-122"/>
                          <a:cs typeface="Times New Roman" panose="02020603050405020304" pitchFamily="18" charset="0"/>
                        </a:rPr>
                        <a:t>Npcf_SMPolicyControl_UpdateNotify</a:t>
                      </a:r>
                      <a:endParaRPr lang="de-DE" sz="1600" dirty="0">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dirty="0">
                          <a:effectLst/>
                          <a:latin typeface="Arial" panose="020B0604020202020204" pitchFamily="34" charset="0"/>
                          <a:ea typeface="SimSun" panose="02010600030101010101" pitchFamily="2" charset="-122"/>
                          <a:cs typeface="Times New Roman" panose="02020603050405020304" pitchFamily="18" charset="0"/>
                        </a:rPr>
                        <a:t>Provides updated policy to the NF Consumer.</a:t>
                      </a:r>
                      <a:endParaRPr lang="de-DE" sz="1600" dirty="0">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dirty="0">
                          <a:effectLst/>
                          <a:latin typeface="Arial" panose="020B0604020202020204" pitchFamily="34" charset="0"/>
                          <a:ea typeface="SimSun" panose="02010600030101010101" pitchFamily="2" charset="-122"/>
                          <a:cs typeface="Times New Roman" panose="02020603050405020304" pitchFamily="18" charset="0"/>
                        </a:rPr>
                        <a:t>PCF</a:t>
                      </a:r>
                      <a:endParaRPr lang="de-DE" sz="1600" dirty="0">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5812765"/>
                  </a:ext>
                </a:extLst>
              </a:tr>
              <a:tr h="0">
                <a:tc>
                  <a:txBody>
                    <a:bodyPr/>
                    <a:lstStyle/>
                    <a:p>
                      <a:pPr>
                        <a:spcAft>
                          <a:spcPts val="0"/>
                        </a:spcAft>
                      </a:pPr>
                      <a:r>
                        <a:rPr lang="en-GB" sz="1600" dirty="0">
                          <a:effectLst/>
                          <a:latin typeface="Arial" panose="020B0604020202020204" pitchFamily="34" charset="0"/>
                          <a:ea typeface="SimSun" panose="02010600030101010101" pitchFamily="2" charset="-122"/>
                          <a:cs typeface="Times New Roman" panose="02020603050405020304" pitchFamily="18" charset="0"/>
                        </a:rPr>
                        <a:t>Npcf_SMPolicyControl_Delete</a:t>
                      </a:r>
                      <a:endParaRPr lang="de-DE" sz="1600" dirty="0">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dirty="0">
                          <a:effectLst/>
                          <a:latin typeface="Arial" panose="020B0604020202020204" pitchFamily="34" charset="0"/>
                          <a:ea typeface="SimSun" panose="02010600030101010101" pitchFamily="2" charset="-122"/>
                          <a:cs typeface="Times New Roman" panose="02020603050405020304" pitchFamily="18" charset="0"/>
                        </a:rPr>
                        <a:t>Provides means for the NF Consumer to delete the policy context.</a:t>
                      </a:r>
                      <a:endParaRPr lang="de-DE" sz="1600" dirty="0">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dirty="0">
                          <a:effectLst/>
                          <a:latin typeface="Arial" panose="020B0604020202020204" pitchFamily="34" charset="0"/>
                          <a:ea typeface="SimSun" panose="02010600030101010101" pitchFamily="2" charset="-122"/>
                          <a:cs typeface="Times New Roman" panose="02020603050405020304" pitchFamily="18" charset="0"/>
                        </a:rPr>
                        <a:t>NF consumer (SMF)</a:t>
                      </a:r>
                      <a:endParaRPr lang="de-DE" sz="1600" dirty="0">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9327798"/>
                  </a:ext>
                </a:extLst>
              </a:tr>
            </a:tbl>
          </a:graphicData>
        </a:graphic>
      </p:graphicFrame>
    </p:spTree>
    <p:extLst>
      <p:ext uri="{BB962C8B-B14F-4D97-AF65-F5344CB8AC3E}">
        <p14:creationId xmlns:p14="http://schemas.microsoft.com/office/powerpoint/2010/main" val="7093252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E33BAA2-BB09-43FF-8C0A-70D921CFDAEC}"/>
              </a:ext>
            </a:extLst>
          </p:cNvPr>
          <p:cNvSpPr>
            <a:spLocks noGrp="1"/>
          </p:cNvSpPr>
          <p:nvPr>
            <p:ph type="body" sz="quarter" idx="10"/>
          </p:nvPr>
        </p:nvSpPr>
        <p:spPr/>
        <p:txBody>
          <a:bodyPr/>
          <a:lstStyle/>
          <a:p>
            <a:r>
              <a:rPr lang="en-US" dirty="0"/>
              <a:t>Current encoding Proposal in TR 29.890</a:t>
            </a:r>
          </a:p>
        </p:txBody>
      </p:sp>
      <p:sp>
        <p:nvSpPr>
          <p:cNvPr id="9" name="Text Placeholder 8">
            <a:extLst>
              <a:ext uri="{FF2B5EF4-FFF2-40B4-BE49-F238E27FC236}">
                <a16:creationId xmlns:a16="http://schemas.microsoft.com/office/drawing/2014/main" id="{176C7E19-CC02-45E1-B4C1-D877DA4F51BC}"/>
              </a:ext>
            </a:extLst>
          </p:cNvPr>
          <p:cNvSpPr>
            <a:spLocks noGrp="1"/>
          </p:cNvSpPr>
          <p:nvPr>
            <p:ph type="body" sz="quarter" idx="11"/>
          </p:nvPr>
        </p:nvSpPr>
        <p:spPr/>
        <p:txBody>
          <a:bodyPr/>
          <a:lstStyle/>
          <a:p>
            <a:r>
              <a:rPr lang="en-GB" dirty="0"/>
              <a:t>Npcf_SMPolicyControl</a:t>
            </a:r>
            <a:endParaRPr lang="en-US" dirty="0"/>
          </a:p>
          <a:p>
            <a:endParaRPr lang="de-DE" dirty="0"/>
          </a:p>
        </p:txBody>
      </p:sp>
      <p:graphicFrame>
        <p:nvGraphicFramePr>
          <p:cNvPr id="14" name="Table 13">
            <a:extLst>
              <a:ext uri="{FF2B5EF4-FFF2-40B4-BE49-F238E27FC236}">
                <a16:creationId xmlns:a16="http://schemas.microsoft.com/office/drawing/2014/main" id="{DD666E69-E8DC-4698-BF71-D3C04036E08E}"/>
              </a:ext>
            </a:extLst>
          </p:cNvPr>
          <p:cNvGraphicFramePr>
            <a:graphicFrameLocks noGrp="1"/>
          </p:cNvGraphicFramePr>
          <p:nvPr>
            <p:extLst>
              <p:ext uri="{D42A27DB-BD31-4B8C-83A1-F6EECF244321}">
                <p14:modId xmlns:p14="http://schemas.microsoft.com/office/powerpoint/2010/main" val="2117458347"/>
              </p:ext>
            </p:extLst>
          </p:nvPr>
        </p:nvGraphicFramePr>
        <p:xfrm>
          <a:off x="4215161" y="948483"/>
          <a:ext cx="4235982" cy="3544317"/>
        </p:xfrm>
        <a:graphic>
          <a:graphicData uri="http://schemas.openxmlformats.org/drawingml/2006/table">
            <a:tbl>
              <a:tblPr firstRow="1" firstCol="1" bandRow="1"/>
              <a:tblGrid>
                <a:gridCol w="644181">
                  <a:extLst>
                    <a:ext uri="{9D8B030D-6E8A-4147-A177-3AD203B41FA5}">
                      <a16:colId xmlns:a16="http://schemas.microsoft.com/office/drawing/2014/main" val="3212133733"/>
                    </a:ext>
                  </a:extLst>
                </a:gridCol>
                <a:gridCol w="1220041">
                  <a:extLst>
                    <a:ext uri="{9D8B030D-6E8A-4147-A177-3AD203B41FA5}">
                      <a16:colId xmlns:a16="http://schemas.microsoft.com/office/drawing/2014/main" val="3632889424"/>
                    </a:ext>
                  </a:extLst>
                </a:gridCol>
                <a:gridCol w="655953">
                  <a:extLst>
                    <a:ext uri="{9D8B030D-6E8A-4147-A177-3AD203B41FA5}">
                      <a16:colId xmlns:a16="http://schemas.microsoft.com/office/drawing/2014/main" val="2432071342"/>
                    </a:ext>
                  </a:extLst>
                </a:gridCol>
                <a:gridCol w="1715807">
                  <a:extLst>
                    <a:ext uri="{9D8B030D-6E8A-4147-A177-3AD203B41FA5}">
                      <a16:colId xmlns:a16="http://schemas.microsoft.com/office/drawing/2014/main" val="3883492354"/>
                    </a:ext>
                  </a:extLst>
                </a:gridCol>
              </a:tblGrid>
              <a:tr h="245065">
                <a:tc>
                  <a:txBody>
                    <a:bodyPr/>
                    <a:lstStyle/>
                    <a:p>
                      <a:pPr algn="ctr">
                        <a:lnSpc>
                          <a:spcPct val="115000"/>
                        </a:lnSpc>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Resource name</a:t>
                      </a:r>
                      <a:endParaRPr lang="de-DE"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ct val="115000"/>
                        </a:lnSpc>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Resource URI</a:t>
                      </a:r>
                      <a:endParaRPr lang="de-DE"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ct val="115000"/>
                        </a:lnSpc>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HTTP method</a:t>
                      </a:r>
                      <a:endParaRPr lang="de-DE"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ct val="115000"/>
                        </a:lnSpc>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Meaning</a:t>
                      </a:r>
                      <a:endParaRPr lang="de-DE"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776080421"/>
                  </a:ext>
                </a:extLst>
              </a:tr>
              <a:tr h="745849">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SM Policies</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a:t>
                      </a:r>
                      <a:r>
                        <a:rPr lang="fr-FR" sz="900" dirty="0">
                          <a:effectLst/>
                          <a:latin typeface="Arial" panose="020B0604020202020204" pitchFamily="34" charset="0"/>
                          <a:ea typeface="Times New Roman" panose="02020603050405020304" pitchFamily="18" charset="0"/>
                          <a:cs typeface="Times New Roman" panose="02020603050405020304" pitchFamily="18" charset="0"/>
                        </a:rPr>
                        <a:t>apiRoot</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npcf_sm_policy_control/</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v1/</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policies</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GET</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Read all SM Policies resources at an AS.</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Query parameters are FFS and can contain the NotificationURI (to identify all resources related to a given SMF).</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6744778"/>
                  </a:ext>
                </a:extLst>
              </a:tr>
              <a:tr h="319649">
                <a:tc rowSpan="2">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Individual SM Subscriber Policy</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a:t>
                      </a:r>
                      <a:r>
                        <a:rPr lang="fr-FR" sz="900" dirty="0">
                          <a:effectLst/>
                          <a:latin typeface="Arial" panose="020B0604020202020204" pitchFamily="34" charset="0"/>
                          <a:ea typeface="Times New Roman" panose="02020603050405020304" pitchFamily="18" charset="0"/>
                          <a:cs typeface="Times New Roman" panose="02020603050405020304" pitchFamily="18" charset="0"/>
                        </a:rPr>
                        <a:t>apiRoot</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npcf_sm_policy_control/</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v1/</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policies/</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{supi}</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GET</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Read the Individual SM Subscriber Policy resources.</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247417"/>
                  </a:ext>
                </a:extLst>
              </a:tr>
              <a:tr h="319649">
                <a:tc vMerge="1">
                  <a:txBody>
                    <a:bodyPr/>
                    <a:lstStyle/>
                    <a:p>
                      <a:endParaRPr lang="de-DE"/>
                    </a:p>
                  </a:txBody>
                  <a:tcPr/>
                </a:tc>
                <a:tc vMerge="1">
                  <a:txBody>
                    <a:bodyPr/>
                    <a:lstStyle/>
                    <a:p>
                      <a:endParaRPr lang="de-DE"/>
                    </a:p>
                  </a:txBody>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Delete the Individual SM Subscriber Policy resource for.</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3659029"/>
                  </a:ext>
                </a:extLst>
              </a:tr>
              <a:tr h="517432">
                <a:tc rowSpan="4">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Individual SM PDUSessioPolicy</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a:t>
                      </a:r>
                      <a:r>
                        <a:rPr lang="fr-FR" sz="900" dirty="0">
                          <a:effectLst/>
                          <a:latin typeface="Arial" panose="020B0604020202020204" pitchFamily="34" charset="0"/>
                          <a:ea typeface="Times New Roman" panose="02020603050405020304" pitchFamily="18" charset="0"/>
                          <a:cs typeface="Times New Roman" panose="02020603050405020304" pitchFamily="18" charset="0"/>
                        </a:rPr>
                        <a:t>apiRoot</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npcf_sm_policy_control/</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v1/</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policies/</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{supi}/</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{sessionID}</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PUT (FFS)</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Create a new or update an existing Individual SM PDUSession Policy resource. </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2209733"/>
                  </a:ext>
                </a:extLst>
              </a:tr>
              <a:tr h="426199">
                <a:tc vMerge="1">
                  <a:txBody>
                    <a:bodyPr/>
                    <a:lstStyle/>
                    <a:p>
                      <a:endParaRPr lang="de-DE"/>
                    </a:p>
                  </a:txBody>
                  <a:tcPr/>
                </a:tc>
                <a:tc vMerge="1">
                  <a:txBody>
                    <a:bodyPr/>
                    <a:lstStyle/>
                    <a:p>
                      <a:endParaRPr lang="de-DE"/>
                    </a:p>
                  </a:txBody>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PATCH</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(FFS)</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Update an existing Individual SM PDUSession Policy resource.</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0358871"/>
                  </a:ext>
                </a:extLst>
              </a:tr>
              <a:tr h="319649">
                <a:tc vMerge="1">
                  <a:txBody>
                    <a:bodyPr/>
                    <a:lstStyle/>
                    <a:p>
                      <a:endParaRPr lang="de-DE"/>
                    </a:p>
                  </a:txBody>
                  <a:tcPr/>
                </a:tc>
                <a:tc vMerge="1">
                  <a:txBody>
                    <a:bodyPr/>
                    <a:lstStyle/>
                    <a:p>
                      <a:endParaRPr lang="de-DE"/>
                    </a:p>
                  </a:txBody>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GET</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Read the Individual SM PDUSession Policy resource.</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7704195"/>
                  </a:ext>
                </a:extLst>
              </a:tr>
              <a:tr h="319649">
                <a:tc vMerge="1">
                  <a:txBody>
                    <a:bodyPr/>
                    <a:lstStyle/>
                    <a:p>
                      <a:endParaRPr lang="de-DE"/>
                    </a:p>
                  </a:txBody>
                  <a:tcPr/>
                </a:tc>
                <a:tc vMerge="1">
                  <a:txBody>
                    <a:bodyPr/>
                    <a:lstStyle/>
                    <a:p>
                      <a:endParaRPr lang="de-DE"/>
                    </a:p>
                  </a:txBody>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Delete the Individual SM PDUSession Policy resource.</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5375193"/>
                  </a:ext>
                </a:extLst>
              </a:tr>
            </a:tbl>
          </a:graphicData>
        </a:graphic>
      </p:graphicFrame>
      <p:sp>
        <p:nvSpPr>
          <p:cNvPr id="15" name="Rectangle 1">
            <a:extLst>
              <a:ext uri="{FF2B5EF4-FFF2-40B4-BE49-F238E27FC236}">
                <a16:creationId xmlns:a16="http://schemas.microsoft.com/office/drawing/2014/main" id="{1710B6D5-BB4A-472F-B142-213EB222DCC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p>
        </p:txBody>
      </p:sp>
      <p:pic>
        <p:nvPicPr>
          <p:cNvPr id="17" name="Picture 16">
            <a:extLst>
              <a:ext uri="{FF2B5EF4-FFF2-40B4-BE49-F238E27FC236}">
                <a16:creationId xmlns:a16="http://schemas.microsoft.com/office/drawing/2014/main" id="{DD7A4823-5FD7-4893-B2E1-0AEB39B6AB77}"/>
              </a:ext>
            </a:extLst>
          </p:cNvPr>
          <p:cNvPicPr>
            <a:picLocks noChangeAspect="1"/>
          </p:cNvPicPr>
          <p:nvPr/>
        </p:nvPicPr>
        <p:blipFill>
          <a:blip r:embed="rId2"/>
          <a:stretch>
            <a:fillRect/>
          </a:stretch>
        </p:blipFill>
        <p:spPr>
          <a:xfrm>
            <a:off x="95870" y="1628078"/>
            <a:ext cx="4185767" cy="1984917"/>
          </a:xfrm>
          <a:prstGeom prst="rect">
            <a:avLst/>
          </a:prstGeom>
        </p:spPr>
      </p:pic>
    </p:spTree>
    <p:extLst>
      <p:ext uri="{BB962C8B-B14F-4D97-AF65-F5344CB8AC3E}">
        <p14:creationId xmlns:p14="http://schemas.microsoft.com/office/powerpoint/2010/main" val="30833928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67A0FB-0AE6-4EDB-9DCC-E8FB07A38581}"/>
              </a:ext>
            </a:extLst>
          </p:cNvPr>
          <p:cNvSpPr>
            <a:spLocks noGrp="1"/>
          </p:cNvSpPr>
          <p:nvPr>
            <p:ph type="body" sz="quarter" idx="10"/>
          </p:nvPr>
        </p:nvSpPr>
        <p:spPr/>
        <p:txBody>
          <a:bodyPr/>
          <a:lstStyle/>
          <a:p>
            <a:r>
              <a:rPr lang="en-US" dirty="0"/>
              <a:t>Issue: How to enable an effective update of extensive policy information</a:t>
            </a:r>
            <a:r>
              <a:rPr lang="de-DE" dirty="0"/>
              <a:t>?</a:t>
            </a:r>
          </a:p>
        </p:txBody>
      </p:sp>
      <p:sp>
        <p:nvSpPr>
          <p:cNvPr id="3" name="Text Placeholder 2">
            <a:extLst>
              <a:ext uri="{FF2B5EF4-FFF2-40B4-BE49-F238E27FC236}">
                <a16:creationId xmlns:a16="http://schemas.microsoft.com/office/drawing/2014/main" id="{41D8822A-82E2-41BF-A784-518268D2508A}"/>
              </a:ext>
            </a:extLst>
          </p:cNvPr>
          <p:cNvSpPr>
            <a:spLocks noGrp="1"/>
          </p:cNvSpPr>
          <p:nvPr>
            <p:ph type="body" sz="quarter" idx="11"/>
          </p:nvPr>
        </p:nvSpPr>
        <p:spPr/>
        <p:txBody>
          <a:bodyPr/>
          <a:lstStyle/>
          <a:p>
            <a:r>
              <a:rPr lang="en-GB" dirty="0"/>
              <a:t>Npcf_SMPolicyControl</a:t>
            </a:r>
            <a:endParaRPr lang="en-US" dirty="0"/>
          </a:p>
          <a:p>
            <a:endParaRPr lang="de-DE" dirty="0"/>
          </a:p>
        </p:txBody>
      </p:sp>
      <p:sp>
        <p:nvSpPr>
          <p:cNvPr id="4" name="Text Placeholder 3">
            <a:extLst>
              <a:ext uri="{FF2B5EF4-FFF2-40B4-BE49-F238E27FC236}">
                <a16:creationId xmlns:a16="http://schemas.microsoft.com/office/drawing/2014/main" id="{6FB077CA-CA18-4948-A98A-8A7F011DAAB0}"/>
              </a:ext>
            </a:extLst>
          </p:cNvPr>
          <p:cNvSpPr>
            <a:spLocks noGrp="1"/>
          </p:cNvSpPr>
          <p:nvPr>
            <p:ph type="body" sz="quarter" idx="12"/>
          </p:nvPr>
        </p:nvSpPr>
        <p:spPr/>
        <p:txBody>
          <a:bodyPr>
            <a:normAutofit fontScale="85000" lnSpcReduction="20000"/>
          </a:bodyPr>
          <a:lstStyle/>
          <a:p>
            <a:r>
              <a:rPr lang="en-US" dirty="0"/>
              <a:t>Stage 2 requires that Policy information can be provided both as response to a GET, and as UpdateNotify request. The information is quite extensive and includes a possibly high number of PCC rules.</a:t>
            </a:r>
          </a:p>
          <a:p>
            <a:r>
              <a:rPr lang="en-US" dirty="0"/>
              <a:t>Related Issues:</a:t>
            </a:r>
          </a:p>
          <a:p>
            <a:pPr marL="342900" indent="-342900">
              <a:buFont typeface="+mj-lt"/>
              <a:buAutoNum type="arabicPeriod"/>
            </a:pPr>
            <a:r>
              <a:rPr lang="en-US" dirty="0"/>
              <a:t>How to achieve maximum communality in the implementation for GET and UpdateNotify?</a:t>
            </a:r>
          </a:p>
          <a:p>
            <a:pPr marL="342900" indent="-342900">
              <a:buFont typeface="+mj-lt"/>
              <a:buAutoNum type="arabicPeriod"/>
            </a:pPr>
            <a:r>
              <a:rPr lang="en-US" dirty="0"/>
              <a:t>How to enable an effective update for both cases?</a:t>
            </a:r>
          </a:p>
          <a:p>
            <a:pPr marL="342900" indent="-342900">
              <a:buFont typeface="+mj-lt"/>
              <a:buAutoNum type="arabicPeriod"/>
            </a:pPr>
            <a:r>
              <a:rPr lang="en-US" dirty="0"/>
              <a:t>Should we model the policy resource to be located both at PCF and SMF?</a:t>
            </a:r>
          </a:p>
          <a:p>
            <a:pPr marL="342900" indent="-342900">
              <a:buFont typeface="+mj-lt"/>
              <a:buAutoNum type="arabicPeriod"/>
            </a:pPr>
            <a:endParaRPr lang="en-US" dirty="0"/>
          </a:p>
          <a:p>
            <a:r>
              <a:rPr lang="en-US" dirty="0"/>
              <a:t>Proposal 1 (</a:t>
            </a:r>
            <a:r>
              <a:rPr lang="en-US" dirty="0">
                <a:solidFill>
                  <a:srgbClr val="FF0000"/>
                </a:solidFill>
              </a:rPr>
              <a:t>recommended)</a:t>
            </a:r>
            <a:r>
              <a:rPr lang="en-US" dirty="0"/>
              <a:t>:</a:t>
            </a:r>
          </a:p>
          <a:p>
            <a:pPr marL="285750" indent="-285750">
              <a:buFont typeface="Arial" panose="020B0604020202020204" pitchFamily="34" charset="0"/>
              <a:buChar char="•"/>
            </a:pPr>
            <a:r>
              <a:rPr lang="en-US" dirty="0"/>
              <a:t>Policies are modeled as resource at the SMF only.</a:t>
            </a:r>
          </a:p>
          <a:p>
            <a:pPr marL="285750" indent="-285750">
              <a:buFont typeface="Arial" panose="020B0604020202020204" pitchFamily="34" charset="0"/>
              <a:buChar char="•"/>
            </a:pPr>
            <a:r>
              <a:rPr lang="en-US" dirty="0"/>
              <a:t>Within the </a:t>
            </a:r>
            <a:r>
              <a:rPr lang="en-US" dirty="0" err="1"/>
              <a:t>Npcf_SMPolicyControl_Get</a:t>
            </a:r>
            <a:r>
              <a:rPr lang="en-US" dirty="0"/>
              <a:t> (HTTP PUT or POST), the SMF provides the root URL for the policy resource.</a:t>
            </a:r>
          </a:p>
          <a:p>
            <a:pPr marL="285750" indent="-285750">
              <a:buFont typeface="Arial" panose="020B0604020202020204" pitchFamily="34" charset="0"/>
              <a:buChar char="•"/>
            </a:pPr>
            <a:r>
              <a:rPr lang="en-US" dirty="0"/>
              <a:t>The PCF does not return policies in the HTTP response to the </a:t>
            </a:r>
            <a:r>
              <a:rPr lang="en-US" dirty="0" err="1"/>
              <a:t>Npcf_SMPolicyControl_Get</a:t>
            </a:r>
            <a:r>
              <a:rPr lang="en-US" dirty="0"/>
              <a:t>. The PCF rather immediately executes an </a:t>
            </a:r>
            <a:r>
              <a:rPr lang="en-US" dirty="0" err="1"/>
              <a:t>UpateNotify</a:t>
            </a:r>
            <a:r>
              <a:rPr lang="en-US" dirty="0"/>
              <a:t> (i.e. sends an HTTP PUT or POST to the designated URL at the SMF), to create or update the policy resource at the SMF (see next slide for resource model and service operations.</a:t>
            </a:r>
          </a:p>
          <a:p>
            <a:pPr marL="342900" indent="-342900">
              <a:buFont typeface="+mj-lt"/>
              <a:buAutoNum type="arabicPeriod"/>
            </a:pPr>
            <a:endParaRPr lang="de-DE" dirty="0"/>
          </a:p>
        </p:txBody>
      </p:sp>
    </p:spTree>
    <p:extLst>
      <p:ext uri="{BB962C8B-B14F-4D97-AF65-F5344CB8AC3E}">
        <p14:creationId xmlns:p14="http://schemas.microsoft.com/office/powerpoint/2010/main" val="3697278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67A0FB-0AE6-4EDB-9DCC-E8FB07A38581}"/>
              </a:ext>
            </a:extLst>
          </p:cNvPr>
          <p:cNvSpPr>
            <a:spLocks noGrp="1"/>
          </p:cNvSpPr>
          <p:nvPr>
            <p:ph type="body" sz="quarter" idx="10"/>
          </p:nvPr>
        </p:nvSpPr>
        <p:spPr/>
        <p:txBody>
          <a:bodyPr/>
          <a:lstStyle/>
          <a:p>
            <a:r>
              <a:rPr lang="de-DE" dirty="0" err="1"/>
              <a:t>Issue</a:t>
            </a:r>
            <a:r>
              <a:rPr lang="de-DE" dirty="0"/>
              <a:t>: </a:t>
            </a:r>
            <a:r>
              <a:rPr lang="de-DE" dirty="0" err="1"/>
              <a:t>How</a:t>
            </a:r>
            <a:r>
              <a:rPr lang="de-DE" dirty="0"/>
              <a:t> to </a:t>
            </a:r>
            <a:r>
              <a:rPr lang="de-DE" dirty="0" err="1"/>
              <a:t>enable</a:t>
            </a:r>
            <a:r>
              <a:rPr lang="de-DE" dirty="0"/>
              <a:t> an </a:t>
            </a:r>
            <a:r>
              <a:rPr lang="de-DE" dirty="0" err="1"/>
              <a:t>effective</a:t>
            </a:r>
            <a:r>
              <a:rPr lang="de-DE" dirty="0"/>
              <a:t> update of </a:t>
            </a:r>
            <a:r>
              <a:rPr lang="de-DE" dirty="0" err="1"/>
              <a:t>policy</a:t>
            </a:r>
            <a:r>
              <a:rPr lang="de-DE" dirty="0"/>
              <a:t> </a:t>
            </a:r>
            <a:r>
              <a:rPr lang="de-DE" dirty="0" err="1"/>
              <a:t>information</a:t>
            </a:r>
            <a:r>
              <a:rPr lang="de-DE" dirty="0"/>
              <a:t>? (2/2)</a:t>
            </a:r>
          </a:p>
        </p:txBody>
      </p:sp>
      <p:sp>
        <p:nvSpPr>
          <p:cNvPr id="3" name="Text Placeholder 2">
            <a:extLst>
              <a:ext uri="{FF2B5EF4-FFF2-40B4-BE49-F238E27FC236}">
                <a16:creationId xmlns:a16="http://schemas.microsoft.com/office/drawing/2014/main" id="{41D8822A-82E2-41BF-A784-518268D2508A}"/>
              </a:ext>
            </a:extLst>
          </p:cNvPr>
          <p:cNvSpPr>
            <a:spLocks noGrp="1"/>
          </p:cNvSpPr>
          <p:nvPr>
            <p:ph type="body" sz="quarter" idx="11"/>
          </p:nvPr>
        </p:nvSpPr>
        <p:spPr/>
        <p:txBody>
          <a:bodyPr/>
          <a:lstStyle/>
          <a:p>
            <a:r>
              <a:rPr lang="en-GB" dirty="0" err="1"/>
              <a:t>Npcf_SMPolicyControl</a:t>
            </a:r>
            <a:endParaRPr lang="en-US" dirty="0"/>
          </a:p>
          <a:p>
            <a:endParaRPr lang="de-DE" dirty="0"/>
          </a:p>
        </p:txBody>
      </p:sp>
      <p:sp>
        <p:nvSpPr>
          <p:cNvPr id="4" name="Text Placeholder 3">
            <a:extLst>
              <a:ext uri="{FF2B5EF4-FFF2-40B4-BE49-F238E27FC236}">
                <a16:creationId xmlns:a16="http://schemas.microsoft.com/office/drawing/2014/main" id="{6FB077CA-CA18-4948-A98A-8A7F011DAAB0}"/>
              </a:ext>
            </a:extLst>
          </p:cNvPr>
          <p:cNvSpPr>
            <a:spLocks noGrp="1"/>
          </p:cNvSpPr>
          <p:nvPr>
            <p:ph type="body" sz="quarter" idx="12"/>
          </p:nvPr>
        </p:nvSpPr>
        <p:spPr/>
        <p:txBody>
          <a:bodyPr>
            <a:normAutofit lnSpcReduction="10000"/>
          </a:bodyPr>
          <a:lstStyle/>
          <a:p>
            <a:r>
              <a:rPr lang="en-US" dirty="0"/>
              <a:t>Proposal 2 (keep current encoding proposal)</a:t>
            </a:r>
          </a:p>
          <a:p>
            <a:pPr marL="285750" indent="-285750">
              <a:buFont typeface="Arial" panose="020B0604020202020204" pitchFamily="34" charset="0"/>
              <a:buChar char="•"/>
            </a:pPr>
            <a:r>
              <a:rPr lang="en-US" dirty="0"/>
              <a:t>Policies are modeled at resource at the PCF only.</a:t>
            </a:r>
          </a:p>
          <a:p>
            <a:pPr marL="285750" indent="-285750">
              <a:buFont typeface="Arial" panose="020B0604020202020204" pitchFamily="34" charset="0"/>
              <a:buChar char="•"/>
            </a:pPr>
            <a:r>
              <a:rPr lang="en-US" dirty="0"/>
              <a:t>Notifications are done in RPC like fashion, providing only deltas</a:t>
            </a:r>
          </a:p>
          <a:p>
            <a:r>
              <a:rPr lang="en-US" dirty="0"/>
              <a:t>Con: Not fully Restfull. </a:t>
            </a:r>
          </a:p>
          <a:p>
            <a:r>
              <a:rPr lang="en-US" dirty="0"/>
              <a:t>Con: No efficient encoding for responses to subsequent GET (hardly possible to provide only modifications)</a:t>
            </a:r>
          </a:p>
          <a:p>
            <a:endParaRPr lang="en-US" dirty="0"/>
          </a:p>
          <a:p>
            <a:r>
              <a:rPr lang="en-US" dirty="0"/>
              <a:t>Proposal 3 (policy resources at PCF only. Notifications only as triggers for new Get)</a:t>
            </a:r>
          </a:p>
          <a:p>
            <a:pPr marL="285750" indent="-285750">
              <a:buFont typeface="Arial" panose="020B0604020202020204" pitchFamily="34" charset="0"/>
              <a:buChar char="•"/>
            </a:pPr>
            <a:r>
              <a:rPr lang="en-US" dirty="0"/>
              <a:t>Policies are modeled at resource at the PCF only.</a:t>
            </a:r>
          </a:p>
          <a:p>
            <a:pPr marL="285750" indent="-285750">
              <a:buFont typeface="Arial" panose="020B0604020202020204" pitchFamily="34" charset="0"/>
              <a:buChar char="•"/>
            </a:pPr>
            <a:r>
              <a:rPr lang="en-US" dirty="0"/>
              <a:t>Notifications are done in RPC like fashion, providing only triggers for new Get</a:t>
            </a:r>
          </a:p>
          <a:p>
            <a:r>
              <a:rPr lang="en-US" dirty="0"/>
              <a:t>Con: No efficient encoding for responses to subsequent GET (hardly possible to provide only modifications)</a:t>
            </a:r>
          </a:p>
          <a:p>
            <a:endParaRPr lang="de-DE" dirty="0"/>
          </a:p>
          <a:p>
            <a:endParaRPr lang="de-DE" dirty="0"/>
          </a:p>
        </p:txBody>
      </p:sp>
    </p:spTree>
    <p:extLst>
      <p:ext uri="{BB962C8B-B14F-4D97-AF65-F5344CB8AC3E}">
        <p14:creationId xmlns:p14="http://schemas.microsoft.com/office/powerpoint/2010/main" val="36402668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76C7E19-CC02-45E1-B4C1-D877DA4F51BC}"/>
              </a:ext>
            </a:extLst>
          </p:cNvPr>
          <p:cNvSpPr>
            <a:spLocks noGrp="1"/>
          </p:cNvSpPr>
          <p:nvPr>
            <p:ph type="body" sz="quarter" idx="11"/>
          </p:nvPr>
        </p:nvSpPr>
        <p:spPr>
          <a:xfrm>
            <a:off x="417600" y="280800"/>
            <a:ext cx="8308800" cy="309600"/>
          </a:xfrm>
        </p:spPr>
        <p:txBody>
          <a:bodyPr/>
          <a:lstStyle/>
          <a:p>
            <a:r>
              <a:rPr lang="en-GB" dirty="0"/>
              <a:t>Npcf_SMPolicyControl</a:t>
            </a:r>
            <a:endParaRPr lang="en-US" dirty="0"/>
          </a:p>
          <a:p>
            <a:endParaRPr lang="de-DE" dirty="0"/>
          </a:p>
        </p:txBody>
      </p:sp>
      <p:sp>
        <p:nvSpPr>
          <p:cNvPr id="6" name="Text Placeholder 5">
            <a:extLst>
              <a:ext uri="{FF2B5EF4-FFF2-40B4-BE49-F238E27FC236}">
                <a16:creationId xmlns:a16="http://schemas.microsoft.com/office/drawing/2014/main" id="{BE33BAA2-BB09-43FF-8C0A-70D921CFDAEC}"/>
              </a:ext>
            </a:extLst>
          </p:cNvPr>
          <p:cNvSpPr>
            <a:spLocks noGrp="1"/>
          </p:cNvSpPr>
          <p:nvPr>
            <p:ph type="body" sz="quarter" idx="10"/>
          </p:nvPr>
        </p:nvSpPr>
        <p:spPr/>
        <p:txBody>
          <a:bodyPr/>
          <a:lstStyle/>
          <a:p>
            <a:r>
              <a:rPr lang="de-DE" dirty="0" err="1"/>
              <a:t>Proposed</a:t>
            </a:r>
            <a:r>
              <a:rPr lang="de-DE" dirty="0"/>
              <a:t> </a:t>
            </a:r>
            <a:r>
              <a:rPr lang="de-DE" dirty="0" err="1"/>
              <a:t>subscription</a:t>
            </a:r>
            <a:r>
              <a:rPr lang="de-DE" dirty="0"/>
              <a:t> resources at </a:t>
            </a:r>
            <a:r>
              <a:rPr lang="de-DE" dirty="0" err="1"/>
              <a:t>the</a:t>
            </a:r>
            <a:r>
              <a:rPr lang="de-DE" dirty="0"/>
              <a:t> PCF</a:t>
            </a:r>
          </a:p>
        </p:txBody>
      </p:sp>
      <p:sp>
        <p:nvSpPr>
          <p:cNvPr id="15" name="Rectangle 1">
            <a:extLst>
              <a:ext uri="{FF2B5EF4-FFF2-40B4-BE49-F238E27FC236}">
                <a16:creationId xmlns:a16="http://schemas.microsoft.com/office/drawing/2014/main" id="{1710B6D5-BB4A-472F-B142-213EB222DCC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p>
        </p:txBody>
      </p:sp>
      <p:pic>
        <p:nvPicPr>
          <p:cNvPr id="2" name="Picture 1">
            <a:extLst>
              <a:ext uri="{FF2B5EF4-FFF2-40B4-BE49-F238E27FC236}">
                <a16:creationId xmlns:a16="http://schemas.microsoft.com/office/drawing/2014/main" id="{9F8310F0-33B5-46A1-8E93-AF52628AB32E}"/>
              </a:ext>
            </a:extLst>
          </p:cNvPr>
          <p:cNvPicPr>
            <a:picLocks noChangeAspect="1"/>
          </p:cNvPicPr>
          <p:nvPr/>
        </p:nvPicPr>
        <p:blipFill>
          <a:blip r:embed="rId2"/>
          <a:stretch>
            <a:fillRect/>
          </a:stretch>
        </p:blipFill>
        <p:spPr>
          <a:xfrm>
            <a:off x="417600" y="1787571"/>
            <a:ext cx="3067361" cy="1446615"/>
          </a:xfrm>
          <a:prstGeom prst="rect">
            <a:avLst/>
          </a:prstGeom>
        </p:spPr>
      </p:pic>
      <p:graphicFrame>
        <p:nvGraphicFramePr>
          <p:cNvPr id="3" name="Table 2">
            <a:extLst>
              <a:ext uri="{FF2B5EF4-FFF2-40B4-BE49-F238E27FC236}">
                <a16:creationId xmlns:a16="http://schemas.microsoft.com/office/drawing/2014/main" id="{DBB60C97-8654-4A0A-87F7-BC8973BF5C57}"/>
              </a:ext>
            </a:extLst>
          </p:cNvPr>
          <p:cNvGraphicFramePr>
            <a:graphicFrameLocks noGrp="1"/>
          </p:cNvGraphicFramePr>
          <p:nvPr>
            <p:extLst>
              <p:ext uri="{D42A27DB-BD31-4B8C-83A1-F6EECF244321}">
                <p14:modId xmlns:p14="http://schemas.microsoft.com/office/powerpoint/2010/main" val="450516613"/>
              </p:ext>
            </p:extLst>
          </p:nvPr>
        </p:nvGraphicFramePr>
        <p:xfrm>
          <a:off x="3484961" y="1107123"/>
          <a:ext cx="5476158" cy="3390228"/>
        </p:xfrm>
        <a:graphic>
          <a:graphicData uri="http://schemas.openxmlformats.org/drawingml/2006/table">
            <a:tbl>
              <a:tblPr firstRow="1" firstCol="1" bandRow="1"/>
              <a:tblGrid>
                <a:gridCol w="832779">
                  <a:extLst>
                    <a:ext uri="{9D8B030D-6E8A-4147-A177-3AD203B41FA5}">
                      <a16:colId xmlns:a16="http://schemas.microsoft.com/office/drawing/2014/main" val="1973285770"/>
                    </a:ext>
                  </a:extLst>
                </a:gridCol>
                <a:gridCol w="1111510">
                  <a:extLst>
                    <a:ext uri="{9D8B030D-6E8A-4147-A177-3AD203B41FA5}">
                      <a16:colId xmlns:a16="http://schemas.microsoft.com/office/drawing/2014/main" val="4104797509"/>
                    </a:ext>
                  </a:extLst>
                </a:gridCol>
                <a:gridCol w="811530">
                  <a:extLst>
                    <a:ext uri="{9D8B030D-6E8A-4147-A177-3AD203B41FA5}">
                      <a16:colId xmlns:a16="http://schemas.microsoft.com/office/drawing/2014/main" val="3608069220"/>
                    </a:ext>
                  </a:extLst>
                </a:gridCol>
                <a:gridCol w="2720339">
                  <a:extLst>
                    <a:ext uri="{9D8B030D-6E8A-4147-A177-3AD203B41FA5}">
                      <a16:colId xmlns:a16="http://schemas.microsoft.com/office/drawing/2014/main" val="2595827179"/>
                    </a:ext>
                  </a:extLst>
                </a:gridCol>
              </a:tblGrid>
              <a:tr h="232460">
                <a:tc>
                  <a:txBody>
                    <a:bodyPr/>
                    <a:lstStyle/>
                    <a:p>
                      <a:pPr algn="ctr">
                        <a:lnSpc>
                          <a:spcPct val="115000"/>
                        </a:lnSpc>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Resource name</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ct val="115000"/>
                        </a:lnSpc>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Resource URI</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ct val="115000"/>
                        </a:lnSpc>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HTTP method</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ct val="115000"/>
                        </a:lnSpc>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Meaning</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894002961"/>
                  </a:ext>
                </a:extLst>
              </a:tr>
              <a:tr h="707485">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SM Policie Subscriptions</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a:t>
                      </a:r>
                      <a:r>
                        <a:rPr lang="fr-FR" sz="800">
                          <a:effectLst/>
                          <a:latin typeface="Arial" panose="020B0604020202020204" pitchFamily="34" charset="0"/>
                          <a:ea typeface="Times New Roman" panose="02020603050405020304" pitchFamily="18" charset="0"/>
                          <a:cs typeface="Times New Roman" panose="02020603050405020304" pitchFamily="18" charset="0"/>
                        </a:rPr>
                        <a:t>apiRoot</a:t>
                      </a:r>
                      <a:r>
                        <a:rPr lang="en-GB" sz="800">
                          <a:effectLst/>
                          <a:latin typeface="Arial" panose="020B0604020202020204" pitchFamily="34" charset="0"/>
                          <a:ea typeface="Times New Roman" panose="02020603050405020304" pitchFamily="18" charset="0"/>
                          <a:cs typeface="Times New Roman" panose="02020603050405020304" pitchFamily="18" charset="0"/>
                        </a:rPr>
                        <a:t>}/</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npcf-sm-policy-control/</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v1/</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policy_subscriptions</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Read all SM Policies resources at an AS.</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Query parameters are FFS and can contain the NotificationURI (to identify all resources related to a given SMF).</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5985763"/>
                  </a:ext>
                </a:extLst>
              </a:tr>
              <a:tr h="303208">
                <a:tc rowSpan="2">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Individual SM Subscriber Policy Subscription</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a:t>
                      </a:r>
                      <a:r>
                        <a:rPr lang="fr-FR" sz="800">
                          <a:effectLst/>
                          <a:latin typeface="Arial" panose="020B0604020202020204" pitchFamily="34" charset="0"/>
                          <a:ea typeface="Times New Roman" panose="02020603050405020304" pitchFamily="18" charset="0"/>
                          <a:cs typeface="Times New Roman" panose="02020603050405020304" pitchFamily="18" charset="0"/>
                        </a:rPr>
                        <a:t>apiRoot</a:t>
                      </a:r>
                      <a:r>
                        <a:rPr lang="en-GB" sz="800">
                          <a:effectLst/>
                          <a:latin typeface="Arial" panose="020B0604020202020204" pitchFamily="34" charset="0"/>
                          <a:ea typeface="Times New Roman" panose="02020603050405020304" pitchFamily="18" charset="0"/>
                          <a:cs typeface="Times New Roman" panose="02020603050405020304" pitchFamily="18" charset="0"/>
                        </a:rPr>
                        <a:t>}/</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npcf-sm-policy-control/</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v1/</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policy_subscriptions/</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{supi}</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Read the Individual SM Subscriber Policy resources.</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4929337"/>
                  </a:ext>
                </a:extLst>
              </a:tr>
              <a:tr h="303208">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 the Individual SM Subscriber Policy resource for.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9176428"/>
                  </a:ext>
                </a:extLst>
              </a:tr>
              <a:tr h="660114">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Individual SM PDUSessioPolicy Subscription</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a:t>
                      </a:r>
                      <a:r>
                        <a:rPr lang="fr-FR" sz="800">
                          <a:effectLst/>
                          <a:latin typeface="Arial" panose="020B0604020202020204" pitchFamily="34" charset="0"/>
                          <a:ea typeface="Times New Roman" panose="02020603050405020304" pitchFamily="18" charset="0"/>
                          <a:cs typeface="Times New Roman" panose="02020603050405020304" pitchFamily="18" charset="0"/>
                        </a:rPr>
                        <a:t>apiRoot</a:t>
                      </a:r>
                      <a:r>
                        <a:rPr lang="en-GB" sz="800">
                          <a:effectLst/>
                          <a:latin typeface="Arial" panose="020B0604020202020204" pitchFamily="34" charset="0"/>
                          <a:ea typeface="Times New Roman" panose="02020603050405020304" pitchFamily="18" charset="0"/>
                          <a:cs typeface="Times New Roman" panose="02020603050405020304" pitchFamily="18" charset="0"/>
                        </a:rPr>
                        <a:t>}/</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npcf-sm-policy-control/</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v1/</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policy_subscriptions/</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{supi}/</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{sessionID}</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PUT</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Create a new or update an existing Individual SM </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PDUSession</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 Policy resource for a SUPI and </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sessionID</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 supplied by the SMF. If an Individual SM Subscriber Policy Resource for the SUPI does not yet exist, it is also created.</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4954048"/>
                  </a:ext>
                </a:extLst>
              </a:tr>
              <a:tr h="404277">
                <a:tc vMerge="1">
                  <a:txBody>
                    <a:bodyPr/>
                    <a:lstStyle/>
                    <a:p>
                      <a:endParaRPr lang="de-DE"/>
                    </a:p>
                  </a:txBody>
                  <a:tcPr/>
                </a:tc>
                <a:tc vMerge="1">
                  <a:txBody>
                    <a:bodyPr/>
                    <a:lstStyle/>
                    <a:p>
                      <a:endParaRPr lang="de-DE"/>
                    </a:p>
                  </a:txBody>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PATCH</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Update an existing Individual SM PDUSession Policy resource.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6037298"/>
                  </a:ext>
                </a:extLst>
              </a:tr>
              <a:tr h="303208">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Read the Individual SM PDUSession Policy resource.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3740434"/>
                  </a:ext>
                </a:extLst>
              </a:tr>
              <a:tr h="303208">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Delete the Individual SM </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PDUSession</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 Policy resource.</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2061483"/>
                  </a:ext>
                </a:extLst>
              </a:tr>
            </a:tbl>
          </a:graphicData>
        </a:graphic>
      </p:graphicFrame>
    </p:spTree>
    <p:extLst>
      <p:ext uri="{BB962C8B-B14F-4D97-AF65-F5344CB8AC3E}">
        <p14:creationId xmlns:p14="http://schemas.microsoft.com/office/powerpoint/2010/main" val="15292541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E33BAA2-BB09-43FF-8C0A-70D921CFDAEC}"/>
              </a:ext>
            </a:extLst>
          </p:cNvPr>
          <p:cNvSpPr>
            <a:spLocks noGrp="1"/>
          </p:cNvSpPr>
          <p:nvPr>
            <p:ph type="body" sz="quarter" idx="10"/>
          </p:nvPr>
        </p:nvSpPr>
        <p:spPr/>
        <p:txBody>
          <a:bodyPr/>
          <a:lstStyle/>
          <a:p>
            <a:r>
              <a:rPr lang="de-DE" dirty="0"/>
              <a:t>Proposed Policy resources at the SMF</a:t>
            </a:r>
          </a:p>
        </p:txBody>
      </p:sp>
      <p:sp>
        <p:nvSpPr>
          <p:cNvPr id="9" name="Text Placeholder 8">
            <a:extLst>
              <a:ext uri="{FF2B5EF4-FFF2-40B4-BE49-F238E27FC236}">
                <a16:creationId xmlns:a16="http://schemas.microsoft.com/office/drawing/2014/main" id="{176C7E19-CC02-45E1-B4C1-D877DA4F51BC}"/>
              </a:ext>
            </a:extLst>
          </p:cNvPr>
          <p:cNvSpPr>
            <a:spLocks noGrp="1"/>
          </p:cNvSpPr>
          <p:nvPr>
            <p:ph type="body" sz="quarter" idx="11"/>
          </p:nvPr>
        </p:nvSpPr>
        <p:spPr/>
        <p:txBody>
          <a:bodyPr/>
          <a:lstStyle/>
          <a:p>
            <a:r>
              <a:rPr lang="en-GB" dirty="0"/>
              <a:t>Npcf_SMPolicyControl</a:t>
            </a:r>
            <a:endParaRPr lang="en-US" dirty="0"/>
          </a:p>
          <a:p>
            <a:endParaRPr lang="de-DE" dirty="0"/>
          </a:p>
        </p:txBody>
      </p:sp>
      <p:sp>
        <p:nvSpPr>
          <p:cNvPr id="15" name="Rectangle 1">
            <a:extLst>
              <a:ext uri="{FF2B5EF4-FFF2-40B4-BE49-F238E27FC236}">
                <a16:creationId xmlns:a16="http://schemas.microsoft.com/office/drawing/2014/main" id="{1710B6D5-BB4A-472F-B142-213EB222DCC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p>
        </p:txBody>
      </p:sp>
      <p:pic>
        <p:nvPicPr>
          <p:cNvPr id="2" name="Picture 1">
            <a:extLst>
              <a:ext uri="{FF2B5EF4-FFF2-40B4-BE49-F238E27FC236}">
                <a16:creationId xmlns:a16="http://schemas.microsoft.com/office/drawing/2014/main" id="{9F8310F0-33B5-46A1-8E93-AF52628AB32E}"/>
              </a:ext>
            </a:extLst>
          </p:cNvPr>
          <p:cNvPicPr>
            <a:picLocks noChangeAspect="1"/>
          </p:cNvPicPr>
          <p:nvPr/>
        </p:nvPicPr>
        <p:blipFill>
          <a:blip r:embed="rId2"/>
          <a:stretch>
            <a:fillRect/>
          </a:stretch>
        </p:blipFill>
        <p:spPr>
          <a:xfrm>
            <a:off x="417600" y="1787571"/>
            <a:ext cx="3067361" cy="1446615"/>
          </a:xfrm>
          <a:prstGeom prst="rect">
            <a:avLst/>
          </a:prstGeom>
        </p:spPr>
      </p:pic>
      <p:graphicFrame>
        <p:nvGraphicFramePr>
          <p:cNvPr id="4" name="Table 3">
            <a:extLst>
              <a:ext uri="{FF2B5EF4-FFF2-40B4-BE49-F238E27FC236}">
                <a16:creationId xmlns:a16="http://schemas.microsoft.com/office/drawing/2014/main" id="{A8EC4371-B679-4E75-A941-04ED1BA666CC}"/>
              </a:ext>
            </a:extLst>
          </p:cNvPr>
          <p:cNvGraphicFramePr>
            <a:graphicFrameLocks noGrp="1"/>
          </p:cNvGraphicFramePr>
          <p:nvPr>
            <p:extLst>
              <p:ext uri="{D42A27DB-BD31-4B8C-83A1-F6EECF244321}">
                <p14:modId xmlns:p14="http://schemas.microsoft.com/office/powerpoint/2010/main" val="3532493428"/>
              </p:ext>
            </p:extLst>
          </p:nvPr>
        </p:nvGraphicFramePr>
        <p:xfrm>
          <a:off x="3634685" y="1013749"/>
          <a:ext cx="5229397" cy="3464808"/>
        </p:xfrm>
        <a:graphic>
          <a:graphicData uri="http://schemas.openxmlformats.org/drawingml/2006/table">
            <a:tbl>
              <a:tblPr firstRow="1" firstCol="1" lastRow="1" lastCol="1" bandRow="1" bandCol="1"/>
              <a:tblGrid>
                <a:gridCol w="853339">
                  <a:extLst>
                    <a:ext uri="{9D8B030D-6E8A-4147-A177-3AD203B41FA5}">
                      <a16:colId xmlns:a16="http://schemas.microsoft.com/office/drawing/2014/main" val="670517816"/>
                    </a:ext>
                  </a:extLst>
                </a:gridCol>
                <a:gridCol w="905070">
                  <a:extLst>
                    <a:ext uri="{9D8B030D-6E8A-4147-A177-3AD203B41FA5}">
                      <a16:colId xmlns:a16="http://schemas.microsoft.com/office/drawing/2014/main" val="3998647737"/>
                    </a:ext>
                  </a:extLst>
                </a:gridCol>
                <a:gridCol w="1287624">
                  <a:extLst>
                    <a:ext uri="{9D8B030D-6E8A-4147-A177-3AD203B41FA5}">
                      <a16:colId xmlns:a16="http://schemas.microsoft.com/office/drawing/2014/main" val="786555864"/>
                    </a:ext>
                  </a:extLst>
                </a:gridCol>
                <a:gridCol w="2183364">
                  <a:extLst>
                    <a:ext uri="{9D8B030D-6E8A-4147-A177-3AD203B41FA5}">
                      <a16:colId xmlns:a16="http://schemas.microsoft.com/office/drawing/2014/main" val="1304431526"/>
                    </a:ext>
                  </a:extLst>
                </a:gridCol>
              </a:tblGrid>
              <a:tr h="176341">
                <a:tc>
                  <a:txBody>
                    <a:bodyPr/>
                    <a:lstStyle/>
                    <a:p>
                      <a:pPr algn="ctr">
                        <a:spcAft>
                          <a:spcPts val="0"/>
                        </a:spcAft>
                      </a:pPr>
                      <a:r>
                        <a:rPr lang="en-GB" sz="800" b="1" dirty="0">
                          <a:effectLst/>
                          <a:latin typeface="Arial" panose="020B0604020202020204" pitchFamily="34" charset="0"/>
                          <a:ea typeface="Times New Roman" panose="02020603050405020304" pitchFamily="18" charset="0"/>
                          <a:cs typeface="Times New Roman" panose="02020603050405020304" pitchFamily="18" charset="0"/>
                        </a:rPr>
                        <a:t>Resource name</a:t>
                      </a:r>
                      <a:endParaRPr lang="de-DE" sz="8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URI</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HTTP method</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Meaning</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063837049"/>
                  </a:ext>
                </a:extLst>
              </a:tr>
              <a:tr h="352682">
                <a:tc rowSpan="4">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SM Policies </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notificationURI</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a:effectLst/>
                          <a:latin typeface="Arial" panose="020B0604020202020204" pitchFamily="34" charset="0"/>
                          <a:ea typeface="Times New Roman" panose="02020603050405020304" pitchFamily="18" charset="0"/>
                          <a:cs typeface="Times New Roman" panose="02020603050405020304" pitchFamily="18" charset="0"/>
                        </a:rPr>
                        <a:t>policy</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PUT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Install new policies or replace existing SM policies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9833999"/>
                  </a:ext>
                </a:extLst>
              </a:tr>
              <a:tr h="264512">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PATCH</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update existing SM policies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1212128"/>
                  </a:ext>
                </a:extLst>
              </a:tr>
              <a:tr h="176341">
                <a:tc vMerge="1">
                  <a:txBody>
                    <a:bodyPr/>
                    <a:lstStyle/>
                    <a:p>
                      <a:endParaRPr lang="de-DE"/>
                    </a:p>
                  </a:txBody>
                  <a:tcPr/>
                </a:tc>
                <a:tc vMerge="1">
                  <a:txBody>
                    <a:bodyPr/>
                    <a:lstStyle/>
                    <a:p>
                      <a:endParaRPr lang="de-DE"/>
                    </a:p>
                  </a:txBody>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Read existing SM policies</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4861844"/>
                  </a:ext>
                </a:extLst>
              </a:tr>
              <a:tr h="529024">
                <a:tc vMerge="1">
                  <a:txBody>
                    <a:bodyPr/>
                    <a:lstStyle/>
                    <a:p>
                      <a:endParaRPr lang="de-DE"/>
                    </a:p>
                  </a:txBody>
                  <a:tcPr/>
                </a:tc>
                <a:tc vMerge="1">
                  <a:txBody>
                    <a:bodyPr/>
                    <a:lstStyle/>
                    <a:p>
                      <a:endParaRPr lang="de-DE"/>
                    </a:p>
                  </a:txBody>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 existing SM policies at the service consumer and request termination of corresponding PDU session</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8576336"/>
                  </a:ext>
                </a:extLst>
              </a:tr>
              <a:tr h="352682">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PCC Rules</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{notificationURI}/</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policy/</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pcc-rules</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PUT</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Install new PCC Rules or replace existing PCC Rules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2693880"/>
                  </a:ext>
                </a:extLst>
              </a:tr>
              <a:tr h="264512">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PATCH</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update existing PCC rules at the service consumer</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0868168"/>
                  </a:ext>
                </a:extLst>
              </a:tr>
              <a:tr h="88171">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Read existing PCC rules</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6118756"/>
                  </a:ext>
                </a:extLst>
              </a:tr>
              <a:tr h="264512">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Delete existing PCC rules at the service consumer</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4783940"/>
                  </a:ext>
                </a:extLst>
              </a:tr>
              <a:tr h="352682">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Individual PCC Rule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{notificationURI}/</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policy/</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pcc-rules/</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{PCCruleId}</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PUT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Install new PCC rule or replace existing PCC rule at the service consumer</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3875266"/>
                  </a:ext>
                </a:extLst>
              </a:tr>
              <a:tr h="176341">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PATCH</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update existing PCC rule at the service consumer</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7633871"/>
                  </a:ext>
                </a:extLst>
              </a:tr>
              <a:tr h="88171">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Read existing PCC rule</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4078973"/>
                  </a:ext>
                </a:extLst>
              </a:tr>
              <a:tr h="176341">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Delete existing PCC rule at the service consumer</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2516058"/>
                  </a:ext>
                </a:extLst>
              </a:tr>
            </a:tbl>
          </a:graphicData>
        </a:graphic>
      </p:graphicFrame>
    </p:spTree>
    <p:extLst>
      <p:ext uri="{BB962C8B-B14F-4D97-AF65-F5344CB8AC3E}">
        <p14:creationId xmlns:p14="http://schemas.microsoft.com/office/powerpoint/2010/main" val="25320801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err="1"/>
              <a:t>Npcf_AMPolicyControl</a:t>
            </a:r>
            <a:endParaRPr lang="en-US" dirty="0"/>
          </a:p>
          <a:p>
            <a:endParaRPr lang="en-US" dirty="0"/>
          </a:p>
        </p:txBody>
      </p:sp>
      <p:sp>
        <p:nvSpPr>
          <p:cNvPr id="4" name="Text Placeholder 3"/>
          <p:cNvSpPr>
            <a:spLocks noGrp="1"/>
          </p:cNvSpPr>
          <p:nvPr>
            <p:ph type="body" sz="quarter" idx="12"/>
          </p:nvPr>
        </p:nvSpPr>
        <p:spPr>
          <a:prstGeom prst="rect">
            <a:avLst/>
          </a:prstGeom>
        </p:spPr>
        <p:txBody>
          <a:bodyPr/>
          <a:lstStyle/>
          <a:p>
            <a:pPr marL="0" indent="0">
              <a:buNone/>
            </a:pPr>
            <a:r>
              <a:rPr lang="en-US" dirty="0"/>
              <a:t> </a:t>
            </a:r>
          </a:p>
        </p:txBody>
      </p:sp>
      <p:graphicFrame>
        <p:nvGraphicFramePr>
          <p:cNvPr id="8" name="Table 7">
            <a:extLst>
              <a:ext uri="{FF2B5EF4-FFF2-40B4-BE49-F238E27FC236}">
                <a16:creationId xmlns:a16="http://schemas.microsoft.com/office/drawing/2014/main" id="{87FBBF28-B496-42F6-9B6D-8B3F53D3DB14}"/>
              </a:ext>
            </a:extLst>
          </p:cNvPr>
          <p:cNvGraphicFramePr>
            <a:graphicFrameLocks noGrp="1"/>
          </p:cNvGraphicFramePr>
          <p:nvPr>
            <p:extLst>
              <p:ext uri="{D42A27DB-BD31-4B8C-83A1-F6EECF244321}">
                <p14:modId xmlns:p14="http://schemas.microsoft.com/office/powerpoint/2010/main" val="4282113238"/>
              </p:ext>
            </p:extLst>
          </p:nvPr>
        </p:nvGraphicFramePr>
        <p:xfrm>
          <a:off x="211873" y="1431635"/>
          <a:ext cx="8642195" cy="1706880"/>
        </p:xfrm>
        <a:graphic>
          <a:graphicData uri="http://schemas.openxmlformats.org/drawingml/2006/table">
            <a:tbl>
              <a:tblPr firstRow="1" firstCol="1" bandRow="1"/>
              <a:tblGrid>
                <a:gridCol w="3534937">
                  <a:extLst>
                    <a:ext uri="{9D8B030D-6E8A-4147-A177-3AD203B41FA5}">
                      <a16:colId xmlns:a16="http://schemas.microsoft.com/office/drawing/2014/main" val="1332981560"/>
                    </a:ext>
                  </a:extLst>
                </a:gridCol>
                <a:gridCol w="3612995">
                  <a:extLst>
                    <a:ext uri="{9D8B030D-6E8A-4147-A177-3AD203B41FA5}">
                      <a16:colId xmlns:a16="http://schemas.microsoft.com/office/drawing/2014/main" val="976532737"/>
                    </a:ext>
                  </a:extLst>
                </a:gridCol>
                <a:gridCol w="1494263">
                  <a:extLst>
                    <a:ext uri="{9D8B030D-6E8A-4147-A177-3AD203B41FA5}">
                      <a16:colId xmlns:a16="http://schemas.microsoft.com/office/drawing/2014/main" val="3249196472"/>
                    </a:ext>
                  </a:extLst>
                </a:gridCol>
              </a:tblGrid>
              <a:tr h="0">
                <a:tc>
                  <a:txBody>
                    <a:bodyPr/>
                    <a:lstStyle/>
                    <a:p>
                      <a:pPr algn="ctr">
                        <a:spcAft>
                          <a:spcPts val="0"/>
                        </a:spcAft>
                      </a:pPr>
                      <a:r>
                        <a:rPr lang="en-GB" sz="1600" b="1" dirty="0">
                          <a:effectLst/>
                          <a:latin typeface="Arial" panose="020B0604020202020204" pitchFamily="34" charset="0"/>
                          <a:ea typeface="SimSun" panose="02010600030101010101" pitchFamily="2" charset="-122"/>
                          <a:cs typeface="Times New Roman" panose="02020603050405020304" pitchFamily="18" charset="0"/>
                        </a:rPr>
                        <a:t>Service operation name</a:t>
                      </a:r>
                      <a:endParaRPr lang="de-DE"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1600" b="1">
                          <a:effectLst/>
                          <a:latin typeface="Arial" panose="020B0604020202020204" pitchFamily="34" charset="0"/>
                          <a:ea typeface="SimSun" panose="02010600030101010101" pitchFamily="2" charset="-122"/>
                          <a:cs typeface="Times New Roman" panose="02020603050405020304" pitchFamily="18" charset="0"/>
                        </a:rPr>
                        <a:t>Description</a:t>
                      </a:r>
                      <a:endParaRPr lang="de-DE" sz="1600" b="1">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a:spcAft>
                          <a:spcPts val="0"/>
                        </a:spcAft>
                      </a:pPr>
                      <a:r>
                        <a:rPr lang="en-GB" sz="1600" b="1">
                          <a:effectLst/>
                          <a:latin typeface="Arial" panose="020B0604020202020204" pitchFamily="34" charset="0"/>
                          <a:ea typeface="SimSun" panose="02010600030101010101" pitchFamily="2" charset="-122"/>
                          <a:cs typeface="Times New Roman" panose="02020603050405020304" pitchFamily="18" charset="0"/>
                        </a:rPr>
                        <a:t>Initiated by</a:t>
                      </a:r>
                      <a:endParaRPr lang="de-DE" sz="1600" b="1">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974665368"/>
                  </a:ext>
                </a:extLst>
              </a:tr>
              <a:tr h="0">
                <a:tc>
                  <a:txBody>
                    <a:bodyPr/>
                    <a:lstStyle/>
                    <a:p>
                      <a:pPr>
                        <a:spcAft>
                          <a:spcPts val="0"/>
                        </a:spcAft>
                      </a:pPr>
                      <a:r>
                        <a:rPr lang="en-GB" sz="1600" dirty="0" err="1">
                          <a:effectLst/>
                          <a:latin typeface="Arial" panose="020B0604020202020204" pitchFamily="34" charset="0"/>
                          <a:ea typeface="SimSun" panose="02010600030101010101" pitchFamily="2" charset="-122"/>
                          <a:cs typeface="Times New Roman" panose="02020603050405020304" pitchFamily="18" charset="0"/>
                        </a:rPr>
                        <a:t>Npcf_AMPolicyControl_Get</a:t>
                      </a:r>
                      <a:endParaRPr lang="de-DE" sz="1600" dirty="0">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a:effectLst/>
                          <a:latin typeface="Arial" panose="020B0604020202020204" pitchFamily="34" charset="0"/>
                          <a:ea typeface="SimSun" panose="02010600030101010101" pitchFamily="2" charset="-122"/>
                          <a:cs typeface="Times New Roman" panose="02020603050405020304" pitchFamily="18" charset="0"/>
                        </a:rPr>
                        <a:t>Provides the requested policy to the NF Consumer.</a:t>
                      </a:r>
                      <a:endParaRPr lang="de-DE" sz="1600">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dirty="0">
                          <a:effectLst/>
                          <a:latin typeface="Arial" panose="020B0604020202020204" pitchFamily="34" charset="0"/>
                          <a:ea typeface="SimSun" panose="02010600030101010101" pitchFamily="2" charset="-122"/>
                          <a:cs typeface="Times New Roman" panose="02020603050405020304" pitchFamily="18" charset="0"/>
                        </a:rPr>
                        <a:t>NF consumer (AMF)</a:t>
                      </a:r>
                      <a:endParaRPr lang="de-DE" sz="1600" dirty="0">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9079800"/>
                  </a:ext>
                </a:extLst>
              </a:tr>
              <a:tr h="0">
                <a:tc>
                  <a:txBody>
                    <a:bodyPr/>
                    <a:lstStyle/>
                    <a:p>
                      <a:pPr>
                        <a:spcAft>
                          <a:spcPts val="0"/>
                        </a:spcAft>
                      </a:pPr>
                      <a:r>
                        <a:rPr lang="en-GB" sz="1600" dirty="0" err="1">
                          <a:effectLst/>
                          <a:latin typeface="Arial" panose="020B0604020202020204" pitchFamily="34" charset="0"/>
                          <a:ea typeface="SimSun" panose="02010600030101010101" pitchFamily="2" charset="-122"/>
                          <a:cs typeface="Times New Roman" panose="02020603050405020304" pitchFamily="18" charset="0"/>
                        </a:rPr>
                        <a:t>Npcf_AMPolicyControl_UpdateNotify</a:t>
                      </a:r>
                      <a:endParaRPr lang="de-DE" sz="1600" dirty="0">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dirty="0">
                          <a:effectLst/>
                          <a:latin typeface="Arial" panose="020B0604020202020204" pitchFamily="34" charset="0"/>
                          <a:ea typeface="SimSun" panose="02010600030101010101" pitchFamily="2" charset="-122"/>
                          <a:cs typeface="Times New Roman" panose="02020603050405020304" pitchFamily="18" charset="0"/>
                        </a:rPr>
                        <a:t>Provides updated policy to the NF Consumer.</a:t>
                      </a:r>
                      <a:endParaRPr lang="de-DE" sz="1600" dirty="0">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a:effectLst/>
                          <a:latin typeface="Arial" panose="020B0604020202020204" pitchFamily="34" charset="0"/>
                          <a:ea typeface="SimSun" panose="02010600030101010101" pitchFamily="2" charset="-122"/>
                          <a:cs typeface="Times New Roman" panose="02020603050405020304" pitchFamily="18" charset="0"/>
                        </a:rPr>
                        <a:t>PCF</a:t>
                      </a:r>
                      <a:endParaRPr lang="de-DE" sz="1600">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5812765"/>
                  </a:ext>
                </a:extLst>
              </a:tr>
              <a:tr h="0">
                <a:tc>
                  <a:txBody>
                    <a:bodyPr/>
                    <a:lstStyle/>
                    <a:p>
                      <a:pPr>
                        <a:spcAft>
                          <a:spcPts val="0"/>
                        </a:spcAft>
                      </a:pPr>
                      <a:r>
                        <a:rPr lang="en-GB" sz="1600" dirty="0" err="1">
                          <a:effectLst/>
                          <a:latin typeface="Arial" panose="020B0604020202020204" pitchFamily="34" charset="0"/>
                          <a:ea typeface="SimSun" panose="02010600030101010101" pitchFamily="2" charset="-122"/>
                          <a:cs typeface="Times New Roman" panose="02020603050405020304" pitchFamily="18" charset="0"/>
                        </a:rPr>
                        <a:t>Npcf_AMPolicyControl_Delete</a:t>
                      </a:r>
                      <a:endParaRPr lang="de-DE" sz="1600" dirty="0">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dirty="0">
                          <a:effectLst/>
                          <a:latin typeface="Arial" panose="020B0604020202020204" pitchFamily="34" charset="0"/>
                          <a:ea typeface="SimSun" panose="02010600030101010101" pitchFamily="2" charset="-122"/>
                          <a:cs typeface="Times New Roman" panose="02020603050405020304" pitchFamily="18" charset="0"/>
                        </a:rPr>
                        <a:t>Provides means for the NF Consumer to delete the policy context.</a:t>
                      </a:r>
                      <a:endParaRPr lang="de-DE" sz="1600" dirty="0">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dirty="0">
                          <a:effectLst/>
                          <a:latin typeface="Arial" panose="020B0604020202020204" pitchFamily="34" charset="0"/>
                          <a:ea typeface="SimSun" panose="02010600030101010101" pitchFamily="2" charset="-122"/>
                          <a:cs typeface="Times New Roman" panose="02020603050405020304" pitchFamily="18" charset="0"/>
                        </a:rPr>
                        <a:t>NF consumer (AMF)</a:t>
                      </a:r>
                      <a:endParaRPr lang="de-DE" sz="1600" dirty="0">
                        <a:effectLst/>
                        <a:latin typeface="Arial" panose="020B0604020202020204" pitchFamily="34" charset="0"/>
                        <a:ea typeface="SimSun" panose="02010600030101010101" pitchFamily="2" charset="-122"/>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9327798"/>
                  </a:ext>
                </a:extLst>
              </a:tr>
            </a:tbl>
          </a:graphicData>
        </a:graphic>
      </p:graphicFrame>
    </p:spTree>
    <p:extLst>
      <p:ext uri="{BB962C8B-B14F-4D97-AF65-F5344CB8AC3E}">
        <p14:creationId xmlns:p14="http://schemas.microsoft.com/office/powerpoint/2010/main" val="11239120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E33BAA2-BB09-43FF-8C0A-70D921CFDAEC}"/>
              </a:ext>
            </a:extLst>
          </p:cNvPr>
          <p:cNvSpPr>
            <a:spLocks noGrp="1"/>
          </p:cNvSpPr>
          <p:nvPr>
            <p:ph type="body" sz="quarter" idx="10"/>
          </p:nvPr>
        </p:nvSpPr>
        <p:spPr/>
        <p:txBody>
          <a:bodyPr/>
          <a:lstStyle/>
          <a:p>
            <a:r>
              <a:rPr lang="de-DE" dirty="0"/>
              <a:t>Current encoding Proposal in TR 29.890</a:t>
            </a:r>
          </a:p>
        </p:txBody>
      </p:sp>
      <p:sp>
        <p:nvSpPr>
          <p:cNvPr id="9" name="Text Placeholder 8">
            <a:extLst>
              <a:ext uri="{FF2B5EF4-FFF2-40B4-BE49-F238E27FC236}">
                <a16:creationId xmlns:a16="http://schemas.microsoft.com/office/drawing/2014/main" id="{176C7E19-CC02-45E1-B4C1-D877DA4F51BC}"/>
              </a:ext>
            </a:extLst>
          </p:cNvPr>
          <p:cNvSpPr>
            <a:spLocks noGrp="1"/>
          </p:cNvSpPr>
          <p:nvPr>
            <p:ph type="body" sz="quarter" idx="11"/>
          </p:nvPr>
        </p:nvSpPr>
        <p:spPr/>
        <p:txBody>
          <a:bodyPr/>
          <a:lstStyle/>
          <a:p>
            <a:r>
              <a:rPr lang="en-GB" dirty="0" err="1"/>
              <a:t>Npcf_AMPolicyControl</a:t>
            </a:r>
            <a:endParaRPr lang="en-US" dirty="0"/>
          </a:p>
          <a:p>
            <a:endParaRPr lang="de-DE" dirty="0"/>
          </a:p>
        </p:txBody>
      </p:sp>
      <p:sp>
        <p:nvSpPr>
          <p:cNvPr id="15" name="Rectangle 1">
            <a:extLst>
              <a:ext uri="{FF2B5EF4-FFF2-40B4-BE49-F238E27FC236}">
                <a16:creationId xmlns:a16="http://schemas.microsoft.com/office/drawing/2014/main" id="{1710B6D5-BB4A-472F-B142-213EB222DCC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pic>
        <p:nvPicPr>
          <p:cNvPr id="5" name="Picture 4">
            <a:extLst>
              <a:ext uri="{FF2B5EF4-FFF2-40B4-BE49-F238E27FC236}">
                <a16:creationId xmlns:a16="http://schemas.microsoft.com/office/drawing/2014/main" id="{F47B7C3F-D5A7-403F-980A-84632E45023D}"/>
              </a:ext>
            </a:extLst>
          </p:cNvPr>
          <p:cNvPicPr>
            <a:picLocks noChangeAspect="1"/>
          </p:cNvPicPr>
          <p:nvPr/>
        </p:nvPicPr>
        <p:blipFill>
          <a:blip r:embed="rId2"/>
          <a:stretch>
            <a:fillRect/>
          </a:stretch>
        </p:blipFill>
        <p:spPr>
          <a:xfrm>
            <a:off x="107637" y="1798402"/>
            <a:ext cx="4054503" cy="1500795"/>
          </a:xfrm>
          <a:prstGeom prst="rect">
            <a:avLst/>
          </a:prstGeom>
        </p:spPr>
      </p:pic>
      <p:graphicFrame>
        <p:nvGraphicFramePr>
          <p:cNvPr id="10" name="Table 9">
            <a:extLst>
              <a:ext uri="{FF2B5EF4-FFF2-40B4-BE49-F238E27FC236}">
                <a16:creationId xmlns:a16="http://schemas.microsoft.com/office/drawing/2014/main" id="{03DD192C-C041-4E10-9986-CDE637C96FBC}"/>
              </a:ext>
            </a:extLst>
          </p:cNvPr>
          <p:cNvGraphicFramePr>
            <a:graphicFrameLocks noGrp="1"/>
          </p:cNvGraphicFramePr>
          <p:nvPr>
            <p:extLst>
              <p:ext uri="{D42A27DB-BD31-4B8C-83A1-F6EECF244321}">
                <p14:modId xmlns:p14="http://schemas.microsoft.com/office/powerpoint/2010/main" val="765352394"/>
              </p:ext>
            </p:extLst>
          </p:nvPr>
        </p:nvGraphicFramePr>
        <p:xfrm>
          <a:off x="4047892" y="1161746"/>
          <a:ext cx="4904267" cy="2994660"/>
        </p:xfrm>
        <a:graphic>
          <a:graphicData uri="http://schemas.openxmlformats.org/drawingml/2006/table">
            <a:tbl>
              <a:tblPr firstRow="1" firstCol="1" bandRow="1"/>
              <a:tblGrid>
                <a:gridCol w="758283">
                  <a:extLst>
                    <a:ext uri="{9D8B030D-6E8A-4147-A177-3AD203B41FA5}">
                      <a16:colId xmlns:a16="http://schemas.microsoft.com/office/drawing/2014/main" val="1093688099"/>
                    </a:ext>
                  </a:extLst>
                </a:gridCol>
                <a:gridCol w="1679045">
                  <a:extLst>
                    <a:ext uri="{9D8B030D-6E8A-4147-A177-3AD203B41FA5}">
                      <a16:colId xmlns:a16="http://schemas.microsoft.com/office/drawing/2014/main" val="3544653128"/>
                    </a:ext>
                  </a:extLst>
                </a:gridCol>
                <a:gridCol w="696165">
                  <a:extLst>
                    <a:ext uri="{9D8B030D-6E8A-4147-A177-3AD203B41FA5}">
                      <a16:colId xmlns:a16="http://schemas.microsoft.com/office/drawing/2014/main" val="1679757855"/>
                    </a:ext>
                  </a:extLst>
                </a:gridCol>
                <a:gridCol w="1770774">
                  <a:extLst>
                    <a:ext uri="{9D8B030D-6E8A-4147-A177-3AD203B41FA5}">
                      <a16:colId xmlns:a16="http://schemas.microsoft.com/office/drawing/2014/main" val="1917888964"/>
                    </a:ext>
                  </a:extLst>
                </a:gridCol>
              </a:tblGrid>
              <a:tr h="0">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Resource name</a:t>
                      </a:r>
                      <a:endParaRPr lang="de-DE"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Resource URI</a:t>
                      </a:r>
                      <a:endParaRPr lang="de-DE"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HTTP method</a:t>
                      </a:r>
                      <a:endParaRPr lang="de-DE"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Meaning</a:t>
                      </a:r>
                      <a:endParaRPr lang="de-DE"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346987408"/>
                  </a:ext>
                </a:extLst>
              </a:tr>
              <a:tr h="0">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AM Policies</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a:t>
                      </a:r>
                      <a:r>
                        <a:rPr lang="fr-FR" sz="1050" dirty="0">
                          <a:effectLst/>
                          <a:latin typeface="Arial" panose="020B0604020202020204" pitchFamily="34" charset="0"/>
                          <a:ea typeface="Times New Roman" panose="02020603050405020304" pitchFamily="18" charset="0"/>
                          <a:cs typeface="Times New Roman" panose="02020603050405020304" pitchFamily="18" charset="0"/>
                        </a:rPr>
                        <a:t>apiRoot</a:t>
                      </a:r>
                      <a:r>
                        <a:rPr lang="en-GB" sz="105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1050" dirty="0">
                          <a:effectLst/>
                          <a:latin typeface="Arial" panose="020B0604020202020204" pitchFamily="34" charset="0"/>
                          <a:ea typeface="Times New Roman" panose="02020603050405020304" pitchFamily="18" charset="0"/>
                          <a:cs typeface="Times New Roman" panose="02020603050405020304" pitchFamily="18" charset="0"/>
                        </a:rPr>
                      </a:br>
                      <a:r>
                        <a:rPr lang="en-GB" sz="1050" dirty="0" err="1">
                          <a:effectLst/>
                          <a:latin typeface="Arial" panose="020B0604020202020204" pitchFamily="34" charset="0"/>
                          <a:ea typeface="Times New Roman" panose="02020603050405020304" pitchFamily="18" charset="0"/>
                          <a:cs typeface="Times New Roman" panose="02020603050405020304" pitchFamily="18" charset="0"/>
                        </a:rPr>
                        <a:t>npcf_am_policy_control</a:t>
                      </a:r>
                      <a:r>
                        <a:rPr lang="en-GB" sz="105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1050" dirty="0">
                          <a:effectLst/>
                          <a:latin typeface="Arial" panose="020B0604020202020204" pitchFamily="34" charset="0"/>
                          <a:ea typeface="Times New Roman" panose="02020603050405020304" pitchFamily="18" charset="0"/>
                          <a:cs typeface="Times New Roman" panose="02020603050405020304" pitchFamily="18" charset="0"/>
                        </a:rPr>
                      </a:br>
                      <a:r>
                        <a:rPr lang="en-GB" sz="1050" dirty="0">
                          <a:effectLst/>
                          <a:latin typeface="Arial" panose="020B0604020202020204" pitchFamily="34" charset="0"/>
                          <a:ea typeface="Times New Roman" panose="02020603050405020304" pitchFamily="18" charset="0"/>
                          <a:cs typeface="Times New Roman" panose="02020603050405020304" pitchFamily="18" charset="0"/>
                        </a:rPr>
                        <a:t>v1/policies/</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GET</a:t>
                      </a:r>
                      <a:endParaRPr lang="de-D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Read all AM Policies resources at an PCF.</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6823425"/>
                  </a:ext>
                </a:extLst>
              </a:tr>
              <a:tr h="0">
                <a:tc rowSpan="4">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Individual AM Policy</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a:t>
                      </a:r>
                      <a:r>
                        <a:rPr lang="fr-FR" sz="1050" dirty="0">
                          <a:effectLst/>
                          <a:latin typeface="Arial" panose="020B0604020202020204" pitchFamily="34" charset="0"/>
                          <a:ea typeface="Times New Roman" panose="02020603050405020304" pitchFamily="18" charset="0"/>
                          <a:cs typeface="Times New Roman" panose="02020603050405020304" pitchFamily="18" charset="0"/>
                        </a:rPr>
                        <a:t>apiRoot</a:t>
                      </a:r>
                      <a:r>
                        <a:rPr lang="en-GB" sz="105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1050" dirty="0">
                          <a:effectLst/>
                          <a:latin typeface="Arial" panose="020B0604020202020204" pitchFamily="34" charset="0"/>
                          <a:ea typeface="Times New Roman" panose="02020603050405020304" pitchFamily="18" charset="0"/>
                          <a:cs typeface="Times New Roman" panose="02020603050405020304" pitchFamily="18" charset="0"/>
                        </a:rPr>
                      </a:br>
                      <a:r>
                        <a:rPr lang="en-GB" sz="1050" dirty="0">
                          <a:effectLst/>
                          <a:latin typeface="Arial" panose="020B0604020202020204" pitchFamily="34" charset="0"/>
                          <a:ea typeface="Times New Roman" panose="02020603050405020304" pitchFamily="18" charset="0"/>
                          <a:cs typeface="Times New Roman" panose="02020603050405020304" pitchFamily="18" charset="0"/>
                        </a:rPr>
                        <a:t>/</a:t>
                      </a:r>
                      <a:r>
                        <a:rPr lang="en-GB" sz="1050" dirty="0" err="1">
                          <a:effectLst/>
                          <a:latin typeface="Arial" panose="020B0604020202020204" pitchFamily="34" charset="0"/>
                          <a:ea typeface="Times New Roman" panose="02020603050405020304" pitchFamily="18" charset="0"/>
                          <a:cs typeface="Times New Roman" panose="02020603050405020304" pitchFamily="18" charset="0"/>
                        </a:rPr>
                        <a:t>npcf_am_policy_control</a:t>
                      </a:r>
                      <a:r>
                        <a:rPr lang="en-GB" sz="105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1050" dirty="0">
                          <a:effectLst/>
                          <a:latin typeface="Arial" panose="020B0604020202020204" pitchFamily="34" charset="0"/>
                          <a:ea typeface="Times New Roman" panose="02020603050405020304" pitchFamily="18" charset="0"/>
                          <a:cs typeface="Times New Roman" panose="02020603050405020304" pitchFamily="18" charset="0"/>
                        </a:rPr>
                      </a:br>
                      <a:r>
                        <a:rPr lang="en-GB" sz="1050" dirty="0">
                          <a:effectLst/>
                          <a:latin typeface="Arial" panose="020B0604020202020204" pitchFamily="34" charset="0"/>
                          <a:ea typeface="Times New Roman" panose="02020603050405020304" pitchFamily="18" charset="0"/>
                          <a:cs typeface="Times New Roman" panose="02020603050405020304" pitchFamily="18" charset="0"/>
                        </a:rPr>
                        <a:t>v1/policies/</a:t>
                      </a:r>
                      <a:br>
                        <a:rPr lang="en-GB" sz="1050" dirty="0">
                          <a:effectLst/>
                          <a:latin typeface="Arial" panose="020B0604020202020204" pitchFamily="34" charset="0"/>
                          <a:ea typeface="Times New Roman" panose="02020603050405020304" pitchFamily="18" charset="0"/>
                          <a:cs typeface="Times New Roman" panose="02020603050405020304" pitchFamily="18" charset="0"/>
                        </a:rPr>
                      </a:br>
                      <a:r>
                        <a:rPr lang="en-GB" sz="1050" dirty="0">
                          <a:effectLst/>
                          <a:latin typeface="Arial" panose="020B0604020202020204" pitchFamily="34" charset="0"/>
                          <a:ea typeface="Times New Roman" panose="02020603050405020304" pitchFamily="18" charset="0"/>
                          <a:cs typeface="Times New Roman" panose="02020603050405020304" pitchFamily="18" charset="0"/>
                        </a:rPr>
                        <a:t>{supi}</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PUT</a:t>
                      </a:r>
                      <a:endParaRPr lang="de-D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Create a new or update an existing Individual AM Policy resource for a SUPI supplied by the AMF.</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4221844"/>
                  </a:ext>
                </a:extLst>
              </a:tr>
              <a:tr h="0">
                <a:tc vMerge="1">
                  <a:txBody>
                    <a:bodyPr/>
                    <a:lstStyle/>
                    <a:p>
                      <a:endParaRPr lang="de-DE"/>
                    </a:p>
                  </a:txBody>
                  <a:tcPr/>
                </a:tc>
                <a:tc vMerge="1">
                  <a:txBody>
                    <a:bodyPr/>
                    <a:lstStyle/>
                    <a:p>
                      <a:endParaRPr lang="de-DE"/>
                    </a:p>
                  </a:txBody>
                  <a:tcPr/>
                </a:tc>
                <a:tc>
                  <a:txBody>
                    <a:bodyPr/>
                    <a:lstStyle/>
                    <a:p>
                      <a:pPr>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PATCH</a:t>
                      </a:r>
                      <a:br>
                        <a:rPr lang="en-GB" sz="1050">
                          <a:effectLst/>
                          <a:latin typeface="Arial" panose="020B0604020202020204" pitchFamily="34" charset="0"/>
                          <a:ea typeface="Times New Roman" panose="02020603050405020304" pitchFamily="18" charset="0"/>
                          <a:cs typeface="Times New Roman" panose="02020603050405020304" pitchFamily="18" charset="0"/>
                        </a:rPr>
                      </a:br>
                      <a:r>
                        <a:rPr lang="en-GB" sz="1050">
                          <a:effectLst/>
                          <a:latin typeface="Arial" panose="020B0604020202020204" pitchFamily="34" charset="0"/>
                          <a:ea typeface="Times New Roman" panose="02020603050405020304" pitchFamily="18" charset="0"/>
                          <a:cs typeface="Times New Roman" panose="02020603050405020304" pitchFamily="18" charset="0"/>
                        </a:rPr>
                        <a:t>(FFS)</a:t>
                      </a:r>
                      <a:endParaRPr lang="de-D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Update an existing Individual AM Policy resource for a SUPI supplied by the AMF.</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2766898"/>
                  </a:ext>
                </a:extLst>
              </a:tr>
              <a:tr h="0">
                <a:tc vMerge="1">
                  <a:txBody>
                    <a:bodyPr/>
                    <a:lstStyle/>
                    <a:p>
                      <a:endParaRPr lang="de-DE"/>
                    </a:p>
                  </a:txBody>
                  <a:tcPr/>
                </a:tc>
                <a:tc vMerge="1">
                  <a:txBody>
                    <a:bodyPr/>
                    <a:lstStyle/>
                    <a:p>
                      <a:endParaRPr lang="de-DE"/>
                    </a:p>
                  </a:txBody>
                  <a:tcPr/>
                </a:tc>
                <a:tc>
                  <a:txBody>
                    <a:bodyPr/>
                    <a:lstStyle/>
                    <a:p>
                      <a:pPr>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GET</a:t>
                      </a:r>
                      <a:endParaRPr lang="de-D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Read the Individual AM Policy resource for a SUPI supplied by the AMF.</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0123214"/>
                  </a:ext>
                </a:extLst>
              </a:tr>
              <a:tr h="0">
                <a:tc vMerge="1">
                  <a:txBody>
                    <a:bodyPr/>
                    <a:lstStyle/>
                    <a:p>
                      <a:endParaRPr lang="de-DE"/>
                    </a:p>
                  </a:txBody>
                  <a:tcPr/>
                </a:tc>
                <a:tc vMerge="1">
                  <a:txBody>
                    <a:bodyPr/>
                    <a:lstStyle/>
                    <a:p>
                      <a:endParaRPr lang="de-DE"/>
                    </a:p>
                  </a:txBody>
                  <a:tcPr/>
                </a:tc>
                <a:tc>
                  <a:txBody>
                    <a:bodyPr/>
                    <a:lstStyle/>
                    <a:p>
                      <a:pPr>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Delete the Individual AM Policy resource for a SUPI supplied by the AMF.</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633969"/>
                  </a:ext>
                </a:extLst>
              </a:tr>
            </a:tbl>
          </a:graphicData>
        </a:graphic>
      </p:graphicFrame>
    </p:spTree>
    <p:extLst>
      <p:ext uri="{BB962C8B-B14F-4D97-AF65-F5344CB8AC3E}">
        <p14:creationId xmlns:p14="http://schemas.microsoft.com/office/powerpoint/2010/main" val="3450036933"/>
      </p:ext>
    </p:extLst>
  </p:cSld>
  <p:clrMapOvr>
    <a:masterClrMapping/>
  </p:clrMapOvr>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2.xml><?xml version="1.0" encoding="utf-8"?>
<a:theme xmlns:a="http://schemas.openxmlformats.org/drawingml/2006/main" name="2 Nokia INTERNAL White Master plain">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3175">
          <a:noFill/>
          <a:prstDash val="solid"/>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tx2"/>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Nokia Pure PowerPoint.potx" id="{6205CDBA-22D6-4D7B-AFCF-904B849D1A79}" vid="{1CFE43DD-CE53-4BBD-BE11-DF8B0CFE0B76}"/>
    </a:ext>
  </a:extLst>
</a:theme>
</file>

<file path=ppt/theme/theme3.xml><?xml version="1.0" encoding="utf-8"?>
<a:theme xmlns:a="http://schemas.openxmlformats.org/drawingml/2006/main" name="3 Nokia Blue Master plain">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okia Pure PowerPoint.potx" id="{6205CDBA-22D6-4D7B-AFCF-904B849D1A79}" vid="{75B399B2-5A7A-43DC-9DD1-5C9ED16601B4}"/>
    </a:ext>
  </a:extLst>
</a:theme>
</file>

<file path=ppt/theme/theme4.xml><?xml version="1.0" encoding="utf-8"?>
<a:theme xmlns:a="http://schemas.openxmlformats.org/drawingml/2006/main" name="4 Nokia Blue EXTERNAL Master end slid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okia Pure PowerPoint.potx" id="{6205CDBA-22D6-4D7B-AFCF-904B849D1A79}" vid="{A4E1D24F-B11F-401F-8541-918A5E6E2204}"/>
    </a:ext>
  </a:extLst>
</a:theme>
</file>

<file path=ppt/theme/theme5.xml><?xml version="1.0" encoding="utf-8"?>
<a:theme xmlns:a="http://schemas.openxmlformats.org/drawingml/2006/main" name="5 Nokia White INTERNAL Master end slid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okia Pure PowerPoint.potx" id="{6205CDBA-22D6-4D7B-AFCF-904B849D1A79}" vid="{968E1E3B-EC9B-499F-A800-FCF3BF430A86}"/>
    </a:ext>
  </a:extLst>
</a:theme>
</file>

<file path=ppt/theme/theme6.xml><?xml version="1.0" encoding="utf-8"?>
<a:theme xmlns:a="http://schemas.openxmlformats.org/drawingml/2006/main" name="6 Nokia Divider Master plain">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pril 2016">
      <a:majorFont>
        <a:latin typeface="Nokia Pure Headline Light"/>
        <a:ea typeface=""/>
        <a:cs typeface=""/>
      </a:majorFont>
      <a:minorFont>
        <a:latin typeface="Nokia Pure Tex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okia Pure PowerPoint.potx" id="{6205CDBA-22D6-4D7B-AFCF-904B849D1A79}" vid="{3272F2CD-5E4F-4222-83CF-A427E34FC847}"/>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item1.xml>��< ? x m l   v e r s i o n = " 1 . 0 "   e n c o d i n g = " u t f - 1 6 " ? > < A r r a y O f O b j e c t L i n k   x m l n s : x s i = " h t t p : / / w w w . w 3 . o r g / 2 0 0 1 / X M L S c h e m a - i n s t a n c e "   x m l n s : x s d = " h t t p : / / w w w . w 3 . o r g / 2 0 0 1 / X M L 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Owner xmlns="71c5aaf6-e6ce-465b-b873-5148d2a4c105" xsi:nil="true"/>
    <DocumentType xmlns="71c5aaf6-e6ce-465b-b873-5148d2a4c105">Description</DocumentType>
    <NokiaConfidentiality xmlns="71c5aaf6-e6ce-465b-b873-5148d2a4c105">Nokia Internal Use</NokiaConfidentiality>
    <_dlc_DocId xmlns="71c5aaf6-e6ce-465b-b873-5148d2a4c105">SP-QBI5PMBIL2NS-1242730160-1049</_dlc_DocId>
    <_dlc_DocIdUrl xmlns="71c5aaf6-e6ce-465b-b873-5148d2a4c105">
      <Url>https://nokia.sharepoint.com/sites/brandstore/_layouts/15/DocIdRedir.aspx?ID=SP-QBI5PMBIL2NS-1242730160-1049</Url>
      <Description>SP-QBI5PMBIL2NS-1242730160-1049</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ct:contentTypeSchema xmlns:ct="http://schemas.microsoft.com/office/2006/metadata/contentType" xmlns:ma="http://schemas.microsoft.com/office/2006/metadata/properties/metaAttributes" ct:_="" ma:_="" ma:contentTypeName="Nokia Document" ma:contentTypeID="0x010100CE50E52E7543470BBDD3827FE50C59CB00F28B616FD8C77D40956A924538277F24" ma:contentTypeVersion="17" ma:contentTypeDescription="Create Nokia Word Document" ma:contentTypeScope="" ma:versionID="e917420bb35604710597c6c8907ec4fb">
  <xsd:schema xmlns:xsd="http://www.w3.org/2001/XMLSchema" xmlns:xs="http://www.w3.org/2001/XMLSchema" xmlns:p="http://schemas.microsoft.com/office/2006/metadata/properties" xmlns:ns2="71c5aaf6-e6ce-465b-b873-5148d2a4c105" targetNamespace="http://schemas.microsoft.com/office/2006/metadata/properties" ma:root="true" ma:fieldsID="3e7494b1ffaef5ce8914c2d34915702b" ns2:_="">
    <xsd:import namespace="71c5aaf6-e6ce-465b-b873-5148d2a4c105"/>
    <xsd:element name="properties">
      <xsd:complexType>
        <xsd:sequence>
          <xsd:element name="documentManagement">
            <xsd:complexType>
              <xsd:all>
                <xsd:element ref="ns2:DocumentType" minOccurs="0"/>
                <xsd:element ref="ns2:NokiaConfidentiality"/>
                <xsd:element ref="ns2:Owner" minOccurs="0"/>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DocumentType" ma:index="8" nillable="true" ma:displayName="Document Type" ma:default="Description" ma:description="Document type specifies the content of the document" ma:format="Dropdown" ma:internalName="DocumentType" ma:readOnly="false">
      <xsd:simpleType>
        <xsd:restriction base="dms:Choice">
          <xsd:enumeration value="Policy"/>
          <xsd:enumeration value="Strategy"/>
          <xsd:enumeration value="Objectives / Targets"/>
          <xsd:enumeration value="Plan / Schedule"/>
          <xsd:enumeration value="Governance"/>
          <xsd:enumeration value="Organization"/>
          <xsd:enumeration value="Review Material"/>
          <xsd:enumeration value="Communication"/>
          <xsd:enumeration value="Minutes"/>
          <xsd:enumeration value="Training"/>
          <xsd:enumeration value="Standard Operating Procedure"/>
          <xsd:enumeration value="Process / Procedure / Standard"/>
          <xsd:enumeration value="Guideline / Manual / Instruction"/>
          <xsd:enumeration value="Description"/>
          <xsd:enumeration value="Form / Template"/>
          <xsd:enumeration value="Checklist"/>
          <xsd:enumeration value="Bid / Offer"/>
          <xsd:enumeration value="Contract / Order"/>
          <xsd:enumeration value="List"/>
          <xsd:enumeration value="Roadmap"/>
          <xsd:enumeration value="Requirement / Specification"/>
          <xsd:enumeration value="Design"/>
          <xsd:enumeration value="Concept / Proposal"/>
          <xsd:enumeration value="Measurement / KPI"/>
          <xsd:enumeration value="Report"/>
          <xsd:enumeration value="Best Practice / Lessons Learnt"/>
          <xsd:enumeration value="Analysis / Assessment"/>
          <xsd:enumeration value="Survey"/>
        </xsd:restriction>
      </xsd:simpleType>
    </xsd:element>
    <xsd:element name="NokiaConfidentiality" ma:index="9" ma:displayName="Nokia Confidentiality" ma:default="Nokia Internal Use" ma:format="Dropdown" ma:internalName="NokiaConfidentiality" ma:readOnly="false">
      <xsd:simpleType>
        <xsd:restriction base="dms:Choice">
          <xsd:enumeration value="Nokia Internal Use"/>
          <xsd:enumeration value="Confidential"/>
          <xsd:enumeration value="Secret"/>
          <xsd:enumeration value="Public"/>
        </xsd:restriction>
      </xsd:simpleType>
    </xsd:element>
    <xsd:element name="Owner" ma:index="10" nillable="true" ma:displayName="Owner" ma:description="Owner identifies the person or group who owns the document (default value is the same as the Creator of the document)" ma:internalName="Owner">
      <xsd:simpleType>
        <xsd:restriction base="dms:Text"/>
      </xsd:simpleType>
    </xsd:element>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6.xml><?xml version="1.0" encoding="utf-8"?>
<?mso-contentType ?>
<customXsn xmlns="http://schemas.microsoft.com/office/2006/metadata/customXsn">
  <xsnLocation/>
  <cached>True</cached>
  <openByDefault>True</openByDefault>
  <xsnScope/>
</customXsn>
</file>

<file path=customXml/item7.xml><?xml version="1.0" encoding="utf-8"?>
<?mso-contentType ?>
<SharedContentType xmlns="Microsoft.SharePoint.Taxonomy.ContentTypeSync" SourceId="34c87397-5fc1-491e-85e7-d6110dbe9cbd" ContentTypeId="0x010100CE50E52E7543470BBDD3827FE50C59CB" PreviousValue="false"/>
</file>

<file path=customXml/itemProps1.xml><?xml version="1.0" encoding="utf-8"?>
<ds:datastoreItem xmlns:ds="http://schemas.openxmlformats.org/officeDocument/2006/customXml" ds:itemID="{826FA07C-A199-43B1-A30A-67E7BC569876}">
  <ds:schemaRefs>
    <ds:schemaRef ds:uri="http://www.w3.org/2001/XMLSchema"/>
  </ds:schemaRefs>
</ds:datastoreItem>
</file>

<file path=customXml/itemProps2.xml><?xml version="1.0" encoding="utf-8"?>
<ds:datastoreItem xmlns:ds="http://schemas.openxmlformats.org/officeDocument/2006/customXml" ds:itemID="{CCD1C75D-7451-4442-911D-F0683B449B0E}">
  <ds:schemaRefs>
    <ds:schemaRef ds:uri="http://schemas.microsoft.com/sharepoint/events"/>
  </ds:schemaRefs>
</ds:datastoreItem>
</file>

<file path=customXml/itemProps3.xml><?xml version="1.0" encoding="utf-8"?>
<ds:datastoreItem xmlns:ds="http://schemas.openxmlformats.org/officeDocument/2006/customXml" ds:itemID="{F5775688-44B2-46AA-8B85-D736D26671C9}">
  <ds:schemaRefs>
    <ds:schemaRef ds:uri="http://schemas.microsoft.com/office/infopath/2007/PartnerControls"/>
    <ds:schemaRef ds:uri="http://schemas.microsoft.com/office/2006/documentManagement/types"/>
    <ds:schemaRef ds:uri="http://purl.org/dc/terms/"/>
    <ds:schemaRef ds:uri="http://purl.org/dc/dcmitype/"/>
    <ds:schemaRef ds:uri="http://schemas.openxmlformats.org/package/2006/metadata/core-properties"/>
    <ds:schemaRef ds:uri="http://schemas.microsoft.com/office/2006/metadata/properties"/>
    <ds:schemaRef ds:uri="71c5aaf6-e6ce-465b-b873-5148d2a4c105"/>
    <ds:schemaRef ds:uri="http://www.w3.org/XML/1998/namespace"/>
    <ds:schemaRef ds:uri="http://purl.org/dc/elements/1.1/"/>
  </ds:schemaRefs>
</ds:datastoreItem>
</file>

<file path=customXml/itemProps4.xml><?xml version="1.0" encoding="utf-8"?>
<ds:datastoreItem xmlns:ds="http://schemas.openxmlformats.org/officeDocument/2006/customXml" ds:itemID="{BAA92545-884A-47E5-AF3C-E6C942758229}">
  <ds:schemaRefs>
    <ds:schemaRef ds:uri="http://schemas.microsoft.com/sharepoint/v3/contenttype/forms"/>
  </ds:schemaRefs>
</ds:datastoreItem>
</file>

<file path=customXml/itemProps5.xml><?xml version="1.0" encoding="utf-8"?>
<ds:datastoreItem xmlns:ds="http://schemas.openxmlformats.org/officeDocument/2006/customXml" ds:itemID="{3B900A15-D743-49B6-A288-CEDFD65B29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6.xml><?xml version="1.0" encoding="utf-8"?>
<ds:datastoreItem xmlns:ds="http://schemas.openxmlformats.org/officeDocument/2006/customXml" ds:itemID="{4B73E67E-CE45-41BF-8156-35E0B04FB826}">
  <ds:schemaRefs>
    <ds:schemaRef ds:uri="http://schemas.microsoft.com/office/2006/metadata/customXsn"/>
  </ds:schemaRefs>
</ds:datastoreItem>
</file>

<file path=customXml/itemProps7.xml><?xml version="1.0" encoding="utf-8"?>
<ds:datastoreItem xmlns:ds="http://schemas.openxmlformats.org/officeDocument/2006/customXml" ds:itemID="{60838AB3-3569-43A8-A1B7-66A59C253CDB}">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Nokia Pure PowerPoint</Template>
  <TotalTime>0</TotalTime>
  <Words>2010</Words>
  <Application>Microsoft Office PowerPoint</Application>
  <PresentationFormat>On-screen Show (16:9)</PresentationFormat>
  <Paragraphs>319</Paragraphs>
  <Slides>17</Slides>
  <Notes>0</Notes>
  <HiddenSlides>0</HiddenSlides>
  <MMClips>0</MMClips>
  <ScaleCrop>false</ScaleCrop>
  <HeadingPairs>
    <vt:vector size="6" baseType="variant">
      <vt:variant>
        <vt:lpstr>Fonts Used</vt:lpstr>
      </vt:variant>
      <vt:variant>
        <vt:i4>9</vt:i4>
      </vt:variant>
      <vt:variant>
        <vt:lpstr>Theme</vt:lpstr>
      </vt:variant>
      <vt:variant>
        <vt:i4>6</vt:i4>
      </vt:variant>
      <vt:variant>
        <vt:lpstr>Slide Titles</vt:lpstr>
      </vt:variant>
      <vt:variant>
        <vt:i4>17</vt:i4>
      </vt:variant>
    </vt:vector>
  </HeadingPairs>
  <TitlesOfParts>
    <vt:vector size="32" baseType="lpstr">
      <vt:lpstr>Malgun Gothic</vt:lpstr>
      <vt:lpstr>SimSun</vt:lpstr>
      <vt:lpstr>Arial</vt:lpstr>
      <vt:lpstr>Calibri</vt:lpstr>
      <vt:lpstr>Nokia Pure Headline Light</vt:lpstr>
      <vt:lpstr>Nokia Pure Headline Ultra Light</vt:lpstr>
      <vt:lpstr>Nokia Pure Text</vt:lpstr>
      <vt:lpstr>Nokia Pure Text Light</vt:lpstr>
      <vt:lpstr>Times New Roman</vt:lpstr>
      <vt:lpstr>Nokia White Master with headline</vt:lpstr>
      <vt:lpstr>2 Nokia INTERNAL White Master plain</vt:lpstr>
      <vt:lpstr>3 Nokia Blue Master plain</vt:lpstr>
      <vt:lpstr>4 Nokia Blue EXTERNAL Master end slide</vt:lpstr>
      <vt:lpstr>5 Nokia White INTERNAL Master end slide</vt:lpstr>
      <vt:lpstr>6 Nokia Divider Master plain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2017-11-09T17:05:47Z</dcterms:created>
  <dcterms:modified xsi:type="dcterms:W3CDTF">2017-11-28T14:48:21Z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bjectLinks">
    <vt:lpwstr>{826FA07C-A199-43B1-A30A-67E7BC569876}</vt:lpwstr>
  </property>
  <property fmtid="{D5CDD505-2E9C-101B-9397-08002B2CF9AE}" pid="3" name="ContentTypeId">
    <vt:lpwstr>0x010100CE50E52E7543470BBDD3827FE50C59CB00F28B616FD8C77D40956A924538277F24</vt:lpwstr>
  </property>
  <property fmtid="{D5CDD505-2E9C-101B-9397-08002B2CF9AE}" pid="4" name="_dlc_DocIdItemGuid">
    <vt:lpwstr>5f07d5ea-a984-460a-b880-c329492a8172</vt:lpwstr>
  </property>
  <property fmtid="{D5CDD505-2E9C-101B-9397-08002B2CF9AE}" pid="5" name="SharedWithUsers">
    <vt:lpwstr>1152;#Collins, Jason (Nokia - US/Plano)</vt:lpwstr>
  </property>
</Properties>
</file>