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385" r:id="rId5"/>
    <p:sldId id="387" r:id="rId6"/>
    <p:sldId id="399" r:id="rId7"/>
    <p:sldId id="390" r:id="rId8"/>
    <p:sldId id="391" r:id="rId9"/>
    <p:sldId id="392" r:id="rId10"/>
    <p:sldId id="400" r:id="rId11"/>
    <p:sldId id="401" r:id="rId12"/>
    <p:sldId id="402" r:id="rId13"/>
    <p:sldId id="403" r:id="rId14"/>
  </p:sldIdLst>
  <p:sldSz cx="11887200" cy="6858000"/>
  <p:notesSz cx="6858000" cy="9144000"/>
  <p:defaultTextStyle>
    <a:defPPr>
      <a:defRPr lang="en-US"/>
    </a:defPPr>
    <a:lvl1pPr algn="l" rtl="0" fontAlgn="base">
      <a:spcBef>
        <a:spcPct val="50000"/>
      </a:spcBef>
      <a:spcAft>
        <a:spcPct val="0"/>
      </a:spcAft>
      <a:defRPr kern="1200">
        <a:solidFill>
          <a:schemeClr val="tx1"/>
        </a:solidFill>
        <a:latin typeface="Tahoma" pitchFamily="34" charset="0"/>
        <a:ea typeface="+mn-ea"/>
        <a:cs typeface="+mn-cs"/>
      </a:defRPr>
    </a:lvl1pPr>
    <a:lvl2pPr marL="457200" algn="l" rtl="0" fontAlgn="base">
      <a:spcBef>
        <a:spcPct val="50000"/>
      </a:spcBef>
      <a:spcAft>
        <a:spcPct val="0"/>
      </a:spcAft>
      <a:defRPr kern="1200">
        <a:solidFill>
          <a:schemeClr val="tx1"/>
        </a:solidFill>
        <a:latin typeface="Tahoma" pitchFamily="34" charset="0"/>
        <a:ea typeface="+mn-ea"/>
        <a:cs typeface="+mn-cs"/>
      </a:defRPr>
    </a:lvl2pPr>
    <a:lvl3pPr marL="914400" algn="l" rtl="0" fontAlgn="base">
      <a:spcBef>
        <a:spcPct val="50000"/>
      </a:spcBef>
      <a:spcAft>
        <a:spcPct val="0"/>
      </a:spcAft>
      <a:defRPr kern="1200">
        <a:solidFill>
          <a:schemeClr val="tx1"/>
        </a:solidFill>
        <a:latin typeface="Tahoma" pitchFamily="34" charset="0"/>
        <a:ea typeface="+mn-ea"/>
        <a:cs typeface="+mn-cs"/>
      </a:defRPr>
    </a:lvl3pPr>
    <a:lvl4pPr marL="1371600" algn="l" rtl="0" fontAlgn="base">
      <a:spcBef>
        <a:spcPct val="50000"/>
      </a:spcBef>
      <a:spcAft>
        <a:spcPct val="0"/>
      </a:spcAft>
      <a:defRPr kern="1200">
        <a:solidFill>
          <a:schemeClr val="tx1"/>
        </a:solidFill>
        <a:latin typeface="Tahoma" pitchFamily="34" charset="0"/>
        <a:ea typeface="+mn-ea"/>
        <a:cs typeface="+mn-cs"/>
      </a:defRPr>
    </a:lvl4pPr>
    <a:lvl5pPr marL="1828800" algn="l" rtl="0" fontAlgn="base">
      <a:spcBef>
        <a:spcPct val="5000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9B7"/>
    <a:srgbClr val="34B233"/>
    <a:srgbClr val="34B4E4"/>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181" autoAdjust="0"/>
    <p:restoredTop sz="83649" autoAdjust="0"/>
  </p:normalViewPr>
  <p:slideViewPr>
    <p:cSldViewPr snapToGrid="0">
      <p:cViewPr varScale="1">
        <p:scale>
          <a:sx n="57" d="100"/>
          <a:sy n="57" d="100"/>
        </p:scale>
        <p:origin x="-1584" y="-78"/>
      </p:cViewPr>
      <p:guideLst>
        <p:guide orient="horz" pos="2160"/>
        <p:guide pos="7287"/>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0" d="100"/>
          <a:sy n="60" d="100"/>
        </p:scale>
        <p:origin x="-2490" y="-84"/>
      </p:cViewPr>
      <p:guideLst>
        <p:guide orient="horz" pos="2880"/>
        <p:guide pos="2160"/>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defRPr sz="1200">
                <a:latin typeface="Arial" pitchFamily="34" charset="0"/>
              </a:defRPr>
            </a:lvl1pPr>
          </a:lstStyle>
          <a:p>
            <a:endParaRPr lang="en-US"/>
          </a:p>
        </p:txBody>
      </p:sp>
      <p:sp>
        <p:nvSpPr>
          <p:cNvPr id="112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a:latin typeface="Arial" pitchFamily="34" charset="0"/>
              </a:defRPr>
            </a:lvl1pPr>
          </a:lstStyle>
          <a:p>
            <a:endParaRPr lang="en-US"/>
          </a:p>
        </p:txBody>
      </p:sp>
      <p:sp>
        <p:nvSpPr>
          <p:cNvPr id="11268" name="Rectangle 4"/>
          <p:cNvSpPr>
            <a:spLocks noGrp="1" noRot="1" noChangeAspect="1" noChangeArrowheads="1" noTextEdit="1"/>
          </p:cNvSpPr>
          <p:nvPr>
            <p:ph type="sldImg" idx="2"/>
          </p:nvPr>
        </p:nvSpPr>
        <p:spPr bwMode="auto">
          <a:xfrm>
            <a:off x="457200" y="685800"/>
            <a:ext cx="59436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1200">
                <a:latin typeface="Arial" pitchFamily="34" charset="0"/>
              </a:defRPr>
            </a:lvl1pPr>
          </a:lstStyle>
          <a:p>
            <a:endParaRPr lang="en-US"/>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a:latin typeface="Arial" pitchFamily="34" charset="0"/>
              </a:defRPr>
            </a:lvl1pPr>
          </a:lstStyle>
          <a:p>
            <a:fld id="{AA682177-7598-439A-A5BC-904467B815AC}" type="slidenum">
              <a:rPr lang="en-US"/>
              <a:pPr/>
              <a:t>‹#›</a:t>
            </a:fld>
            <a:endParaRPr lang="en-US"/>
          </a:p>
        </p:txBody>
      </p:sp>
    </p:spTree>
    <p:extLst>
      <p:ext uri="{BB962C8B-B14F-4D97-AF65-F5344CB8AC3E}">
        <p14:creationId xmlns="" xmlns:p14="http://schemas.microsoft.com/office/powerpoint/2010/main" val="162300203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Item 3) For example traffic that is originally </a:t>
            </a:r>
            <a:r>
              <a:rPr lang="en-US" dirty="0" err="1" smtClean="0"/>
              <a:t>classifed</a:t>
            </a:r>
            <a:r>
              <a:rPr lang="en-US" dirty="0" smtClean="0"/>
              <a:t> as BE based on the DSCP is suddenly bumped into EF forwarding class and consequently it receives higher QoS priority when the service is activated. Consequently such traffic can be DSCP re-marked on egress by native BNG QoS. Needed since some customer equipment do not support setting DSCP bits. </a:t>
            </a:r>
          </a:p>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AA682177-7598-439A-A5BC-904467B815AC}"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06375" y="4237038"/>
            <a:ext cx="11345863" cy="1181100"/>
          </a:xfrm>
        </p:spPr>
        <p:txBody>
          <a:bodyPr anchor="b"/>
          <a:lstStyle>
            <a:lvl1pPr>
              <a:defRPr/>
            </a:lvl1pPr>
          </a:lstStyle>
          <a:p>
            <a:r>
              <a:rPr lang="en-US"/>
              <a:t>CLICK TO EDIT MASTER TITLE STYLE</a:t>
            </a:r>
          </a:p>
        </p:txBody>
      </p:sp>
      <p:sp>
        <p:nvSpPr>
          <p:cNvPr id="4099" name="Rectangle 3"/>
          <p:cNvSpPr>
            <a:spLocks noGrp="1" noChangeArrowheads="1"/>
          </p:cNvSpPr>
          <p:nvPr>
            <p:ph type="subTitle" idx="1"/>
          </p:nvPr>
        </p:nvSpPr>
        <p:spPr>
          <a:xfrm>
            <a:off x="254000" y="5461000"/>
            <a:ext cx="11304588" cy="617538"/>
          </a:xfrm>
        </p:spPr>
        <p:txBody>
          <a:bodyPr/>
          <a:lstStyle>
            <a:lvl1pPr marL="0" indent="0">
              <a:buFont typeface="Arial" pitchFamily="34" charset="0"/>
              <a:buNone/>
              <a:defRPr>
                <a:solidFill>
                  <a:srgbClr val="7F7F7F"/>
                </a:solidFill>
              </a:defRPr>
            </a:lvl1pPr>
          </a:lstStyle>
          <a:p>
            <a:r>
              <a:rPr lang="en-US"/>
              <a:t>Click to edit Master subtitle style</a:t>
            </a:r>
          </a:p>
        </p:txBody>
      </p:sp>
      <p:pic>
        <p:nvPicPr>
          <p:cNvPr id="4100" name="Picture 2"/>
          <p:cNvPicPr>
            <a:picLocks noChangeAspect="1" noChangeArrowheads="1"/>
          </p:cNvPicPr>
          <p:nvPr userDrawn="1"/>
        </p:nvPicPr>
        <p:blipFill>
          <a:blip r:embed="rId2"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4101"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10" name="Rectangle 9"/>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cs typeface="Arial" pitchFamily="34" charset="0"/>
              </a:rPr>
              <a:pPr algn="ctr">
                <a:spcBef>
                  <a:spcPct val="0"/>
                </a:spcBef>
                <a:defRPr/>
              </a:pPr>
              <a:t>‹#›</a:t>
            </a:fld>
            <a:endParaRPr lang="en-US" sz="600" dirty="0">
              <a:solidFill>
                <a:schemeClr val="tx1">
                  <a:lumMod val="50000"/>
                  <a:lumOff val="50000"/>
                </a:schemeClr>
              </a:solidFill>
              <a:cs typeface="Arial" pitchFamily="34" charset="0"/>
            </a:endParaRPr>
          </a:p>
        </p:txBody>
      </p:sp>
      <p:pic>
        <p:nvPicPr>
          <p:cNvPr id="6" name="Picture 11"/>
          <p:cNvPicPr>
            <a:picLocks noChangeAspect="1" noChangeArrowheads="1"/>
          </p:cNvPicPr>
          <p:nvPr userDrawn="1"/>
        </p:nvPicPr>
        <p:blipFill>
          <a:blip r:embed="rId2" cstate="print"/>
          <a:srcRect/>
          <a:stretch>
            <a:fillRect/>
          </a:stretch>
        </p:blipFill>
        <p:spPr bwMode="auto">
          <a:xfrm>
            <a:off x="300038" y="6491288"/>
            <a:ext cx="1608137" cy="100012"/>
          </a:xfrm>
          <a:prstGeom prst="rect">
            <a:avLst/>
          </a:prstGeom>
          <a:noFill/>
          <a:ln w="9525" algn="ctr">
            <a:noFill/>
            <a:miter lim="800000"/>
            <a:headEnd/>
            <a:tailEnd/>
          </a:ln>
          <a:effectLst/>
        </p:spPr>
      </p:pic>
      <p:pic>
        <p:nvPicPr>
          <p:cNvPr id="7" name="Picture 2"/>
          <p:cNvPicPr>
            <a:picLocks noChangeAspect="1" noChangeArrowheads="1"/>
          </p:cNvPicPr>
          <p:nvPr userDrawn="1"/>
        </p:nvPicPr>
        <p:blipFill>
          <a:blip r:embed="rId3"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8"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11" name="Rectangle 10"/>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ITLE AND TWO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0825" y="1362075"/>
            <a:ext cx="556895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72175" y="1362075"/>
            <a:ext cx="5570538"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cs typeface="Arial" pitchFamily="34" charset="0"/>
              </a:rPr>
              <a:pPr algn="ctr">
                <a:spcBef>
                  <a:spcPct val="0"/>
                </a:spcBef>
                <a:defRPr/>
              </a:pPr>
              <a:t>‹#›</a:t>
            </a:fld>
            <a:endParaRPr lang="en-US" sz="600" dirty="0">
              <a:solidFill>
                <a:schemeClr val="tx1">
                  <a:lumMod val="50000"/>
                  <a:lumOff val="50000"/>
                </a:schemeClr>
              </a:solidFill>
              <a:cs typeface="Arial" pitchFamily="34" charset="0"/>
            </a:endParaRPr>
          </a:p>
        </p:txBody>
      </p:sp>
      <p:pic>
        <p:nvPicPr>
          <p:cNvPr id="7" name="Picture 11"/>
          <p:cNvPicPr>
            <a:picLocks noChangeAspect="1" noChangeArrowheads="1"/>
          </p:cNvPicPr>
          <p:nvPr userDrawn="1"/>
        </p:nvPicPr>
        <p:blipFill>
          <a:blip r:embed="rId2" cstate="print"/>
          <a:srcRect/>
          <a:stretch>
            <a:fillRect/>
          </a:stretch>
        </p:blipFill>
        <p:spPr bwMode="auto">
          <a:xfrm>
            <a:off x="300038" y="6491288"/>
            <a:ext cx="1608137" cy="100012"/>
          </a:xfrm>
          <a:prstGeom prst="rect">
            <a:avLst/>
          </a:prstGeom>
          <a:noFill/>
          <a:ln w="9525" algn="ctr">
            <a:noFill/>
            <a:miter lim="800000"/>
            <a:headEnd/>
            <a:tailEnd/>
          </a:ln>
          <a:effectLst/>
        </p:spPr>
      </p:pic>
      <p:pic>
        <p:nvPicPr>
          <p:cNvPr id="8" name="Picture 2"/>
          <p:cNvPicPr>
            <a:picLocks noChangeAspect="1" noChangeArrowheads="1"/>
          </p:cNvPicPr>
          <p:nvPr userDrawn="1"/>
        </p:nvPicPr>
        <p:blipFill>
          <a:blip r:embed="rId3"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9"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11" name="Rectangle 10"/>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3"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cs typeface="Arial" pitchFamily="34" charset="0"/>
              </a:rPr>
              <a:pPr algn="ctr">
                <a:spcBef>
                  <a:spcPct val="0"/>
                </a:spcBef>
                <a:defRPr/>
              </a:pPr>
              <a:t>‹#›</a:t>
            </a:fld>
            <a:endParaRPr lang="en-US" sz="600" dirty="0">
              <a:solidFill>
                <a:schemeClr val="tx1">
                  <a:lumMod val="50000"/>
                  <a:lumOff val="50000"/>
                </a:schemeClr>
              </a:solidFill>
              <a:cs typeface="Arial" pitchFamily="34" charset="0"/>
            </a:endParaRPr>
          </a:p>
        </p:txBody>
      </p:sp>
      <p:pic>
        <p:nvPicPr>
          <p:cNvPr id="5" name="Picture 11"/>
          <p:cNvPicPr>
            <a:picLocks noChangeAspect="1" noChangeArrowheads="1"/>
          </p:cNvPicPr>
          <p:nvPr userDrawn="1"/>
        </p:nvPicPr>
        <p:blipFill>
          <a:blip r:embed="rId2" cstate="print"/>
          <a:srcRect/>
          <a:stretch>
            <a:fillRect/>
          </a:stretch>
        </p:blipFill>
        <p:spPr bwMode="auto">
          <a:xfrm>
            <a:off x="300038" y="6491288"/>
            <a:ext cx="1608137" cy="100012"/>
          </a:xfrm>
          <a:prstGeom prst="rect">
            <a:avLst/>
          </a:prstGeom>
          <a:noFill/>
          <a:ln w="9525" algn="ctr">
            <a:noFill/>
            <a:miter lim="800000"/>
            <a:headEnd/>
            <a:tailEnd/>
          </a:ln>
          <a:effectLst/>
        </p:spPr>
      </p:pic>
      <p:pic>
        <p:nvPicPr>
          <p:cNvPr id="6" name="Picture 2"/>
          <p:cNvPicPr>
            <a:picLocks noChangeAspect="1" noChangeArrowheads="1"/>
          </p:cNvPicPr>
          <p:nvPr userDrawn="1"/>
        </p:nvPicPr>
        <p:blipFill>
          <a:blip r:embed="rId3"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7"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9" name="Rectangle 8"/>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INTED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188913" y="1303338"/>
            <a:ext cx="11329987" cy="4141787"/>
          </a:xfrm>
        </p:spPr>
        <p:txBody>
          <a:bodyPr/>
          <a:lstStyle>
            <a:lvl1pPr>
              <a:defRPr kumimoji="0" lang="en-US" sz="2000" b="0" i="0" u="none" strike="noStrike" kern="1200" cap="none" spc="0" normalizeH="0" baseline="0" noProof="0" dirty="0" smtClean="0">
                <a:ln>
                  <a:noFill/>
                </a:ln>
                <a:solidFill>
                  <a:schemeClr val="bg1">
                    <a:lumMod val="50000"/>
                  </a:schemeClr>
                </a:solidFill>
                <a:effectLst/>
                <a:uLnTx/>
                <a:uFillTx/>
                <a:latin typeface="Tahoma" pitchFamily="34" charset="0"/>
                <a:ea typeface="+mn-ea"/>
                <a:cs typeface="+mn-cs"/>
              </a:defRPr>
            </a:lvl1pPr>
          </a:lstStyle>
          <a:p>
            <a:pPr marL="114300" lvl="0" indent="-1588" algn="l" rtl="0" fontAlgn="base">
              <a:spcBef>
                <a:spcPct val="20000"/>
              </a:spcBef>
              <a:spcAft>
                <a:spcPts val="600"/>
              </a:spcAft>
              <a:buClr>
                <a:srgbClr val="6639B7"/>
              </a:buClr>
              <a:buFont typeface="Arial" charset="0"/>
              <a:buNone/>
            </a:pPr>
            <a:r>
              <a:rPr lang="en-US" smtClean="0"/>
              <a:t>Click to edit Master text styles</a:t>
            </a:r>
            <a:endParaRPr lang="en-US"/>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cs typeface="Arial" pitchFamily="34" charset="0"/>
              </a:rPr>
              <a:pPr algn="ctr">
                <a:spcBef>
                  <a:spcPct val="0"/>
                </a:spcBef>
                <a:defRPr/>
              </a:pPr>
              <a:t>‹#›</a:t>
            </a:fld>
            <a:endParaRPr lang="en-US" sz="600" dirty="0">
              <a:solidFill>
                <a:schemeClr val="tx1">
                  <a:lumMod val="50000"/>
                  <a:lumOff val="50000"/>
                </a:schemeClr>
              </a:solidFill>
              <a:cs typeface="Arial" pitchFamily="34" charset="0"/>
            </a:endParaRPr>
          </a:p>
        </p:txBody>
      </p:sp>
      <p:pic>
        <p:nvPicPr>
          <p:cNvPr id="7" name="Picture 2"/>
          <p:cNvPicPr>
            <a:picLocks noChangeAspect="1" noChangeArrowheads="1"/>
          </p:cNvPicPr>
          <p:nvPr userDrawn="1"/>
        </p:nvPicPr>
        <p:blipFill>
          <a:blip r:embed="rId2"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8"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10" name="Rectangle 9"/>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smtClean="0"/>
              <a:t>CLICK TO EDIT MASTER TITLE STYLE</a:t>
            </a:r>
            <a:endParaRPr lang="en-US"/>
          </a:p>
        </p:txBody>
      </p:sp>
      <p:sp>
        <p:nvSpPr>
          <p:cNvPr id="4" name="Content Placeholder 3"/>
          <p:cNvSpPr>
            <a:spLocks noGrp="1"/>
          </p:cNvSpPr>
          <p:nvPr>
            <p:ph sz="quarter" idx="10"/>
          </p:nvPr>
        </p:nvSpPr>
        <p:spPr>
          <a:xfrm>
            <a:off x="200025" y="1303338"/>
            <a:ext cx="11298238" cy="3878262"/>
          </a:xfrm>
          <a:noFill/>
          <a:ln w="9525">
            <a:noFill/>
            <a:miter lim="800000"/>
            <a:headEnd/>
            <a:tailEnd/>
          </a:ln>
        </p:spPr>
        <p:txBody>
          <a:bodyPr vert="horz" wrap="square" lIns="45720" tIns="0" rIns="0" bIns="0" numCol="1" rtlCol="0" anchor="t" anchorCtr="0" compatLnSpc="1">
            <a:prstTxWarp prst="textNoShape">
              <a:avLst/>
            </a:prstTxWarp>
            <a:normAutofit/>
          </a:bodyPr>
          <a:lstStyle>
            <a:lvl1pPr marL="514350" indent="-514350" algn="l" defTabSz="914400" rtl="0" eaLnBrk="1" fontAlgn="base" latinLnBrk="0" hangingPunct="1">
              <a:spcAft>
                <a:spcPts val="600"/>
              </a:spcAft>
              <a:buClr>
                <a:schemeClr val="tx1"/>
              </a:buClr>
              <a:buFont typeface="+mj-lt"/>
              <a:buAutoNum type="arabicPeriod"/>
              <a:defRPr lang="en-US" sz="2800" kern="1200" smtClean="0">
                <a:solidFill>
                  <a:schemeClr val="bg1">
                    <a:lumMod val="50000"/>
                  </a:schemeClr>
                </a:solidFill>
                <a:latin typeface="+mn-lt"/>
                <a:ea typeface="+mn-ea"/>
                <a:cs typeface="+mn-cs"/>
              </a:defRPr>
            </a:lvl1pPr>
            <a:lvl2pPr marL="457200" algn="l" defTabSz="914400" rtl="0" eaLnBrk="1" fontAlgn="base" latinLnBrk="0" hangingPunct="1">
              <a:spcAft>
                <a:spcPts val="600"/>
              </a:spcAft>
              <a:defRPr lang="en-US" sz="2000" kern="1200" dirty="0" smtClean="0">
                <a:solidFill>
                  <a:schemeClr val="bg1">
                    <a:lumMod val="50000"/>
                  </a:schemeClr>
                </a:solidFill>
                <a:latin typeface="+mn-lt"/>
                <a:ea typeface="+mn-ea"/>
                <a:cs typeface="+mn-cs"/>
              </a:defRPr>
            </a:lvl2pPr>
            <a:lvl3pPr marL="457200" algn="l" defTabSz="914400" rtl="0" eaLnBrk="1" fontAlgn="base" latinLnBrk="0" hangingPunct="1">
              <a:spcAft>
                <a:spcPts val="600"/>
              </a:spcAft>
              <a:defRPr lang="en-US" sz="2800" kern="1200" smtClean="0">
                <a:solidFill>
                  <a:schemeClr val="bg1">
                    <a:lumMod val="50000"/>
                  </a:schemeClr>
                </a:solidFill>
                <a:latin typeface="+mn-lt"/>
                <a:ea typeface="+mn-ea"/>
                <a:cs typeface="+mn-cs"/>
              </a:defRPr>
            </a:lvl3pPr>
            <a:lvl4pPr marL="457200" algn="l" defTabSz="914400" rtl="0" eaLnBrk="1" fontAlgn="base" latinLnBrk="0" hangingPunct="1">
              <a:spcAft>
                <a:spcPts val="600"/>
              </a:spcAft>
              <a:defRPr lang="en-US" sz="2800" kern="1200" smtClean="0">
                <a:solidFill>
                  <a:schemeClr val="bg1">
                    <a:lumMod val="50000"/>
                  </a:schemeClr>
                </a:solidFill>
                <a:latin typeface="+mn-lt"/>
                <a:ea typeface="+mn-ea"/>
                <a:cs typeface="+mn-cs"/>
              </a:defRPr>
            </a:lvl4pPr>
            <a:lvl5pPr marL="457200" algn="l" defTabSz="914400" rtl="0" eaLnBrk="1" fontAlgn="base" latinLnBrk="0" hangingPunct="1">
              <a:spcAft>
                <a:spcPts val="600"/>
              </a:spcAft>
              <a:defRPr lang="en-US" sz="2800" kern="1200" dirty="0" smtClean="0">
                <a:solidFill>
                  <a:schemeClr val="bg1">
                    <a:lumMod val="50000"/>
                  </a:schemeClr>
                </a:solidFill>
                <a:latin typeface="+mn-lt"/>
                <a:ea typeface="+mn-ea"/>
                <a:cs typeface="+mn-cs"/>
              </a:defRPr>
            </a:lvl5pPr>
          </a:lstStyle>
          <a:p>
            <a:pPr marL="457200" lvl="0" indent="-457200" algn="l" defTabSz="914400" rtl="0" eaLnBrk="1" fontAlgn="base" latinLnBrk="0" hangingPunct="1">
              <a:spcBef>
                <a:spcPts val="1200"/>
              </a:spcBef>
              <a:spcAft>
                <a:spcPts val="600"/>
              </a:spcAft>
              <a:buClr>
                <a:schemeClr val="tx1">
                  <a:lumMod val="75000"/>
                  <a:lumOff val="25000"/>
                </a:schemeClr>
              </a:buClr>
              <a:buFont typeface="+mj-lt"/>
              <a:buAutoNum type="arabicPeriod"/>
            </a:pPr>
            <a:r>
              <a:rPr lang="en-US" smtClean="0"/>
              <a:t>Click to edit Master text styles</a:t>
            </a:r>
          </a:p>
          <a:p>
            <a:pPr marL="457200" lvl="1" indent="0" algn="l" defTabSz="914400" rtl="0" eaLnBrk="1" fontAlgn="base" latinLnBrk="0" hangingPunct="1">
              <a:spcBef>
                <a:spcPts val="300"/>
              </a:spcBef>
              <a:spcAft>
                <a:spcPts val="600"/>
              </a:spcAft>
              <a:buClrTx/>
              <a:buFontTx/>
              <a:buNone/>
            </a:pPr>
            <a:r>
              <a:rPr lang="en-US" smtClean="0"/>
              <a:t>Second level</a:t>
            </a:r>
          </a:p>
          <a:p>
            <a:pPr marL="457200" lvl="1" indent="0" algn="l" defTabSz="914400" rtl="0" eaLnBrk="1" fontAlgn="base" latinLnBrk="0" hangingPunct="1">
              <a:spcBef>
                <a:spcPts val="300"/>
              </a:spcBef>
              <a:spcAft>
                <a:spcPts val="600"/>
              </a:spcAft>
              <a:buClrTx/>
              <a:buFontTx/>
              <a:buNone/>
            </a:pPr>
            <a:r>
              <a:rPr lang="en-US" smtClean="0"/>
              <a:t>Third level</a:t>
            </a:r>
          </a:p>
          <a:p>
            <a:pPr marL="457200" lvl="1" indent="0" algn="l" defTabSz="914400" rtl="0" eaLnBrk="1" fontAlgn="base" latinLnBrk="0" hangingPunct="1">
              <a:spcBef>
                <a:spcPts val="300"/>
              </a:spcBef>
              <a:spcAft>
                <a:spcPts val="600"/>
              </a:spcAft>
              <a:buClrTx/>
              <a:buFontTx/>
              <a:buNone/>
            </a:pPr>
            <a:r>
              <a:rPr lang="en-US" smtClean="0"/>
              <a:t>Fourth level</a:t>
            </a:r>
          </a:p>
          <a:p>
            <a:pPr marL="457200" lvl="1" indent="0" algn="l" defTabSz="914400" rtl="0" eaLnBrk="1" fontAlgn="base" latinLnBrk="0" hangingPunct="1">
              <a:spcBef>
                <a:spcPts val="300"/>
              </a:spcBef>
              <a:spcAft>
                <a:spcPts val="600"/>
              </a:spcAft>
              <a:buClrTx/>
              <a:buFontTx/>
              <a:buNone/>
            </a:pPr>
            <a:r>
              <a:rPr lang="en-US" smtClean="0"/>
              <a:t>Fifth level</a:t>
            </a:r>
            <a:endParaRPr lang="en-US"/>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cs typeface="Arial" pitchFamily="34" charset="0"/>
              </a:rPr>
              <a:pPr algn="ctr">
                <a:spcBef>
                  <a:spcPct val="0"/>
                </a:spcBef>
                <a:defRPr/>
              </a:pPr>
              <a:t>‹#›</a:t>
            </a:fld>
            <a:endParaRPr lang="en-US" sz="600" dirty="0">
              <a:solidFill>
                <a:schemeClr val="tx1">
                  <a:lumMod val="50000"/>
                  <a:lumOff val="50000"/>
                </a:schemeClr>
              </a:solidFill>
              <a:cs typeface="Arial" pitchFamily="34" charset="0"/>
            </a:endParaRPr>
          </a:p>
        </p:txBody>
      </p:sp>
      <p:pic>
        <p:nvPicPr>
          <p:cNvPr id="7" name="Picture 11"/>
          <p:cNvPicPr>
            <a:picLocks noChangeAspect="1" noChangeArrowheads="1"/>
          </p:cNvPicPr>
          <p:nvPr userDrawn="1"/>
        </p:nvPicPr>
        <p:blipFill>
          <a:blip r:embed="rId2" cstate="print"/>
          <a:srcRect/>
          <a:stretch>
            <a:fillRect/>
          </a:stretch>
        </p:blipFill>
        <p:spPr bwMode="auto">
          <a:xfrm>
            <a:off x="300038" y="6491288"/>
            <a:ext cx="1608137" cy="100012"/>
          </a:xfrm>
          <a:prstGeom prst="rect">
            <a:avLst/>
          </a:prstGeom>
          <a:noFill/>
          <a:ln w="9525" algn="ctr">
            <a:noFill/>
            <a:miter lim="800000"/>
            <a:headEnd/>
            <a:tailEnd/>
          </a:ln>
          <a:effectLst/>
        </p:spPr>
      </p:pic>
      <p:pic>
        <p:nvPicPr>
          <p:cNvPr id="8" name="Picture 2"/>
          <p:cNvPicPr>
            <a:picLocks noChangeAspect="1" noChangeArrowheads="1"/>
          </p:cNvPicPr>
          <p:nvPr userDrawn="1"/>
        </p:nvPicPr>
        <p:blipFill>
          <a:blip r:embed="rId3"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9"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
        <p:nvSpPr>
          <p:cNvPr id="11" name="Rectangle 10"/>
          <p:cNvSpPr>
            <a:spLocks noChangeArrowheads="1"/>
          </p:cNvSpPr>
          <p:nvPr userDrawn="1"/>
        </p:nvSpPr>
        <p:spPr bwMode="auto">
          <a:xfrm>
            <a:off x="2798813" y="6580188"/>
            <a:ext cx="6408738" cy="228600"/>
          </a:xfrm>
          <a:prstGeom prst="rect">
            <a:avLst/>
          </a:prstGeom>
          <a:noFill/>
          <a:ln w="9525">
            <a:noFill/>
            <a:miter lim="800000"/>
            <a:headEnd/>
            <a:tailEnd/>
          </a:ln>
          <a:effectLst/>
        </p:spPr>
        <p:txBody>
          <a:bodyPr vert="horz" wrap="square" lIns="91428" tIns="45714" rIns="91428" bIns="45714"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7F7F7F"/>
                </a:solidFill>
                <a:effectLst/>
                <a:latin typeface="Tahoma" pitchFamily="34" charset="0"/>
              </a:rPr>
              <a:t>COPYRIGHT © 2013 ALCATEL-LUCENT. ALL RIGHTS RESERVED.</a:t>
            </a: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srcRect l="73026"/>
          <a:stretch>
            <a:fillRect/>
          </a:stretch>
        </p:blipFill>
        <p:spPr bwMode="auto">
          <a:xfrm>
            <a:off x="10101263" y="6249988"/>
            <a:ext cx="1463675" cy="304800"/>
          </a:xfrm>
          <a:prstGeom prst="rect">
            <a:avLst/>
          </a:prstGeom>
          <a:noFill/>
          <a:ln w="9525">
            <a:noFill/>
            <a:miter lim="800000"/>
            <a:headEnd/>
            <a:tailEnd/>
          </a:ln>
        </p:spPr>
      </p:pic>
      <p:cxnSp>
        <p:nvCxnSpPr>
          <p:cNvPr id="4" name="Straight Connector 5"/>
          <p:cNvCxnSpPr>
            <a:cxnSpLocks noChangeShapeType="1"/>
          </p:cNvCxnSpPr>
          <p:nvPr userDrawn="1"/>
        </p:nvCxnSpPr>
        <p:spPr bwMode="auto">
          <a:xfrm rot="10800000">
            <a:off x="298450" y="6394450"/>
            <a:ext cx="9742488" cy="0"/>
          </a:xfrm>
          <a:prstGeom prst="line">
            <a:avLst/>
          </a:prstGeom>
          <a:noFill/>
          <a:ln w="34925" cap="rnd" algn="ctr">
            <a:solidFill>
              <a:schemeClr val="tx1"/>
            </a:solidFill>
            <a:prstDash val="sysDot"/>
            <a:round/>
            <a:headEnd/>
            <a:tailEnd/>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1-Line 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297180" y="222387"/>
            <a:ext cx="11292840" cy="484632"/>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03200" y="227013"/>
            <a:ext cx="11331575" cy="1057275"/>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50825" y="1362075"/>
            <a:ext cx="11291888" cy="4525963"/>
          </a:xfrm>
          <a:prstGeom prst="rect">
            <a:avLst/>
          </a:prstGeom>
          <a:noFill/>
          <a:ln w="9525" algn="ctr">
            <a:noFill/>
            <a:miter lim="800000"/>
            <a:headEnd/>
            <a:tailEnd/>
          </a:ln>
          <a:effectLst/>
        </p:spPr>
        <p:txBody>
          <a:bodyPr vert="horz" wrap="square" lIns="4572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8" r:id="rId5"/>
    <p:sldLayoutId id="2147483657" r:id="rId6"/>
    <p:sldLayoutId id="2147483655" r:id="rId7"/>
    <p:sldLayoutId id="2147483656" r:id="rId8"/>
    <p:sldLayoutId id="2147483659" r:id="rId9"/>
  </p:sldLayoutIdLst>
  <p:txStyles>
    <p:titleStyle>
      <a:lvl1pPr algn="l" rtl="0" eaLnBrk="0" fontAlgn="base" hangingPunct="0">
        <a:spcBef>
          <a:spcPct val="0"/>
        </a:spcBef>
        <a:spcAft>
          <a:spcPct val="0"/>
        </a:spcAft>
        <a:defRPr sz="2600" b="1">
          <a:solidFill>
            <a:srgbClr val="404040"/>
          </a:solidFill>
          <a:latin typeface="+mj-lt"/>
          <a:ea typeface="+mj-ea"/>
          <a:cs typeface="+mj-cs"/>
        </a:defRPr>
      </a:lvl1pPr>
      <a:lvl2pPr algn="l" rtl="0" eaLnBrk="0" fontAlgn="base" hangingPunct="0">
        <a:spcBef>
          <a:spcPct val="0"/>
        </a:spcBef>
        <a:spcAft>
          <a:spcPct val="0"/>
        </a:spcAft>
        <a:defRPr sz="2600" b="1">
          <a:solidFill>
            <a:srgbClr val="404040"/>
          </a:solidFill>
          <a:latin typeface="Tahoma" pitchFamily="34" charset="0"/>
        </a:defRPr>
      </a:lvl2pPr>
      <a:lvl3pPr algn="l" rtl="0" eaLnBrk="0" fontAlgn="base" hangingPunct="0">
        <a:spcBef>
          <a:spcPct val="0"/>
        </a:spcBef>
        <a:spcAft>
          <a:spcPct val="0"/>
        </a:spcAft>
        <a:defRPr sz="2600" b="1">
          <a:solidFill>
            <a:srgbClr val="404040"/>
          </a:solidFill>
          <a:latin typeface="Tahoma" pitchFamily="34" charset="0"/>
        </a:defRPr>
      </a:lvl3pPr>
      <a:lvl4pPr algn="l" rtl="0" eaLnBrk="0" fontAlgn="base" hangingPunct="0">
        <a:spcBef>
          <a:spcPct val="0"/>
        </a:spcBef>
        <a:spcAft>
          <a:spcPct val="0"/>
        </a:spcAft>
        <a:defRPr sz="2600" b="1">
          <a:solidFill>
            <a:srgbClr val="404040"/>
          </a:solidFill>
          <a:latin typeface="Tahoma" pitchFamily="34" charset="0"/>
        </a:defRPr>
      </a:lvl4pPr>
      <a:lvl5pPr algn="l" rtl="0" eaLnBrk="0" fontAlgn="base" hangingPunct="0">
        <a:spcBef>
          <a:spcPct val="0"/>
        </a:spcBef>
        <a:spcAft>
          <a:spcPct val="0"/>
        </a:spcAft>
        <a:defRPr sz="2600" b="1">
          <a:solidFill>
            <a:srgbClr val="404040"/>
          </a:solidFill>
          <a:latin typeface="Tahoma" pitchFamily="34" charset="0"/>
        </a:defRPr>
      </a:lvl5pPr>
      <a:lvl6pPr marL="457200" algn="l" rtl="0" eaLnBrk="0" fontAlgn="base" hangingPunct="0">
        <a:spcBef>
          <a:spcPct val="0"/>
        </a:spcBef>
        <a:spcAft>
          <a:spcPct val="0"/>
        </a:spcAft>
        <a:defRPr sz="2600" b="1">
          <a:solidFill>
            <a:srgbClr val="404040"/>
          </a:solidFill>
          <a:latin typeface="Tahoma" pitchFamily="34" charset="0"/>
        </a:defRPr>
      </a:lvl6pPr>
      <a:lvl7pPr marL="914400" algn="l" rtl="0" eaLnBrk="0" fontAlgn="base" hangingPunct="0">
        <a:spcBef>
          <a:spcPct val="0"/>
        </a:spcBef>
        <a:spcAft>
          <a:spcPct val="0"/>
        </a:spcAft>
        <a:defRPr sz="2600" b="1">
          <a:solidFill>
            <a:srgbClr val="404040"/>
          </a:solidFill>
          <a:latin typeface="Tahoma" pitchFamily="34" charset="0"/>
        </a:defRPr>
      </a:lvl7pPr>
      <a:lvl8pPr marL="1371600" algn="l" rtl="0" eaLnBrk="0" fontAlgn="base" hangingPunct="0">
        <a:spcBef>
          <a:spcPct val="0"/>
        </a:spcBef>
        <a:spcAft>
          <a:spcPct val="0"/>
        </a:spcAft>
        <a:defRPr sz="2600" b="1">
          <a:solidFill>
            <a:srgbClr val="404040"/>
          </a:solidFill>
          <a:latin typeface="Tahoma" pitchFamily="34" charset="0"/>
        </a:defRPr>
      </a:lvl8pPr>
      <a:lvl9pPr marL="1828800" algn="l" rtl="0" eaLnBrk="0" fontAlgn="base" hangingPunct="0">
        <a:spcBef>
          <a:spcPct val="0"/>
        </a:spcBef>
        <a:spcAft>
          <a:spcPct val="0"/>
        </a:spcAft>
        <a:defRPr sz="2600" b="1">
          <a:solidFill>
            <a:srgbClr val="404040"/>
          </a:solidFill>
          <a:latin typeface="Tahoma" pitchFamily="34" charset="0"/>
        </a:defRPr>
      </a:lvl9pPr>
    </p:titleStyle>
    <p:bodyStyle>
      <a:lvl1pPr marL="171450" indent="-171450" algn="l" rtl="0" eaLnBrk="0" fontAlgn="base" hangingPunct="0">
        <a:spcBef>
          <a:spcPct val="20000"/>
        </a:spcBef>
        <a:spcAft>
          <a:spcPct val="30000"/>
        </a:spcAft>
        <a:buClr>
          <a:srgbClr val="6639B7"/>
        </a:buClr>
        <a:buFont typeface="Arial" pitchFamily="34" charset="0"/>
        <a:buChar char="•"/>
        <a:defRPr sz="2000">
          <a:solidFill>
            <a:schemeClr val="tx1"/>
          </a:solidFill>
          <a:latin typeface="+mn-lt"/>
          <a:ea typeface="+mn-ea"/>
          <a:cs typeface="+mn-cs"/>
        </a:defRPr>
      </a:lvl1pPr>
      <a:lvl2pPr marL="292100" indent="-177800" algn="l" rtl="0" eaLnBrk="0" fontAlgn="base" hangingPunct="0">
        <a:spcBef>
          <a:spcPct val="20000"/>
        </a:spcBef>
        <a:spcAft>
          <a:spcPct val="30000"/>
        </a:spcAft>
        <a:buClr>
          <a:srgbClr val="6639B7"/>
        </a:buClr>
        <a:buFont typeface="Arial" pitchFamily="34" charset="0"/>
        <a:buChar char="­"/>
        <a:defRPr>
          <a:solidFill>
            <a:schemeClr val="tx1"/>
          </a:solidFill>
          <a:latin typeface="+mn-lt"/>
        </a:defRPr>
      </a:lvl2pPr>
      <a:lvl3pPr marL="520700" indent="-228600" algn="l" rtl="0" eaLnBrk="0" fontAlgn="base" hangingPunct="0">
        <a:spcBef>
          <a:spcPct val="20000"/>
        </a:spcBef>
        <a:spcAft>
          <a:spcPct val="30000"/>
        </a:spcAft>
        <a:buClr>
          <a:srgbClr val="6639B7"/>
        </a:buClr>
        <a:buFont typeface="Arial" pitchFamily="34" charset="0"/>
        <a:buChar char="­"/>
        <a:defRPr sz="1600">
          <a:solidFill>
            <a:schemeClr val="tx1"/>
          </a:solidFill>
          <a:latin typeface="+mn-lt"/>
        </a:defRPr>
      </a:lvl3pPr>
      <a:lvl4pPr marL="744538"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4pPr>
      <a:lvl5pPr marL="977900"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5pPr>
      <a:lvl6pPr marL="1435100"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6pPr>
      <a:lvl7pPr marL="1892300"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7pPr>
      <a:lvl8pPr marL="2349500"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8pPr>
      <a:lvl9pPr marL="2806700" indent="-228600" algn="l" rtl="0" eaLnBrk="0" fontAlgn="base" hangingPunct="0">
        <a:spcBef>
          <a:spcPct val="20000"/>
        </a:spcBef>
        <a:spcAft>
          <a:spcPct val="30000"/>
        </a:spcAft>
        <a:buClr>
          <a:srgbClr val="6639B7"/>
        </a:buClr>
        <a:buFont typeface="Arial" pitchFamily="34"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smtClean="0"/>
              <a:t>FLOW BASED POLICY VIA GX on BNG</a:t>
            </a:r>
            <a:br>
              <a:rPr lang="en-US" dirty="0" smtClean="0"/>
            </a:br>
            <a:r>
              <a:rPr lang="en-US" b="0" dirty="0" smtClean="0"/>
              <a:t>bbf2013.1175</a:t>
            </a:r>
            <a:r>
              <a:rPr lang="en-US" dirty="0" smtClean="0"/>
              <a:t/>
            </a:r>
            <a:br>
              <a:rPr lang="en-US" dirty="0" smtClean="0"/>
            </a:br>
            <a:endParaRPr lang="en-US" dirty="0"/>
          </a:p>
        </p:txBody>
      </p:sp>
      <p:sp>
        <p:nvSpPr>
          <p:cNvPr id="2051" name="Rectangle 3"/>
          <p:cNvSpPr>
            <a:spLocks noGrp="1" noChangeArrowheads="1"/>
          </p:cNvSpPr>
          <p:nvPr>
            <p:ph type="subTitle" idx="1"/>
          </p:nvPr>
        </p:nvSpPr>
        <p:spPr/>
        <p:txBody>
          <a:bodyPr/>
          <a:lstStyle/>
          <a:p>
            <a:r>
              <a:rPr lang="en-US" dirty="0" smtClean="0"/>
              <a:t>Kris Poscic &amp; Sven Ooghe - </a:t>
            </a:r>
            <a:r>
              <a:rPr lang="en-US" dirty="0" smtClean="0"/>
              <a:t>Alcatel-Lucent</a:t>
            </a:r>
            <a:br>
              <a:rPr lang="en-US" dirty="0" smtClean="0"/>
            </a:br>
            <a:r>
              <a:rPr lang="en-US" dirty="0" smtClean="0"/>
              <a:t>Bill Welch - Oracle</a:t>
            </a:r>
            <a:r>
              <a:rPr lang="en-US" dirty="0" smtClean="0"/>
              <a:t/>
            </a:r>
            <a:br>
              <a:rPr lang="en-US" dirty="0" smtClean="0"/>
            </a:br>
            <a:r>
              <a:rPr lang="en-US" dirty="0" smtClean="0"/>
              <a:t>November 2013</a:t>
            </a:r>
            <a:endParaRPr lang="en-US" dirty="0"/>
          </a:p>
        </p:txBody>
      </p:sp>
      <p:pic>
        <p:nvPicPr>
          <p:cNvPr id="4102" name="Picture 6" descr="E:\Alcatel\marketing\marcom\photos\Download_4230910\item_1\Fotolia_46430902_Subscription_XL.ppt_word_largeweb.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7803" y="297227"/>
            <a:ext cx="11162581" cy="38261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74646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Proposal</a:t>
            </a:r>
            <a:endParaRPr lang="en-US" dirty="0"/>
          </a:p>
        </p:txBody>
      </p:sp>
      <p:sp>
        <p:nvSpPr>
          <p:cNvPr id="6" name="Content Placeholder 5"/>
          <p:cNvSpPr>
            <a:spLocks noGrp="1"/>
          </p:cNvSpPr>
          <p:nvPr>
            <p:ph idx="1"/>
          </p:nvPr>
        </p:nvSpPr>
        <p:spPr/>
        <p:txBody>
          <a:bodyPr/>
          <a:lstStyle/>
          <a:p>
            <a:r>
              <a:rPr lang="en-US" sz="2400" dirty="0" smtClean="0"/>
              <a:t>Include these use cases in </a:t>
            </a:r>
            <a:r>
              <a:rPr lang="en-US" sz="2400" smtClean="0"/>
              <a:t>section 5.6 of </a:t>
            </a:r>
            <a:r>
              <a:rPr lang="en-US" sz="2400" dirty="0" smtClean="0"/>
              <a:t>WT-300</a:t>
            </a:r>
          </a:p>
          <a:p>
            <a:endParaRPr lang="en-US" sz="2400" dirty="0" smtClean="0"/>
          </a:p>
          <a:p>
            <a:r>
              <a:rPr lang="en-US" sz="2400" dirty="0" smtClean="0"/>
              <a:t>BBF should trigger a discussion with 3GPP to define the format of new AVPs (for IPv4 and IPv6)</a:t>
            </a:r>
          </a:p>
          <a:p>
            <a:pPr lvl="1"/>
            <a:r>
              <a:rPr lang="en-US" sz="2000" dirty="0" smtClean="0"/>
              <a:t>“next-hop action” AVP</a:t>
            </a:r>
          </a:p>
          <a:p>
            <a:pPr lvl="1"/>
            <a:r>
              <a:rPr lang="en-US" sz="2000" dirty="0" smtClean="0"/>
              <a:t>“destination address rewrite” AVP</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0" name="Rectangle 18"/>
          <p:cNvSpPr>
            <a:spLocks noGrp="1" noChangeArrowheads="1"/>
          </p:cNvSpPr>
          <p:nvPr>
            <p:ph type="title"/>
          </p:nvPr>
        </p:nvSpPr>
        <p:spPr/>
        <p:txBody>
          <a:bodyPr/>
          <a:lstStyle/>
          <a:p>
            <a:r>
              <a:rPr lang="en-US" dirty="0" smtClean="0"/>
              <a:t>Use Cases</a:t>
            </a:r>
            <a:endParaRPr lang="en-US" b="0" dirty="0"/>
          </a:p>
        </p:txBody>
      </p:sp>
      <p:sp>
        <p:nvSpPr>
          <p:cNvPr id="5" name="Content Placeholder 4"/>
          <p:cNvSpPr>
            <a:spLocks noGrp="1"/>
          </p:cNvSpPr>
          <p:nvPr>
            <p:ph sz="quarter" idx="10"/>
          </p:nvPr>
        </p:nvSpPr>
        <p:spPr>
          <a:xfrm>
            <a:off x="200025" y="1303338"/>
            <a:ext cx="11298238" cy="3014220"/>
          </a:xfrm>
          <a:ln/>
        </p:spPr>
        <p:txBody>
          <a:bodyPr>
            <a:normAutofit fontScale="92500" lnSpcReduction="10000"/>
          </a:bodyPr>
          <a:lstStyle/>
          <a:p>
            <a:pPr marL="457200" indent="-457200">
              <a:spcBef>
                <a:spcPts val="1200"/>
              </a:spcBef>
              <a:buFont typeface="Tahoma" pitchFamily="34" charset="0"/>
              <a:buAutoNum type="arabicPeriod"/>
            </a:pPr>
            <a:r>
              <a:rPr lang="en-US" sz="3200" dirty="0" smtClean="0">
                <a:solidFill>
                  <a:srgbClr val="7F7F7F"/>
                </a:solidFill>
              </a:rPr>
              <a:t>Flow </a:t>
            </a:r>
            <a:r>
              <a:rPr lang="en-US" sz="3200" dirty="0">
                <a:solidFill>
                  <a:srgbClr val="7F7F7F"/>
                </a:solidFill>
              </a:rPr>
              <a:t>Based Rate Limiting</a:t>
            </a:r>
          </a:p>
          <a:p>
            <a:pPr marL="457200" indent="-457200" eaLnBrk="1" hangingPunct="1">
              <a:spcBef>
                <a:spcPts val="1200"/>
              </a:spcBef>
              <a:buClr>
                <a:schemeClr val="tx1"/>
              </a:buClr>
              <a:buFont typeface="Tahoma" pitchFamily="34" charset="0"/>
              <a:buAutoNum type="arabicPeriod"/>
            </a:pPr>
            <a:r>
              <a:rPr lang="en-US" sz="3200" dirty="0" smtClean="0">
                <a:solidFill>
                  <a:srgbClr val="7F7F7F"/>
                </a:solidFill>
              </a:rPr>
              <a:t>Flow/DSCP </a:t>
            </a:r>
            <a:r>
              <a:rPr lang="en-US" sz="3200" dirty="0">
                <a:solidFill>
                  <a:srgbClr val="7F7F7F"/>
                </a:solidFill>
              </a:rPr>
              <a:t>B</a:t>
            </a:r>
            <a:r>
              <a:rPr lang="en-US" sz="3200" dirty="0" smtClean="0">
                <a:solidFill>
                  <a:srgbClr val="7F7F7F"/>
                </a:solidFill>
              </a:rPr>
              <a:t>ased Accounting</a:t>
            </a:r>
          </a:p>
          <a:p>
            <a:pPr marL="457200" indent="-457200">
              <a:spcBef>
                <a:spcPts val="1200"/>
              </a:spcBef>
              <a:buFont typeface="Tahoma" pitchFamily="34" charset="0"/>
              <a:buAutoNum type="arabicPeriod"/>
            </a:pPr>
            <a:r>
              <a:rPr lang="en-US" sz="3200" dirty="0">
                <a:solidFill>
                  <a:srgbClr val="7F7F7F"/>
                </a:solidFill>
              </a:rPr>
              <a:t>Flow Based Next-Hop Change </a:t>
            </a:r>
          </a:p>
          <a:p>
            <a:pPr marL="457200" indent="-457200" eaLnBrk="1" hangingPunct="1">
              <a:spcBef>
                <a:spcPts val="1200"/>
              </a:spcBef>
              <a:buClr>
                <a:schemeClr val="tx1"/>
              </a:buClr>
              <a:buFont typeface="Tahoma" pitchFamily="34" charset="0"/>
              <a:buAutoNum type="arabicPeriod"/>
            </a:pPr>
            <a:r>
              <a:rPr lang="en-US" sz="3200" dirty="0" smtClean="0">
                <a:solidFill>
                  <a:srgbClr val="7F7F7F"/>
                </a:solidFill>
              </a:rPr>
              <a:t>Flow Bases Traffic Prioritization</a:t>
            </a:r>
          </a:p>
          <a:p>
            <a:pPr marL="457200" indent="-457200" eaLnBrk="1" hangingPunct="1">
              <a:spcBef>
                <a:spcPts val="1200"/>
              </a:spcBef>
              <a:buClr>
                <a:schemeClr val="tx1"/>
              </a:buClr>
              <a:buFont typeface="Tahoma" pitchFamily="34" charset="0"/>
              <a:buAutoNum type="arabicPeriod"/>
            </a:pPr>
            <a:r>
              <a:rPr lang="en-US" sz="3200" dirty="0" smtClean="0">
                <a:solidFill>
                  <a:srgbClr val="7F7F7F"/>
                </a:solidFill>
              </a:rPr>
              <a:t>Rewrite of Destination IP</a:t>
            </a:r>
          </a:p>
        </p:txBody>
      </p:sp>
    </p:spTree>
    <p:extLst>
      <p:ext uri="{BB962C8B-B14F-4D97-AF65-F5344CB8AC3E}">
        <p14:creationId xmlns="" xmlns:p14="http://schemas.microsoft.com/office/powerpoint/2010/main" val="4358249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p:txBody>
          <a:bodyPr/>
          <a:lstStyle/>
          <a:p>
            <a:r>
              <a:rPr lang="en-US" smtClean="0"/>
              <a:t>GENERIC USE CASE</a:t>
            </a:r>
            <a:br>
              <a:rPr lang="en-US" smtClean="0"/>
            </a:br>
            <a:r>
              <a:rPr lang="en-US" b="0" smtClean="0"/>
              <a:t>Flow Based Policy Management for On-Demand Services </a:t>
            </a:r>
            <a:endParaRPr lang="nl-BE" b="0" dirty="0"/>
          </a:p>
        </p:txBody>
      </p:sp>
      <p:sp>
        <p:nvSpPr>
          <p:cNvPr id="113" name="Content Placeholder 112"/>
          <p:cNvSpPr>
            <a:spLocks noGrp="1"/>
          </p:cNvSpPr>
          <p:nvPr>
            <p:ph idx="1"/>
          </p:nvPr>
        </p:nvSpPr>
        <p:spPr>
          <a:xfrm>
            <a:off x="250825" y="1362075"/>
            <a:ext cx="4723511" cy="4525963"/>
          </a:xfrm>
        </p:spPr>
        <p:txBody>
          <a:bodyPr/>
          <a:lstStyle/>
          <a:p>
            <a:r>
              <a:rPr lang="en-US" i="1" smtClean="0"/>
              <a:t>Flow(</a:t>
            </a:r>
            <a:r>
              <a:rPr lang="en-US" smtClean="0"/>
              <a:t>5 tuple</a:t>
            </a:r>
            <a:r>
              <a:rPr lang="en-US" i="1" smtClean="0"/>
              <a:t>)/</a:t>
            </a:r>
            <a:r>
              <a:rPr lang="en-US" smtClean="0"/>
              <a:t>DSCP based action (a </a:t>
            </a:r>
            <a:r>
              <a:rPr lang="en-US" i="1" smtClean="0"/>
              <a:t>rule</a:t>
            </a:r>
            <a:r>
              <a:rPr lang="en-US" smtClean="0"/>
              <a:t>) will be instantiated in the BNG via Gx.</a:t>
            </a:r>
          </a:p>
          <a:p>
            <a:r>
              <a:rPr lang="en-US" smtClean="0"/>
              <a:t>The rule instantiation will be triggered by the activation of a specific </a:t>
            </a:r>
            <a:r>
              <a:rPr lang="en-US" i="1" smtClean="0"/>
              <a:t>service </a:t>
            </a:r>
            <a:r>
              <a:rPr lang="en-US" smtClean="0"/>
              <a:t>offered by Service Provider (SP) to its customers.  </a:t>
            </a:r>
          </a:p>
          <a:p>
            <a:r>
              <a:rPr lang="en-US" smtClean="0"/>
              <a:t>The </a:t>
            </a:r>
            <a:r>
              <a:rPr lang="en-US" i="1" smtClean="0"/>
              <a:t>service</a:t>
            </a:r>
            <a:r>
              <a:rPr lang="en-US" smtClean="0"/>
              <a:t> offering in the SP network can range from video-on-demand to the access to a specific application in the network.</a:t>
            </a:r>
          </a:p>
          <a:p>
            <a:endParaRPr lang="en-US" dirty="0" smtClean="0"/>
          </a:p>
        </p:txBody>
      </p:sp>
      <p:sp>
        <p:nvSpPr>
          <p:cNvPr id="47" name="Content Placeholder 112"/>
          <p:cNvSpPr>
            <a:spLocks noGrp="1"/>
          </p:cNvSpPr>
          <p:nvPr>
            <p:ph sz="half" idx="4294967295"/>
          </p:nvPr>
        </p:nvSpPr>
        <p:spPr>
          <a:xfrm>
            <a:off x="353568" y="5114163"/>
            <a:ext cx="11058525" cy="774573"/>
          </a:xfrm>
        </p:spPr>
        <p:txBody>
          <a:bodyPr/>
          <a:lstStyle/>
          <a:p>
            <a:r>
              <a:rPr lang="en-US" dirty="0" smtClean="0"/>
              <a:t>The </a:t>
            </a:r>
            <a:r>
              <a:rPr lang="en-US" i="1" dirty="0"/>
              <a:t>service</a:t>
            </a:r>
            <a:r>
              <a:rPr lang="en-US" dirty="0"/>
              <a:t> can be identified by traffic destination parameters </a:t>
            </a:r>
            <a:r>
              <a:rPr lang="en-US" dirty="0" smtClean="0"/>
              <a:t>or DSCP bits. </a:t>
            </a:r>
            <a:endParaRPr lang="nl-BE" dirty="0">
              <a:solidFill>
                <a:srgbClr val="6639B7"/>
              </a:solidFill>
            </a:endParaRPr>
          </a:p>
        </p:txBody>
      </p:sp>
      <p:pic>
        <p:nvPicPr>
          <p:cNvPr id="1031" name="Picture 7"/>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970008" y="1198936"/>
            <a:ext cx="6738937" cy="3101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6595307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a:xfrm>
            <a:off x="203200" y="227013"/>
            <a:ext cx="11331575" cy="1057275"/>
          </a:xfrm>
        </p:spPr>
        <p:txBody>
          <a:bodyPr/>
          <a:lstStyle/>
          <a:p>
            <a:r>
              <a:rPr lang="en-US" dirty="0" smtClean="0"/>
              <a:t>GENERIC USE CASE</a:t>
            </a:r>
            <a:br>
              <a:rPr lang="en-US" dirty="0" smtClean="0"/>
            </a:br>
            <a:r>
              <a:rPr lang="en-US" b="0" dirty="0" smtClean="0"/>
              <a:t>Service Activation</a:t>
            </a:r>
            <a:endParaRPr lang="nl-BE" b="0" dirty="0"/>
          </a:p>
        </p:txBody>
      </p:sp>
      <p:sp>
        <p:nvSpPr>
          <p:cNvPr id="49" name="Content Placeholder 112"/>
          <p:cNvSpPr>
            <a:spLocks noGrp="1"/>
          </p:cNvSpPr>
          <p:nvPr>
            <p:ph sz="half" idx="2"/>
          </p:nvPr>
        </p:nvSpPr>
        <p:spPr>
          <a:xfrm>
            <a:off x="143122" y="1219959"/>
            <a:ext cx="11171584" cy="4846885"/>
          </a:xfrm>
        </p:spPr>
        <p:txBody>
          <a:bodyPr>
            <a:normAutofit fontScale="92500"/>
          </a:bodyPr>
          <a:lstStyle/>
          <a:p>
            <a:pPr marL="0" indent="0">
              <a:buNone/>
            </a:pPr>
            <a:r>
              <a:rPr lang="en-US" u="sng" dirty="0"/>
              <a:t>Typical Flow of </a:t>
            </a:r>
            <a:r>
              <a:rPr lang="en-US" u="sng" dirty="0" smtClean="0"/>
              <a:t>Events for Service Activation (shown on the diagram on the previous slide)</a:t>
            </a:r>
            <a:endParaRPr lang="en-US" u="sng" dirty="0"/>
          </a:p>
          <a:p>
            <a:pPr marL="457200" indent="-457200">
              <a:buAutoNum type="arabicParenR"/>
            </a:pPr>
            <a:r>
              <a:rPr lang="en-US" dirty="0" smtClean="0"/>
              <a:t>A user that is currently connected to the network subscribes to a </a:t>
            </a:r>
            <a:r>
              <a:rPr lang="en-US" i="1" dirty="0" smtClean="0"/>
              <a:t>service </a:t>
            </a:r>
            <a:r>
              <a:rPr lang="en-US" dirty="0" smtClean="0"/>
              <a:t>in the network via a Web portal</a:t>
            </a:r>
            <a:endParaRPr lang="nl-BE" dirty="0"/>
          </a:p>
          <a:p>
            <a:pPr marL="457200" indent="-457200">
              <a:buAutoNum type="arabicParenR"/>
            </a:pPr>
            <a:r>
              <a:rPr lang="nl-BE" dirty="0"/>
              <a:t>Once the authentication/payment </a:t>
            </a:r>
            <a:r>
              <a:rPr lang="nl-BE" dirty="0" smtClean="0"/>
              <a:t>is </a:t>
            </a:r>
            <a:r>
              <a:rPr lang="nl-BE" dirty="0"/>
              <a:t>accepted, the back end (the Web </a:t>
            </a:r>
            <a:r>
              <a:rPr lang="nl-BE" dirty="0" smtClean="0"/>
              <a:t>portal integrated in OSS </a:t>
            </a:r>
            <a:r>
              <a:rPr lang="nl-BE" dirty="0"/>
              <a:t>for example) identifies the service and submits the parameters </a:t>
            </a:r>
            <a:r>
              <a:rPr lang="nl-BE" dirty="0" smtClean="0"/>
              <a:t>defining the network delivery of the offered service to </a:t>
            </a:r>
            <a:r>
              <a:rPr lang="nl-BE" dirty="0"/>
              <a:t>the </a:t>
            </a:r>
            <a:r>
              <a:rPr lang="nl-BE" dirty="0" smtClean="0"/>
              <a:t>PCRF</a:t>
            </a:r>
          </a:p>
          <a:p>
            <a:pPr marL="457200" indent="-457200">
              <a:buAutoNum type="arabicParenR"/>
            </a:pPr>
            <a:r>
              <a:rPr lang="nl-BE" dirty="0" smtClean="0"/>
              <a:t>The PCRF converts those parameters into rules and submits those rules to the BNG via Gx. The rules identify the service on the network level (destination IP@ and port) along with the desired action. </a:t>
            </a:r>
          </a:p>
          <a:p>
            <a:pPr marL="457200" indent="-457200">
              <a:buAutoNum type="arabicParenR"/>
            </a:pPr>
            <a:r>
              <a:rPr lang="nl-BE" dirty="0"/>
              <a:t>[</a:t>
            </a:r>
            <a:r>
              <a:rPr lang="nl-BE" dirty="0" smtClean="0"/>
              <a:t>and 5) and 6)] Before the service can be started, the action of individual policy management elements  must be ACKed to ensure that the resources for the service delivery are available and </a:t>
            </a:r>
            <a:r>
              <a:rPr lang="nl-BE" dirty="0" err="1" smtClean="0"/>
              <a:t>instantiated</a:t>
            </a:r>
            <a:r>
              <a:rPr lang="nl-BE" dirty="0" smtClean="0"/>
              <a:t>, before the service is delivered to the subscriber.</a:t>
            </a:r>
          </a:p>
          <a:p>
            <a:pPr marL="457200" indent="-457200">
              <a:buFont typeface="+mj-lt"/>
              <a:buAutoNum type="arabicParenR" startAt="7"/>
            </a:pPr>
            <a:r>
              <a:rPr lang="nl-BE" dirty="0" smtClean="0"/>
              <a:t>The </a:t>
            </a:r>
            <a:r>
              <a:rPr lang="nl-BE" i="1" dirty="0" smtClean="0"/>
              <a:t>service</a:t>
            </a:r>
            <a:r>
              <a:rPr lang="nl-BE" dirty="0" smtClean="0"/>
              <a:t> traffic can be started from the subscriber side. Network requirements for the sucessfull service delivery will be enforced on a per flow/DSCP basiss as defined by the Gx policy.</a:t>
            </a:r>
            <a:endParaRPr lang="nl-BE" dirty="0"/>
          </a:p>
        </p:txBody>
      </p:sp>
    </p:spTree>
    <p:extLst>
      <p:ext uri="{BB962C8B-B14F-4D97-AF65-F5344CB8AC3E}">
        <p14:creationId xmlns="" xmlns:p14="http://schemas.microsoft.com/office/powerpoint/2010/main" val="3958888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a:xfrm>
            <a:off x="203200" y="227013"/>
            <a:ext cx="11331575" cy="1057275"/>
          </a:xfrm>
        </p:spPr>
        <p:txBody>
          <a:bodyPr/>
          <a:lstStyle/>
          <a:p>
            <a:r>
              <a:rPr lang="en-US" dirty="0" smtClean="0"/>
              <a:t>GENERIC USE CASE</a:t>
            </a:r>
            <a:br>
              <a:rPr lang="en-US" dirty="0" smtClean="0"/>
            </a:br>
            <a:r>
              <a:rPr lang="en-US" b="0" dirty="0" smtClean="0"/>
              <a:t>Policy Rule Definition</a:t>
            </a:r>
            <a:endParaRPr lang="nl-BE" b="0" dirty="0"/>
          </a:p>
        </p:txBody>
      </p:sp>
      <p:sp>
        <p:nvSpPr>
          <p:cNvPr id="49" name="Content Placeholder 112"/>
          <p:cNvSpPr>
            <a:spLocks noGrp="1"/>
          </p:cNvSpPr>
          <p:nvPr>
            <p:ph sz="half" idx="2"/>
          </p:nvPr>
        </p:nvSpPr>
        <p:spPr>
          <a:xfrm>
            <a:off x="151073" y="1219959"/>
            <a:ext cx="11171584" cy="5196743"/>
          </a:xfrm>
        </p:spPr>
        <p:txBody>
          <a:bodyPr/>
          <a:lstStyle/>
          <a:p>
            <a:pPr marL="0" indent="0">
              <a:buNone/>
            </a:pPr>
            <a:r>
              <a:rPr lang="en-US" u="sng" dirty="0" smtClean="0"/>
              <a:t>Classification Requirements</a:t>
            </a:r>
            <a:endParaRPr lang="en-US" u="sng" dirty="0"/>
          </a:p>
          <a:p>
            <a:pPr marL="457200" indent="-457200">
              <a:buAutoNum type="arabicParenR"/>
            </a:pPr>
            <a:r>
              <a:rPr lang="en-US" dirty="0" smtClean="0"/>
              <a:t>5 -tuple (IPv4 and IPv6)</a:t>
            </a:r>
          </a:p>
          <a:p>
            <a:pPr marL="457200" indent="-457200">
              <a:buAutoNum type="arabicParenR"/>
            </a:pPr>
            <a:r>
              <a:rPr lang="en-US" dirty="0" smtClean="0"/>
              <a:t>DSCP (not necessarily flow based). In cases where the content hosting device cannot be identified by the IP address, port and protocol, the DSCP marking will be used instead. In that case the DSCP marking will be set by the client application and the markings should be preserved throughout the network until they reach BNG.</a:t>
            </a:r>
          </a:p>
          <a:p>
            <a:pPr marL="0" indent="0">
              <a:buNone/>
            </a:pPr>
            <a:r>
              <a:rPr lang="en-US" u="sng" dirty="0" smtClean="0"/>
              <a:t>Action Requirements</a:t>
            </a:r>
          </a:p>
          <a:p>
            <a:pPr marL="457200" indent="-457200">
              <a:buAutoNum type="arabicParenR"/>
            </a:pPr>
            <a:r>
              <a:rPr lang="en-US" sz="1600" dirty="0" smtClean="0"/>
              <a:t>Rate Limiting (</a:t>
            </a:r>
            <a:r>
              <a:rPr lang="en-US" sz="1600" dirty="0" smtClean="0">
                <a:solidFill>
                  <a:schemeClr val="accent1">
                    <a:lumMod val="50000"/>
                  </a:schemeClr>
                </a:solidFill>
              </a:rPr>
              <a:t>Flow based only; ingress and egress</a:t>
            </a:r>
            <a:r>
              <a:rPr lang="en-US" sz="1600" dirty="0" smtClean="0"/>
              <a:t>) </a:t>
            </a:r>
            <a:endParaRPr lang="en-US" sz="1600" dirty="0" smtClean="0">
              <a:solidFill>
                <a:srgbClr val="FF0000"/>
              </a:solidFill>
            </a:endParaRPr>
          </a:p>
          <a:p>
            <a:pPr marL="457200" indent="-457200">
              <a:buAutoNum type="arabicParenR"/>
            </a:pPr>
            <a:r>
              <a:rPr lang="en-US" sz="1600" dirty="0" smtClean="0"/>
              <a:t>Accounting (</a:t>
            </a:r>
            <a:r>
              <a:rPr lang="en-US" sz="1600" dirty="0" smtClean="0">
                <a:solidFill>
                  <a:schemeClr val="accent1">
                    <a:lumMod val="50000"/>
                  </a:schemeClr>
                </a:solidFill>
              </a:rPr>
              <a:t>Flow based and DSCP based; ingress and egress</a:t>
            </a:r>
            <a:r>
              <a:rPr lang="en-US" sz="1600" dirty="0" smtClean="0"/>
              <a:t>)  </a:t>
            </a:r>
            <a:endParaRPr lang="en-US" sz="1600" dirty="0" smtClean="0">
              <a:solidFill>
                <a:srgbClr val="FF0000"/>
              </a:solidFill>
            </a:endParaRPr>
          </a:p>
          <a:p>
            <a:pPr marL="457200" indent="-457200">
              <a:buAutoNum type="arabicParenR"/>
            </a:pPr>
            <a:r>
              <a:rPr lang="en-US" sz="1600" dirty="0" smtClean="0"/>
              <a:t>Traffic Priority Modification (</a:t>
            </a:r>
            <a:r>
              <a:rPr lang="en-US" sz="1600" dirty="0" smtClean="0">
                <a:solidFill>
                  <a:schemeClr val="accent1">
                    <a:lumMod val="50000"/>
                  </a:schemeClr>
                </a:solidFill>
              </a:rPr>
              <a:t>Flow based only; ingress and egress</a:t>
            </a:r>
            <a:r>
              <a:rPr lang="en-US" sz="1600" dirty="0" smtClean="0"/>
              <a:t>) to change the Forwarding Class</a:t>
            </a:r>
          </a:p>
          <a:p>
            <a:pPr marL="457200" indent="-457200">
              <a:buAutoNum type="arabicParenR"/>
            </a:pPr>
            <a:r>
              <a:rPr lang="en-US" sz="1600" dirty="0" smtClean="0"/>
              <a:t>Next-Hop Change (</a:t>
            </a:r>
            <a:r>
              <a:rPr lang="en-US" sz="1600" dirty="0" smtClean="0">
                <a:solidFill>
                  <a:schemeClr val="accent1">
                    <a:lumMod val="50000"/>
                  </a:schemeClr>
                </a:solidFill>
              </a:rPr>
              <a:t>Flow based only; access ingress only</a:t>
            </a:r>
            <a:r>
              <a:rPr lang="en-US" sz="1600" dirty="0" smtClean="0"/>
              <a:t>)</a:t>
            </a:r>
          </a:p>
          <a:p>
            <a:pPr marL="577850" lvl="1" indent="-457200">
              <a:buAutoNum type="arabicParenR"/>
            </a:pPr>
            <a:r>
              <a:rPr lang="en-US" sz="1400" dirty="0" smtClean="0"/>
              <a:t>Setting </a:t>
            </a:r>
            <a:r>
              <a:rPr lang="en-US" sz="1400" dirty="0" smtClean="0"/>
              <a:t>the next-hop interface: </a:t>
            </a:r>
            <a:r>
              <a:rPr lang="en-US" sz="1400" dirty="0" smtClean="0"/>
              <a:t>used for point </a:t>
            </a:r>
            <a:r>
              <a:rPr lang="en-US" sz="1400" dirty="0" smtClean="0"/>
              <a:t>to point </a:t>
            </a:r>
            <a:r>
              <a:rPr lang="en-US" sz="1400" dirty="0" smtClean="0"/>
              <a:t>links, </a:t>
            </a:r>
            <a:r>
              <a:rPr lang="en-US" sz="1400" dirty="0" smtClean="0"/>
              <a:t>e.g. </a:t>
            </a:r>
            <a:r>
              <a:rPr lang="en-US" sz="1400" dirty="0" smtClean="0"/>
              <a:t>MPLS LSPs</a:t>
            </a:r>
          </a:p>
          <a:p>
            <a:pPr marL="577850" lvl="1" indent="-457200">
              <a:buAutoNum type="arabicParenR"/>
            </a:pPr>
            <a:r>
              <a:rPr lang="en-US" sz="1400" dirty="0" smtClean="0"/>
              <a:t>Setting </a:t>
            </a:r>
            <a:r>
              <a:rPr lang="en-US" sz="1400" dirty="0" smtClean="0"/>
              <a:t>the next-hop IP address: </a:t>
            </a:r>
            <a:r>
              <a:rPr lang="en-US" sz="1400" dirty="0" smtClean="0"/>
              <a:t>used for broadcast </a:t>
            </a:r>
            <a:r>
              <a:rPr lang="en-US" sz="1400" dirty="0" smtClean="0"/>
              <a:t>mediums </a:t>
            </a:r>
            <a:r>
              <a:rPr lang="en-US" sz="1400" dirty="0" smtClean="0"/>
              <a:t>e.g. Ethernet/VLAN network</a:t>
            </a:r>
            <a:endParaRPr lang="en-US" sz="1400" dirty="0" smtClean="0"/>
          </a:p>
        </p:txBody>
      </p:sp>
    </p:spTree>
    <p:extLst>
      <p:ext uri="{BB962C8B-B14F-4D97-AF65-F5344CB8AC3E}">
        <p14:creationId xmlns="" xmlns:p14="http://schemas.microsoft.com/office/powerpoint/2010/main" val="21395792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a:xfrm>
            <a:off x="203200" y="227013"/>
            <a:ext cx="11331575" cy="1057275"/>
          </a:xfrm>
        </p:spPr>
        <p:txBody>
          <a:bodyPr/>
          <a:lstStyle/>
          <a:p>
            <a:r>
              <a:rPr lang="en-US" dirty="0" smtClean="0"/>
              <a:t>GENERIC USE CASE</a:t>
            </a:r>
            <a:br>
              <a:rPr lang="en-US" dirty="0" smtClean="0"/>
            </a:br>
            <a:r>
              <a:rPr lang="en-US" b="0" dirty="0" smtClean="0"/>
              <a:t>Actions</a:t>
            </a:r>
            <a:endParaRPr lang="nl-BE" b="0" dirty="0"/>
          </a:p>
        </p:txBody>
      </p:sp>
      <p:sp>
        <p:nvSpPr>
          <p:cNvPr id="49" name="Content Placeholder 112"/>
          <p:cNvSpPr>
            <a:spLocks noGrp="1"/>
          </p:cNvSpPr>
          <p:nvPr>
            <p:ph sz="half" idx="2"/>
          </p:nvPr>
        </p:nvSpPr>
        <p:spPr>
          <a:xfrm>
            <a:off x="174926" y="1116596"/>
            <a:ext cx="11171584" cy="5196743"/>
          </a:xfrm>
        </p:spPr>
        <p:txBody>
          <a:bodyPr>
            <a:normAutofit lnSpcReduction="10000"/>
          </a:bodyPr>
          <a:lstStyle/>
          <a:p>
            <a:pPr marL="457200" indent="-457200">
              <a:buAutoNum type="arabicParenR"/>
            </a:pPr>
            <a:r>
              <a:rPr lang="en-US" dirty="0" smtClean="0"/>
              <a:t>Rate-Limit (in the form of a policer) </a:t>
            </a:r>
            <a:r>
              <a:rPr lang="en-US" dirty="0" smtClean="0">
                <a:sym typeface="Wingdings" panose="05000000000000000000" pitchFamily="2" charset="2"/>
              </a:rPr>
              <a:t> service is rate limited in both direction</a:t>
            </a:r>
          </a:p>
          <a:p>
            <a:pPr marL="457200" indent="-457200">
              <a:buAutoNum type="arabicParenR"/>
            </a:pPr>
            <a:r>
              <a:rPr lang="en-US" dirty="0" smtClean="0">
                <a:sym typeface="Wingdings" panose="05000000000000000000" pitchFamily="2" charset="2"/>
              </a:rPr>
              <a:t>Accounting  subset of the subscriber traffic (extra paid services, roaming </a:t>
            </a:r>
            <a:r>
              <a:rPr lang="en-US" dirty="0" err="1" smtClean="0">
                <a:sym typeface="Wingdings" panose="05000000000000000000" pitchFamily="2" charset="2"/>
              </a:rPr>
              <a:t>WiFi</a:t>
            </a:r>
            <a:r>
              <a:rPr lang="en-US" dirty="0" smtClean="0">
                <a:sym typeface="Wingdings" panose="05000000000000000000" pitchFamily="2" charset="2"/>
              </a:rPr>
              <a:t>, etc.) MUST not be counted towards the monthly usage limit and must be accounted separately</a:t>
            </a:r>
          </a:p>
          <a:p>
            <a:pPr marL="457200" lvl="1" indent="0">
              <a:buNone/>
            </a:pPr>
            <a:r>
              <a:rPr lang="en-US" dirty="0" smtClean="0">
                <a:solidFill>
                  <a:schemeClr val="accent1">
                    <a:lumMod val="50000"/>
                  </a:schemeClr>
                </a:solidFill>
                <a:sym typeface="Wingdings" panose="05000000000000000000" pitchFamily="2" charset="2"/>
              </a:rPr>
              <a:t>Accounting is Diameter based.</a:t>
            </a:r>
            <a:r>
              <a:rPr lang="en-US" dirty="0" smtClean="0">
                <a:solidFill>
                  <a:srgbClr val="FF0000"/>
                </a:solidFill>
                <a:sym typeface="Wingdings" panose="05000000000000000000" pitchFamily="2" charset="2"/>
              </a:rPr>
              <a:t> </a:t>
            </a:r>
            <a:r>
              <a:rPr lang="en-US" dirty="0" smtClean="0">
                <a:sym typeface="Wingdings" panose="05000000000000000000" pitchFamily="2" charset="2"/>
              </a:rPr>
              <a:t>For service identification the following AVPs will be used:</a:t>
            </a:r>
          </a:p>
          <a:p>
            <a:pPr marL="457200" lvl="1" indent="0">
              <a:buNone/>
            </a:pPr>
            <a:r>
              <a:rPr lang="en-US" dirty="0" smtClean="0">
                <a:sym typeface="Wingdings" panose="05000000000000000000" pitchFamily="2" charset="2"/>
              </a:rPr>
              <a:t>Gx session-id must be the same as Diameter session-id for accounting (generated by the BNG)</a:t>
            </a:r>
          </a:p>
          <a:p>
            <a:pPr marL="457200" lvl="1" indent="0">
              <a:buNone/>
            </a:pPr>
            <a:r>
              <a:rPr lang="en-US" dirty="0" smtClean="0">
                <a:sym typeface="Wingdings" panose="05000000000000000000" pitchFamily="2" charset="2"/>
              </a:rPr>
              <a:t>Acct-sub-session-id (RFC 6733; code 287) – generated per service accounting. This will allow multiple accounting streams (START/INTERIM-UPDATE/STOP) with the same session-id (generated by the BNG)</a:t>
            </a:r>
          </a:p>
          <a:p>
            <a:pPr marL="457200" lvl="1" indent="0">
              <a:buNone/>
            </a:pPr>
            <a:r>
              <a:rPr lang="en-US" dirty="0" smtClean="0">
                <a:sym typeface="Wingdings" panose="05000000000000000000" pitchFamily="2" charset="2"/>
              </a:rPr>
              <a:t>Service-identifier (RFC 4006; code 439 ) – identifies the service within the session. Assigned by PCRF and returned by BNG in accounting messages. Used for service identification.</a:t>
            </a:r>
            <a:endParaRPr lang="en-US" dirty="0" smtClean="0"/>
          </a:p>
          <a:p>
            <a:pPr marL="457200" indent="-457200">
              <a:buAutoNum type="arabicParenR"/>
            </a:pPr>
            <a:r>
              <a:rPr lang="en-US" dirty="0" smtClean="0"/>
              <a:t>Change of the Forwarding Class Based on the </a:t>
            </a:r>
            <a:r>
              <a:rPr lang="en-US" u="sng" dirty="0" smtClean="0"/>
              <a:t>5-tuple only</a:t>
            </a:r>
            <a:r>
              <a:rPr lang="en-US" dirty="0" smtClean="0">
                <a:sym typeface="Wingdings" panose="05000000000000000000" pitchFamily="2" charset="2"/>
              </a:rPr>
              <a:t> This will allow reclassification of the service </a:t>
            </a:r>
            <a:r>
              <a:rPr lang="en-US" u="sng" dirty="0" smtClean="0">
                <a:sym typeface="Wingdings" panose="05000000000000000000" pitchFamily="2" charset="2"/>
              </a:rPr>
              <a:t>within</a:t>
            </a:r>
            <a:r>
              <a:rPr lang="en-US" dirty="0" smtClean="0">
                <a:sym typeface="Wingdings" panose="05000000000000000000" pitchFamily="2" charset="2"/>
              </a:rPr>
              <a:t> the BNG</a:t>
            </a:r>
          </a:p>
          <a:p>
            <a:pPr marL="457200" indent="-457200">
              <a:buAutoNum type="arabicParenR"/>
            </a:pPr>
            <a:r>
              <a:rPr lang="en-US" dirty="0" smtClean="0"/>
              <a:t>DSCP Remarking </a:t>
            </a:r>
            <a:r>
              <a:rPr lang="en-US" dirty="0" smtClean="0">
                <a:sym typeface="Wingdings" panose="05000000000000000000" pitchFamily="2" charset="2"/>
              </a:rPr>
              <a:t> this would change traffic priority throughout the network, outside of the BNG. This will be performed implicitly by changing the FC via Gx.</a:t>
            </a:r>
          </a:p>
          <a:p>
            <a:pPr marL="457200" indent="-457200">
              <a:buFont typeface="Arial" pitchFamily="34" charset="0"/>
              <a:buAutoNum type="arabicParenR"/>
            </a:pPr>
            <a:r>
              <a:rPr lang="en-US" dirty="0" smtClean="0"/>
              <a:t>Next-Hop Change</a:t>
            </a:r>
          </a:p>
        </p:txBody>
      </p:sp>
    </p:spTree>
    <p:extLst>
      <p:ext uri="{BB962C8B-B14F-4D97-AF65-F5344CB8AC3E}">
        <p14:creationId xmlns="" xmlns:p14="http://schemas.microsoft.com/office/powerpoint/2010/main" val="14731557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p:txBody>
          <a:bodyPr/>
          <a:lstStyle/>
          <a:p>
            <a:r>
              <a:rPr lang="en-US" smtClean="0"/>
              <a:t>Flow Based Gx</a:t>
            </a:r>
            <a:br>
              <a:rPr lang="en-US" smtClean="0"/>
            </a:br>
            <a:r>
              <a:rPr lang="en-US" smtClean="0"/>
              <a:t>Gx AVPs</a:t>
            </a:r>
            <a:endParaRPr lang="nl-BE" dirty="0"/>
          </a:p>
        </p:txBody>
      </p:sp>
      <p:sp>
        <p:nvSpPr>
          <p:cNvPr id="6" name="Content Placeholder 112"/>
          <p:cNvSpPr>
            <a:spLocks noGrp="1"/>
          </p:cNvSpPr>
          <p:nvPr>
            <p:ph idx="1"/>
          </p:nvPr>
        </p:nvSpPr>
        <p:spPr/>
        <p:txBody>
          <a:bodyPr/>
          <a:lstStyle/>
          <a:p>
            <a:r>
              <a:rPr lang="en-US" dirty="0" smtClean="0"/>
              <a:t>Flow identification </a:t>
            </a:r>
            <a:r>
              <a:rPr lang="en-US" dirty="0" smtClean="0">
                <a:sym typeface="Wingdings" panose="05000000000000000000" pitchFamily="2" charset="2"/>
              </a:rPr>
              <a:t> Flow-Information AVP (3GPP; 29.212)  Flow-Description AVP (3GPP; 29.214) </a:t>
            </a:r>
          </a:p>
          <a:p>
            <a:r>
              <a:rPr lang="en-US" dirty="0" smtClean="0">
                <a:sym typeface="Wingdings" panose="05000000000000000000" pitchFamily="2" charset="2"/>
              </a:rPr>
              <a:t>Rate-limit action  QoS-Information AVP (3GPP; 29.212)</a:t>
            </a:r>
          </a:p>
          <a:p>
            <a:r>
              <a:rPr lang="en-US" dirty="0" smtClean="0">
                <a:sym typeface="Wingdings" panose="05000000000000000000" pitchFamily="2" charset="2"/>
              </a:rPr>
              <a:t>Diameter Off-Line Accounting  Offline AVP (3GPP; 29.212)  ENABLE_OFFLINE</a:t>
            </a:r>
          </a:p>
          <a:p>
            <a:r>
              <a:rPr lang="en-US" dirty="0" smtClean="0">
                <a:sym typeface="Wingdings" panose="05000000000000000000" pitchFamily="2" charset="2"/>
              </a:rPr>
              <a:t>FC change  QoS-Information AVP (3GPP; 29.212)  QoS-Class-Identifier  AVP (3GPP, 29.212)  QCI (3GPP 23.203)</a:t>
            </a:r>
          </a:p>
          <a:p>
            <a:r>
              <a:rPr lang="en-US" dirty="0" smtClean="0">
                <a:solidFill>
                  <a:schemeClr val="accent1">
                    <a:lumMod val="50000"/>
                  </a:schemeClr>
                </a:solidFill>
                <a:sym typeface="Wingdings" panose="05000000000000000000" pitchFamily="2" charset="2"/>
              </a:rPr>
              <a:t>Next-Hop Change AVP is currently not defined by 3GPP</a:t>
            </a:r>
          </a:p>
          <a:p>
            <a:pPr lvl="1"/>
            <a:r>
              <a:rPr lang="en-US" dirty="0" smtClean="0">
                <a:solidFill>
                  <a:schemeClr val="accent1">
                    <a:lumMod val="50000"/>
                  </a:schemeClr>
                </a:solidFill>
                <a:sym typeface="Wingdings" panose="05000000000000000000" pitchFamily="2" charset="2"/>
              </a:rPr>
              <a:t>The “Redirect-Information AVP” (defined in 3GPP, 29.212) exists, but can be only used for Application Detection &amp; Charging (ADC) related functions</a:t>
            </a:r>
          </a:p>
          <a:p>
            <a:pPr lvl="1"/>
            <a:r>
              <a:rPr lang="en-US" dirty="0" smtClean="0">
                <a:solidFill>
                  <a:schemeClr val="accent1">
                    <a:lumMod val="50000"/>
                  </a:schemeClr>
                </a:solidFill>
                <a:sym typeface="Wingdings" panose="05000000000000000000" pitchFamily="2" charset="2"/>
              </a:rPr>
              <a:t>Since the service may reside in a different routing context (i.e. in a different VPN), the next-hop change is needed, as well as the routing-context-id</a:t>
            </a:r>
            <a:endParaRPr lang="en-US" dirty="0" smtClean="0">
              <a:solidFill>
                <a:schemeClr val="accent1">
                  <a:lumMod val="50000"/>
                </a:schemeClr>
              </a:solidFill>
            </a:endParaRPr>
          </a:p>
        </p:txBody>
      </p:sp>
    </p:spTree>
    <p:extLst>
      <p:ext uri="{BB962C8B-B14F-4D97-AF65-F5344CB8AC3E}">
        <p14:creationId xmlns="" xmlns:p14="http://schemas.microsoft.com/office/powerpoint/2010/main" val="13166961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a:xfrm>
            <a:off x="203200" y="227013"/>
            <a:ext cx="11331575" cy="1057275"/>
          </a:xfrm>
        </p:spPr>
        <p:txBody>
          <a:bodyPr/>
          <a:lstStyle/>
          <a:p>
            <a:r>
              <a:rPr lang="en-US" dirty="0" smtClean="0"/>
              <a:t>Flow Based </a:t>
            </a:r>
            <a:r>
              <a:rPr lang="en-US" dirty="0" err="1" smtClean="0"/>
              <a:t>Gx</a:t>
            </a:r>
            <a:r>
              <a:rPr lang="en-US" dirty="0" smtClean="0"/>
              <a:t/>
            </a:r>
            <a:br>
              <a:rPr lang="en-US" dirty="0" smtClean="0"/>
            </a:br>
            <a:r>
              <a:rPr lang="en-US" b="0" dirty="0" err="1" smtClean="0"/>
              <a:t>Gx</a:t>
            </a:r>
            <a:r>
              <a:rPr lang="en-US" b="0" dirty="0" smtClean="0"/>
              <a:t> AVPs - EXAMPLE</a:t>
            </a:r>
            <a:endParaRPr lang="nl-BE" b="0" dirty="0"/>
          </a:p>
        </p:txBody>
      </p:sp>
      <p:sp>
        <p:nvSpPr>
          <p:cNvPr id="6" name="Content Placeholder 112"/>
          <p:cNvSpPr>
            <a:spLocks noGrp="1"/>
          </p:cNvSpPr>
          <p:nvPr>
            <p:ph sz="half" idx="2"/>
          </p:nvPr>
        </p:nvSpPr>
        <p:spPr>
          <a:xfrm>
            <a:off x="246481" y="1180030"/>
            <a:ext cx="11195445" cy="5228721"/>
          </a:xfrm>
        </p:spPr>
        <p:txBody>
          <a:bodyPr/>
          <a:lstStyle/>
          <a:p>
            <a:pPr defTabSz="365760">
              <a:buNone/>
              <a:defRPr/>
            </a:pPr>
            <a:r>
              <a:rPr lang="en-GB" sz="1200" dirty="0">
                <a:latin typeface="Courier New" pitchFamily="49" charset="0"/>
                <a:cs typeface="Courier New" pitchFamily="49" charset="0"/>
              </a:rPr>
              <a:t>Charging-Rule-Definition &lt;AVP Header: 1003&gt;</a:t>
            </a:r>
            <a:endParaRPr lang="en-US" sz="1200" dirty="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Charging-Rule-Name &lt;AVP Header: 1005&gt; = </a:t>
            </a:r>
            <a:r>
              <a:rPr lang="en-GB" sz="1200" dirty="0" smtClean="0">
                <a:latin typeface="Courier New" pitchFamily="49" charset="0"/>
                <a:cs typeface="Courier New" pitchFamily="49" charset="0"/>
              </a:rPr>
              <a:t>“rule-1”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should be able to remove the rule by name</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Flow-Information </a:t>
            </a:r>
            <a:r>
              <a:rPr lang="en-GB" sz="1200" dirty="0">
                <a:latin typeface="Courier New" pitchFamily="49" charset="0"/>
                <a:cs typeface="Courier New" pitchFamily="49" charset="0"/>
              </a:rPr>
              <a:t>&lt;AVP Header: </a:t>
            </a:r>
            <a:r>
              <a:rPr lang="en-GB" sz="1200" dirty="0" smtClean="0">
                <a:latin typeface="Courier New" pitchFamily="49" charset="0"/>
                <a:cs typeface="Courier New" pitchFamily="49" charset="0"/>
              </a:rPr>
              <a:t>1058&gt;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flow definition</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Flow-Description &lt;AVP Header: 507&gt; = “permit </a:t>
            </a:r>
            <a:r>
              <a:rPr lang="en-GB" sz="1200" b="1" dirty="0" smtClean="0">
                <a:solidFill>
                  <a:srgbClr val="FF0000"/>
                </a:solidFill>
                <a:latin typeface="Courier New" pitchFamily="49" charset="0"/>
                <a:cs typeface="Courier New" pitchFamily="49" charset="0"/>
              </a:rPr>
              <a:t>in</a:t>
            </a:r>
            <a:r>
              <a:rPr lang="en-GB" sz="1200" dirty="0" smtClean="0">
                <a:latin typeface="Courier New" pitchFamily="49" charset="0"/>
                <a:cs typeface="Courier New" pitchFamily="49" charset="0"/>
              </a:rPr>
              <a:t> 6(TCP) from any </a:t>
            </a:r>
            <a:r>
              <a:rPr lang="en-GB" sz="1200" dirty="0">
                <a:latin typeface="Courier New" pitchFamily="49" charset="0"/>
                <a:cs typeface="Courier New" pitchFamily="49" charset="0"/>
              </a:rPr>
              <a:t>to </a:t>
            </a:r>
            <a:r>
              <a:rPr lang="en-GB" sz="1200" dirty="0" err="1" smtClean="0">
                <a:latin typeface="Courier New" pitchFamily="49" charset="0"/>
                <a:cs typeface="Courier New" pitchFamily="49" charset="0"/>
              </a:rPr>
              <a:t>ip</a:t>
            </a:r>
            <a:r>
              <a:rPr lang="en-GB" sz="1200" dirty="0" smtClean="0">
                <a:latin typeface="Courier New" pitchFamily="49" charset="0"/>
                <a:cs typeface="Courier New" pitchFamily="49" charset="0"/>
              </a:rPr>
              <a:t> 10.10.10.10/32 40000-40010" </a:t>
            </a:r>
            <a:endParaRPr lang="en-US" sz="1200" dirty="0">
              <a:latin typeface="Courier New" pitchFamily="49" charset="0"/>
              <a:cs typeface="Courier New" pitchFamily="49" charset="0"/>
            </a:endParaRPr>
          </a:p>
          <a:p>
            <a:pPr defTabSz="365760">
              <a:buNone/>
              <a:defRPr/>
            </a:pPr>
            <a:r>
              <a:rPr lang="en-GB" sz="1200" dirty="0" smtClean="0">
                <a:latin typeface="Courier New" pitchFamily="49" charset="0"/>
                <a:cs typeface="Courier New" pitchFamily="49" charset="0"/>
              </a:rPr>
              <a:t>			[</a:t>
            </a:r>
            <a:r>
              <a:rPr lang="en-GB" sz="1200" dirty="0" err="1" smtClean="0">
                <a:latin typeface="Courier New" pitchFamily="49" charset="0"/>
                <a:cs typeface="Courier New" pitchFamily="49" charset="0"/>
              </a:rPr>
              <a:t>ToS</a:t>
            </a:r>
            <a:r>
              <a:rPr lang="en-GB" sz="1200" dirty="0" smtClean="0">
                <a:latin typeface="Courier New" pitchFamily="49" charset="0"/>
                <a:cs typeface="Courier New" pitchFamily="49" charset="0"/>
              </a:rPr>
              <a:t>-Traffic-Class &lt;</a:t>
            </a:r>
            <a:r>
              <a:rPr lang="en-GB" sz="1200" dirty="0">
                <a:latin typeface="Courier New" pitchFamily="49" charset="0"/>
                <a:cs typeface="Courier New" pitchFamily="49" charset="0"/>
              </a:rPr>
              <a:t> AVP Header: </a:t>
            </a:r>
            <a:r>
              <a:rPr lang="en-GB" sz="1200" dirty="0" smtClean="0">
                <a:latin typeface="Courier New" pitchFamily="49" charset="0"/>
                <a:cs typeface="Courier New" pitchFamily="49" charset="0"/>
              </a:rPr>
              <a:t>1014&gt; = 00101000 11111100]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DSCP definition (</a:t>
            </a:r>
            <a:r>
              <a:rPr lang="en-GB" sz="1200" dirty="0" smtClean="0">
                <a:solidFill>
                  <a:srgbClr val="FF0000"/>
                </a:solidFill>
                <a:latin typeface="Courier New" panose="02070309020205020404" pitchFamily="49" charset="0"/>
                <a:cs typeface="Courier New" panose="02070309020205020404" pitchFamily="49" charset="0"/>
                <a:sym typeface="Wingdings" panose="05000000000000000000" pitchFamily="2" charset="2"/>
              </a:rPr>
              <a:t>value mask</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will be mutually exclusive with Flow-Description AVP. In case of the DSCP, Flow-Direction (1080) AVP must be included.</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err="1">
                <a:latin typeface="Courier New" pitchFamily="49" charset="0"/>
                <a:cs typeface="Courier New" pitchFamily="49" charset="0"/>
              </a:rPr>
              <a:t>QoS</a:t>
            </a:r>
            <a:r>
              <a:rPr lang="en-GB" sz="1200" dirty="0">
                <a:latin typeface="Courier New" pitchFamily="49" charset="0"/>
                <a:cs typeface="Courier New" pitchFamily="49" charset="0"/>
              </a:rPr>
              <a:t>-Information &lt;AVP Header: 1016&gt;</a:t>
            </a:r>
            <a:endParaRPr lang="en-US" sz="1200" dirty="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Max-Requested-Bandwidth-</a:t>
            </a:r>
            <a:r>
              <a:rPr lang="en-GB" sz="1200" b="1" dirty="0" smtClean="0">
                <a:solidFill>
                  <a:srgbClr val="FF0000"/>
                </a:solidFill>
                <a:latin typeface="Courier New" pitchFamily="49" charset="0"/>
                <a:cs typeface="Courier New" pitchFamily="49" charset="0"/>
              </a:rPr>
              <a:t>UL</a:t>
            </a:r>
            <a:r>
              <a:rPr lang="en-GB" sz="1200" dirty="0" smtClean="0">
                <a:latin typeface="Courier New" pitchFamily="49" charset="0"/>
                <a:cs typeface="Courier New" pitchFamily="49" charset="0"/>
              </a:rPr>
              <a:t> </a:t>
            </a:r>
            <a:r>
              <a:rPr lang="en-US" sz="1200" dirty="0">
                <a:latin typeface="Courier New" pitchFamily="49" charset="0"/>
                <a:cs typeface="Courier New" pitchFamily="49" charset="0"/>
              </a:rPr>
              <a:t>&lt;AVP Header: 516</a:t>
            </a:r>
            <a:r>
              <a:rPr lang="en-US" sz="1200" i="1" dirty="0">
                <a:latin typeface="Courier New" pitchFamily="49" charset="0"/>
                <a:cs typeface="Courier New" pitchFamily="49" charset="0"/>
              </a:rPr>
              <a:t>&gt; </a:t>
            </a: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10000  </a:t>
            </a:r>
            <a:r>
              <a:rPr lang="en-GB" sz="1200" b="1"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UPSTREAM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rate definition (not downstream, since the flow </a:t>
            </a:r>
            <a:r>
              <a:rPr lang="en-GB" sz="1200" dirty="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d</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irection is IN)</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a:t>
            </a:r>
            <a:r>
              <a:rPr lang="en-GB" sz="1200" dirty="0" err="1" smtClean="0">
                <a:latin typeface="Courier New" pitchFamily="49" charset="0"/>
                <a:cs typeface="Courier New" pitchFamily="49" charset="0"/>
              </a:rPr>
              <a:t>QoS</a:t>
            </a:r>
            <a:r>
              <a:rPr lang="en-GB" sz="1200" dirty="0" smtClean="0">
                <a:latin typeface="Courier New" pitchFamily="49" charset="0"/>
                <a:cs typeface="Courier New" pitchFamily="49" charset="0"/>
              </a:rPr>
              <a:t>-Class-Identifier &lt;AVP Header: 1028&gt; = 3</a:t>
            </a: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a:t>
            </a:r>
            <a:r>
              <a:rPr lang="en-GB" sz="1200" dirty="0" smtClean="0">
                <a:solidFill>
                  <a:srgbClr val="FF0000"/>
                </a:solidFill>
                <a:latin typeface="Courier New" pitchFamily="49" charset="0"/>
                <a:cs typeface="Courier New" pitchFamily="49" charset="0"/>
                <a:sym typeface="Wingdings" panose="05000000000000000000" pitchFamily="2" charset="2"/>
              </a:rPr>
              <a:t>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FC change</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Offline &lt;AVP Header: 1008&gt; = ENABLE_OFFLINE(1)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Enable Diameter based accounting</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a:t>
            </a:r>
            <a:r>
              <a:rPr lang="en-GB" sz="1200" dirty="0" err="1" smtClean="0">
                <a:latin typeface="Courier New" pitchFamily="49" charset="0"/>
                <a:cs typeface="Courier New" pitchFamily="49" charset="0"/>
              </a:rPr>
              <a:t>Redirection_AVP_To_Be_Defined</a:t>
            </a:r>
            <a:r>
              <a:rPr lang="en-GB" sz="1200" dirty="0" smtClean="0">
                <a:latin typeface="Courier New" pitchFamily="49" charset="0"/>
                <a:cs typeface="Courier New" pitchFamily="49" charset="0"/>
              </a:rPr>
              <a:t>		</a:t>
            </a:r>
            <a:r>
              <a:rPr lang="en-GB" sz="12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TBD – along with the routing-context-id</a:t>
            </a:r>
            <a:endParaRPr lang="en-GB" sz="1200" dirty="0" smtClean="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200" dirty="0" smtClean="0">
                <a:latin typeface="Courier New" pitchFamily="49" charset="0"/>
                <a:cs typeface="Courier New" pitchFamily="49" charset="0"/>
              </a:rPr>
              <a:t>		</a:t>
            </a:r>
            <a:r>
              <a:rPr lang="en-GB" sz="1200" dirty="0">
                <a:latin typeface="Courier New" pitchFamily="49" charset="0"/>
                <a:cs typeface="Courier New" pitchFamily="49" charset="0"/>
              </a:rPr>
              <a:t>		 </a:t>
            </a:r>
            <a:endParaRPr lang="en-US" sz="1200" dirty="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r>
              <a:rPr lang="en-GB" sz="1800" dirty="0" smtClean="0">
                <a:cs typeface="Courier New" pitchFamily="49" charset="0"/>
              </a:rPr>
              <a:t>In this particular example, the ingress flow will be rate-limited, reclassified, accounted and possibly redirected.</a:t>
            </a:r>
            <a:endParaRPr lang="en-US" sz="1200" dirty="0">
              <a:latin typeface="Courier New" pitchFamily="49" charset="0"/>
              <a:cs typeface="Courier New" pitchFamily="49" charset="0"/>
            </a:endParaRPr>
          </a:p>
          <a:p>
            <a:pPr defTabSz="365760">
              <a:buNone/>
              <a:defRPr/>
            </a:pPr>
            <a:r>
              <a:rPr lang="en-GB" sz="1200" dirty="0">
                <a:latin typeface="Courier New" pitchFamily="49" charset="0"/>
                <a:cs typeface="Courier New" pitchFamily="49" charset="0"/>
              </a:rPr>
              <a:t>        		</a:t>
            </a:r>
            <a:endParaRPr lang="nl-BE" sz="1800" dirty="0" smtClean="0">
              <a:sym typeface="Wingdings" panose="05000000000000000000" pitchFamily="2" charset="2"/>
            </a:endParaRPr>
          </a:p>
          <a:p>
            <a:endParaRPr lang="nl-BE" sz="1800" dirty="0" smtClean="0">
              <a:sym typeface="Wingdings" panose="05000000000000000000" pitchFamily="2" charset="2"/>
            </a:endParaRPr>
          </a:p>
          <a:p>
            <a:endParaRPr lang="nl-BE" sz="1800" dirty="0" smtClean="0"/>
          </a:p>
          <a:p>
            <a:pPr marL="0" indent="0">
              <a:buNone/>
            </a:pPr>
            <a:endParaRPr lang="nl-BE" dirty="0" smtClean="0"/>
          </a:p>
        </p:txBody>
      </p:sp>
    </p:spTree>
    <p:extLst>
      <p:ext uri="{BB962C8B-B14F-4D97-AF65-F5344CB8AC3E}">
        <p14:creationId xmlns="" xmlns:p14="http://schemas.microsoft.com/office/powerpoint/2010/main" val="17667709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p:cNvSpPr>
            <a:spLocks noGrp="1"/>
          </p:cNvSpPr>
          <p:nvPr>
            <p:ph type="title"/>
          </p:nvPr>
        </p:nvSpPr>
        <p:spPr/>
        <p:txBody>
          <a:bodyPr/>
          <a:lstStyle/>
          <a:p>
            <a:r>
              <a:rPr lang="en-US" smtClean="0"/>
              <a:t>Flow Based Gx</a:t>
            </a:r>
            <a:br>
              <a:rPr lang="en-US" smtClean="0"/>
            </a:br>
            <a:r>
              <a:rPr lang="en-US" smtClean="0"/>
              <a:t>Rewrite of the destination IP address</a:t>
            </a:r>
            <a:endParaRPr lang="nl-BE" dirty="0"/>
          </a:p>
        </p:txBody>
      </p:sp>
      <p:sp>
        <p:nvSpPr>
          <p:cNvPr id="6" name="Content Placeholder 112"/>
          <p:cNvSpPr>
            <a:spLocks noGrp="1"/>
          </p:cNvSpPr>
          <p:nvPr>
            <p:ph idx="1"/>
          </p:nvPr>
        </p:nvSpPr>
        <p:spPr>
          <a:xfrm>
            <a:off x="250825" y="1362075"/>
            <a:ext cx="6442583" cy="4525963"/>
          </a:xfrm>
        </p:spPr>
        <p:txBody>
          <a:bodyPr/>
          <a:lstStyle/>
          <a:p>
            <a:r>
              <a:rPr lang="en-US" dirty="0" smtClean="0"/>
              <a:t>In certain cases, the destination IPv4/IPv6 address may need to be rewritten</a:t>
            </a:r>
          </a:p>
          <a:p>
            <a:pPr lvl="1"/>
            <a:r>
              <a:rPr lang="en-US" dirty="0" smtClean="0"/>
              <a:t>Typical example: forcing the DNS query to use the local DNS server instead of the global DNS server</a:t>
            </a:r>
          </a:p>
          <a:p>
            <a:pPr lvl="1"/>
            <a:r>
              <a:rPr lang="en-US" dirty="0" smtClean="0"/>
              <a:t>Certain video services with content caching require this functionality</a:t>
            </a:r>
            <a:r>
              <a:rPr lang="en-GB" dirty="0" smtClean="0"/>
              <a:t>				 </a:t>
            </a:r>
            <a:endParaRPr lang="en-US" dirty="0" smtClean="0"/>
          </a:p>
          <a:p>
            <a:r>
              <a:rPr lang="en-US" dirty="0" smtClean="0">
                <a:solidFill>
                  <a:schemeClr val="accent1">
                    <a:lumMod val="50000"/>
                  </a:schemeClr>
                </a:solidFill>
              </a:rPr>
              <a:t>The action in this case is Rewrite-Dest-IP AVP which is to be defined in 3GPP</a:t>
            </a:r>
            <a:endParaRPr lang="nl-BE" dirty="0" smtClean="0">
              <a:solidFill>
                <a:schemeClr val="accent1">
                  <a:lumMod val="50000"/>
                </a:schemeClr>
              </a:solidFill>
            </a:endParaRPr>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94998" y="775464"/>
            <a:ext cx="4806495" cy="55739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34103213"/>
      </p:ext>
    </p:extLst>
  </p:cSld>
  <p:clrMapOvr>
    <a:masterClrMapping/>
  </p:clrMapOvr>
  <p:timing>
    <p:tnLst>
      <p:par>
        <p:cTn id="1" dur="indefinite" restart="never" nodeType="tmRoot"/>
      </p:par>
    </p:tnLst>
  </p:timing>
</p:sld>
</file>

<file path=ppt/theme/theme1.xml><?xml version="1.0" encoding="utf-8"?>
<a:theme xmlns:a="http://schemas.openxmlformats.org/drawingml/2006/main" name="ALU 2011">
  <a:themeElements>
    <a:clrScheme name="ALU_Corporate">
      <a:dk1>
        <a:srgbClr val="000000"/>
      </a:dk1>
      <a:lt1>
        <a:srgbClr val="FFFFFF"/>
      </a:lt1>
      <a:dk2>
        <a:srgbClr val="34B233"/>
      </a:dk2>
      <a:lt2>
        <a:srgbClr val="CF0072"/>
      </a:lt2>
      <a:accent1>
        <a:srgbClr val="34B4E4"/>
      </a:accent1>
      <a:accent2>
        <a:srgbClr val="AA9C8F"/>
      </a:accent2>
      <a:accent3>
        <a:srgbClr val="34B233"/>
      </a:accent3>
      <a:accent4>
        <a:srgbClr val="00549F"/>
      </a:accent4>
      <a:accent5>
        <a:srgbClr val="FFC828"/>
      </a:accent5>
      <a:accent6>
        <a:srgbClr val="A51140"/>
      </a:accent6>
      <a:hlink>
        <a:srgbClr val="00549F"/>
      </a:hlink>
      <a:folHlink>
        <a:srgbClr val="00747A"/>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ctr"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DBC53785390C44589561BCB21D83B80" ma:contentTypeVersion="0" ma:contentTypeDescription="Create a new document." ma:contentTypeScope="" ma:versionID="dae902b949e2a34897683d088ac5641f">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D41EE60-988D-4F81-A3B0-07F434A52E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346B27C1-053A-4F5C-842A-E7451DC9557D}">
  <ds:schemaRefs>
    <ds:schemaRef ds:uri="http://schemas.microsoft.com/sharepoint/v3/contenttype/forms"/>
  </ds:schemaRefs>
</ds:datastoreItem>
</file>

<file path=customXml/itemProps3.xml><?xml version="1.0" encoding="utf-8"?>
<ds:datastoreItem xmlns:ds="http://schemas.openxmlformats.org/officeDocument/2006/customXml" ds:itemID="{165E9F8C-BB7F-48BE-8289-1A9903AB3469}">
  <ds:schemaRefs>
    <ds:schemaRef ds:uri="http://purl.org/dc/dcmitype/"/>
    <ds:schemaRef ds:uri="http://schemas.microsoft.com/office/2006/documentManagement/types"/>
    <ds:schemaRef ds:uri="http://www.w3.org/XML/1998/namespace"/>
    <ds:schemaRef ds:uri="http://purl.org/dc/terms/"/>
    <ds:schemaRef ds:uri="http://schemas.openxmlformats.org/package/2006/metadata/core-propertie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18928</TotalTime>
  <Words>968</Words>
  <Application>Microsoft Office PowerPoint</Application>
  <PresentationFormat>Custom</PresentationFormat>
  <Paragraphs>83</Paragraphs>
  <Slides>10</Slides>
  <Notes>7</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ALU 2011</vt:lpstr>
      <vt:lpstr>FLOW BASED POLICY VIA GX on BNG bbf2013.1175 </vt:lpstr>
      <vt:lpstr>Use Cases</vt:lpstr>
      <vt:lpstr>GENERIC USE CASE Flow Based Policy Management for On-Demand Services </vt:lpstr>
      <vt:lpstr>GENERIC USE CASE Service Activation</vt:lpstr>
      <vt:lpstr>GENERIC USE CASE Policy Rule Definition</vt:lpstr>
      <vt:lpstr>GENERIC USE CASE Actions</vt:lpstr>
      <vt:lpstr>Flow Based Gx Gx AVPs</vt:lpstr>
      <vt:lpstr>Flow Based Gx Gx AVPs - EXAMPLE</vt:lpstr>
      <vt:lpstr>Flow Based Gx Rewrite of the destination IP address</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Flow Based Policy using the Gx interface to the BNG</dc:title>
  <dc:creator>Kris Poscic &amp; Sven Ooghe</dc:creator>
  <cp:lastModifiedBy>ooghes</cp:lastModifiedBy>
  <cp:revision>929</cp:revision>
  <dcterms:created xsi:type="dcterms:W3CDTF">2011-08-29T20:41:33Z</dcterms:created>
  <dcterms:modified xsi:type="dcterms:W3CDTF">2013-11-19T11:02:28Z</dcterms:modified>
</cp:coreProperties>
</file>