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2"/>
  </p:notesMasterIdLst>
  <p:handoutMasterIdLst>
    <p:handoutMasterId r:id="rId23"/>
  </p:handoutMasterIdLst>
  <p:sldIdLst>
    <p:sldId id="341" r:id="rId5"/>
    <p:sldId id="417" r:id="rId6"/>
    <p:sldId id="408" r:id="rId7"/>
    <p:sldId id="415" r:id="rId8"/>
    <p:sldId id="418" r:id="rId9"/>
    <p:sldId id="378" r:id="rId10"/>
    <p:sldId id="396" r:id="rId11"/>
    <p:sldId id="397" r:id="rId12"/>
    <p:sldId id="410" r:id="rId13"/>
    <p:sldId id="403" r:id="rId14"/>
    <p:sldId id="419" r:id="rId15"/>
    <p:sldId id="420" r:id="rId16"/>
    <p:sldId id="380" r:id="rId17"/>
    <p:sldId id="379" r:id="rId18"/>
    <p:sldId id="413" r:id="rId19"/>
    <p:sldId id="414" r:id="rId20"/>
    <p:sldId id="411" r:id="rId2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6424" autoAdjust="0"/>
  </p:normalViewPr>
  <p:slideViewPr>
    <p:cSldViewPr snapToGrid="0">
      <p:cViewPr varScale="1">
        <p:scale>
          <a:sx n="82" d="100"/>
          <a:sy n="82" d="100"/>
        </p:scale>
        <p:origin x="600"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a Fernandez" userId="fb7bfd6c-84d6-410e-a09d-477c845d6ebe" providerId="ADAL" clId="{10930755-21E3-402E-9D38-C3D2BF178FB4}"/>
    <pc:docChg chg="custSel modSld">
      <pc:chgData name="Susana Fernandez" userId="fb7bfd6c-84d6-410e-a09d-477c845d6ebe" providerId="ADAL" clId="{10930755-21E3-402E-9D38-C3D2BF178FB4}" dt="2024-06-24T12:38:56.304" v="34" actId="20577"/>
      <pc:docMkLst>
        <pc:docMk/>
      </pc:docMkLst>
      <pc:sldChg chg="modSp mod">
        <pc:chgData name="Susana Fernandez" userId="fb7bfd6c-84d6-410e-a09d-477c845d6ebe" providerId="ADAL" clId="{10930755-21E3-402E-9D38-C3D2BF178FB4}" dt="2024-06-24T12:38:56.304" v="34" actId="20577"/>
        <pc:sldMkLst>
          <pc:docMk/>
          <pc:sldMk cId="2061877518" sldId="396"/>
        </pc:sldMkLst>
        <pc:spChg chg="mod">
          <ac:chgData name="Susana Fernandez" userId="fb7bfd6c-84d6-410e-a09d-477c845d6ebe" providerId="ADAL" clId="{10930755-21E3-402E-9D38-C3D2BF178FB4}" dt="2024-06-24T12:38:56.304" v="34" actId="20577"/>
          <ac:spMkLst>
            <pc:docMk/>
            <pc:sldMk cId="2061877518" sldId="396"/>
            <ac:spMk id="7171" creationId="{8B215120-9330-4C24-86C0-93DB3C460B0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#136</a:t>
            </a:r>
            <a:r>
              <a:rPr lang="sv-SE" altLang="en-US" sz="1200" b="1" dirty="0">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200" b="1" i="0" kern="1200" dirty="0">
                <a:solidFill>
                  <a:schemeClr val="tx1"/>
                </a:solidFill>
                <a:effectLst/>
                <a:latin typeface="Arial" panose="020B0604020202020204" pitchFamily="34" charset="0"/>
                <a:ea typeface="+mn-ea"/>
                <a:cs typeface="Arial" panose="020B0604020202020204" pitchFamily="34" charset="0"/>
              </a:rPr>
              <a:t>Maastricht</a:t>
            </a:r>
            <a:r>
              <a:rPr lang="en-US" altLang="zh-CN" sz="1200" b="1" kern="1200" baseline="0" dirty="0">
                <a:solidFill>
                  <a:schemeClr val="tx1"/>
                </a:solidFill>
                <a:effectLst/>
                <a:latin typeface="Arial" panose="020B0604020202020204" pitchFamily="34" charset="0"/>
                <a:ea typeface="+mn-ea"/>
                <a:cs typeface="Arial" panose="020B0604020202020204" pitchFamily="34" charset="0"/>
              </a:rPr>
              <a:t> Netherlands</a:t>
            </a:r>
            <a:r>
              <a:rPr lang="en-GB" altLang="zh-CN" sz="1200" b="1" kern="1200" dirty="0">
                <a:solidFill>
                  <a:schemeClr val="tx1"/>
                </a:solidFill>
                <a:effectLst/>
                <a:latin typeface="Arial" panose="020B0604020202020204" pitchFamily="34" charset="0"/>
                <a:ea typeface="+mn-ea"/>
                <a:cs typeface="Arial" panose="020B0604020202020204" pitchFamily="34" charset="0"/>
              </a:rPr>
              <a:t>, 19</a:t>
            </a:r>
            <a:r>
              <a:rPr lang="en-GB" altLang="zh-CN"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200" b="1" kern="1200" dirty="0">
                <a:solidFill>
                  <a:schemeClr val="tx1"/>
                </a:solidFill>
                <a:effectLst/>
                <a:latin typeface="Arial" panose="020B0604020202020204" pitchFamily="34" charset="0"/>
                <a:ea typeface="+mn-ea"/>
                <a:cs typeface="Arial" panose="020B0604020202020204" pitchFamily="34" charset="0"/>
              </a:rPr>
              <a:t> - 23</a:t>
            </a:r>
            <a:r>
              <a:rPr lang="en-GB" altLang="zh-CN" sz="1200" b="1" kern="1200" baseline="30000" dirty="0">
                <a:solidFill>
                  <a:schemeClr val="tx1"/>
                </a:solidFill>
                <a:effectLst/>
                <a:latin typeface="Arial" panose="020B0604020202020204" pitchFamily="34" charset="0"/>
                <a:ea typeface="+mn-ea"/>
                <a:cs typeface="Arial" panose="020B0604020202020204" pitchFamily="34" charset="0"/>
              </a:rPr>
              <a:t>rd</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 August,</a:t>
            </a:r>
            <a:r>
              <a:rPr lang="en-GB" altLang="zh-CN" sz="1200" b="1" kern="1200" dirty="0">
                <a:solidFill>
                  <a:schemeClr val="tx1"/>
                </a:solidFill>
                <a:effectLst/>
                <a:latin typeface="Arial" panose="020B0604020202020204" pitchFamily="34" charset="0"/>
                <a:ea typeface="+mn-ea"/>
                <a:cs typeface="Arial" panose="020B0604020202020204" pitchFamily="34" charset="0"/>
              </a:rPr>
              <a:t> 2024</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C3-244001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mailto:3GPP_TSG_CT_WG3_main@LIST.ETSI.ORG" TargetMode="External"/><Relationship Id="rId2" Type="http://schemas.openxmlformats.org/officeDocument/2006/relationships/hyperlink" Target="https://www.3gpp.org/ftp/tsg_ct/WG3_interworking_ex-CN3/TSGC3_136_Maastricht/Inbox/ChairNote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CT3#136</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40107" y="2178323"/>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a:t>during the discussion of revisions in the last two days</a:t>
            </a:r>
            <a:r>
              <a:rPr lang="en-GB" altLang="zh-CN" sz="2000" dirty="0"/>
              <a:t>, when there are no more comments, the </a:t>
            </a:r>
            <a:r>
              <a:rPr lang="en-GB" altLang="zh-CN" sz="2000" dirty="0" err="1"/>
              <a:t>Tdoc</a:t>
            </a:r>
            <a:r>
              <a:rPr lang="en-GB" altLang="zh-CN" sz="2000" dirty="0"/>
              <a:t> is reserved and available in the Inbox folder under the local server 10.10.10.10</a:t>
            </a:r>
            <a:br>
              <a:rPr lang="en-GB" altLang="zh-CN" sz="2000" dirty="0"/>
            </a:br>
            <a:endParaRPr lang="zh-CN" altLang="zh-CN" sz="2000" strike="sngStrike" dirty="0">
              <a:highlight>
                <a:srgbClr val="FFFF00"/>
              </a:highlight>
            </a:endParaRPr>
          </a:p>
        </p:txBody>
      </p:sp>
    </p:spTree>
    <p:extLst>
      <p:ext uri="{BB962C8B-B14F-4D97-AF65-F5344CB8AC3E}">
        <p14:creationId xmlns:p14="http://schemas.microsoft.com/office/powerpoint/2010/main" val="281050874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64223" y="1750509"/>
            <a:ext cx="11463554" cy="4351338"/>
          </a:xfrm>
        </p:spPr>
        <p:txBody>
          <a:bodyPr/>
          <a:lstStyle/>
          <a:p>
            <a:pPr marL="0" indent="0">
              <a:buNone/>
            </a:pPr>
            <a:r>
              <a:rPr lang="en-GB" altLang="zh-CN" sz="2000" dirty="0"/>
              <a:t>Email discussions are only used for the offline discussions, the comments will </a:t>
            </a:r>
            <a:r>
              <a:rPr lang="en-GB" altLang="zh-CN" sz="2000" b="1" dirty="0">
                <a:solidFill>
                  <a:srgbClr val="FF0000"/>
                </a:solidFill>
              </a:rPr>
              <a:t>NOT be implemented into the Chair Notes, and cannot prevent the final conclusion of documents.</a:t>
            </a:r>
          </a:p>
          <a:p>
            <a:pPr marL="360000" lvl="0" indent="-288000"/>
            <a:r>
              <a:rPr lang="en-GB" altLang="zh-CN" sz="2000" dirty="0"/>
              <a:t>Email list to be used:</a:t>
            </a:r>
            <a:endParaRPr lang="zh-CN" altLang="zh-CN" sz="2000" dirty="0"/>
          </a:p>
          <a:p>
            <a:pPr lvl="1">
              <a:spcAft>
                <a:spcPts val="600"/>
              </a:spcAft>
            </a:pPr>
            <a:r>
              <a:rPr lang="en-US" altLang="zh-CN" sz="2000" u="sng" dirty="0">
                <a:hlinkClick r:id="rId2"/>
              </a:rPr>
              <a:t>3GPP_TSG_CT_WG3_main@LIST.ETSI.ORG</a:t>
            </a:r>
            <a:endParaRPr lang="en-US" altLang="zh-CN" sz="2000" u="sng" dirty="0"/>
          </a:p>
          <a:p>
            <a:pPr lvl="0">
              <a:lnSpc>
                <a:spcPct val="100000"/>
              </a:lnSpc>
              <a:spcBef>
                <a:spcPts val="0"/>
              </a:spcBef>
            </a:pPr>
            <a:r>
              <a:rPr lang="en-GB" altLang="zh-CN" sz="2000" b="1" dirty="0"/>
              <a:t>Naming convention for emails subject field:</a:t>
            </a:r>
            <a:endParaRPr lang="zh-CN" altLang="zh-CN" sz="2000" dirty="0"/>
          </a:p>
          <a:p>
            <a:pPr marL="0" indent="0">
              <a:lnSpc>
                <a:spcPct val="100000"/>
              </a:lnSpc>
              <a:spcBef>
                <a:spcPts val="0"/>
              </a:spcBef>
              <a:buNone/>
            </a:pPr>
            <a:r>
              <a:rPr lang="en-GB" altLang="zh-CN" sz="2000" b="1" dirty="0"/>
              <a:t>       </a:t>
            </a:r>
            <a:r>
              <a:rPr lang="en-GB" altLang="zh-CN" sz="2000" b="1" dirty="0">
                <a:solidFill>
                  <a:srgbClr val="FF0000"/>
                </a:solidFill>
              </a:rPr>
              <a:t>[WIC] [Agenda item] [</a:t>
            </a:r>
            <a:r>
              <a:rPr lang="en-GB" altLang="zh-CN" sz="2000" b="1" dirty="0" err="1">
                <a:solidFill>
                  <a:srgbClr val="FF0000"/>
                </a:solidFill>
              </a:rPr>
              <a:t>Tdoc</a:t>
            </a:r>
            <a:r>
              <a:rPr lang="en-GB" altLang="zh-CN" sz="2000" b="1" dirty="0">
                <a:solidFill>
                  <a:srgbClr val="FF0000"/>
                </a:solidFill>
              </a:rPr>
              <a:t> number] [version] [Title]</a:t>
            </a:r>
          </a:p>
          <a:p>
            <a:pPr lvl="1"/>
            <a:r>
              <a:rPr lang="en-US" altLang="zh-CN" sz="1600" b="1" dirty="0"/>
              <a:t>New or Revised WID example: </a:t>
            </a:r>
            <a:r>
              <a:rPr lang="en-US" altLang="zh-CN" sz="1600" dirty="0"/>
              <a:t>[</a:t>
            </a:r>
            <a:r>
              <a:rPr lang="en-US" altLang="zh-CN" sz="1600" dirty="0" err="1"/>
              <a:t>AIMLsys</a:t>
            </a:r>
            <a:r>
              <a:rPr lang="en-US" altLang="zh-CN" sz="1600" dirty="0"/>
              <a:t>] [18.1.1] [C3-230052] [r0] [New WID on CT aspects of System Support for AI/ML-based Services]</a:t>
            </a:r>
          </a:p>
          <a:p>
            <a:pPr lvl="1"/>
            <a:r>
              <a:rPr lang="en-US" altLang="zh-CN" sz="1600" b="1" dirty="0"/>
              <a:t>(p)CR/DP/Work Plan example: </a:t>
            </a:r>
            <a:r>
              <a:rPr lang="en-US" altLang="zh-CN" sz="1600" dirty="0"/>
              <a:t>[NBI18] [18.2] [C3-230219] [r0] [Updates on location reporting]</a:t>
            </a:r>
          </a:p>
          <a:p>
            <a:pPr lvl="1"/>
            <a:r>
              <a:rPr lang="en-US" altLang="zh-CN" sz="1600" b="1" dirty="0"/>
              <a:t>Received LS example: </a:t>
            </a:r>
            <a:r>
              <a:rPr lang="en-US" altLang="zh-CN" sz="1600" dirty="0"/>
              <a:t>[-] [6] [C3-230026] [r0] [Reply LS on user’s consent for EDGEAPP]</a:t>
            </a:r>
          </a:p>
          <a:p>
            <a:pPr lvl="1"/>
            <a:r>
              <a:rPr lang="en-US" altLang="zh-CN" sz="1600" b="1" dirty="0"/>
              <a:t>Outgoing LS example: </a:t>
            </a:r>
            <a:r>
              <a:rPr lang="en-US" altLang="zh-CN" sz="1600" dirty="0"/>
              <a:t>[</a:t>
            </a:r>
            <a:r>
              <a:rPr lang="en-US" altLang="zh-CN" sz="1600" dirty="0" err="1"/>
              <a:t>AIMLsys</a:t>
            </a:r>
            <a:r>
              <a:rPr lang="en-US" altLang="zh-CN" sz="1600" dirty="0"/>
              <a:t>] [18.33] [C3-230783] [r0] [LS on API enhancement for GMEC services and </a:t>
            </a:r>
            <a:r>
              <a:rPr lang="en-US" altLang="zh-CN" sz="1600" dirty="0" err="1"/>
              <a:t>AIMLSys</a:t>
            </a:r>
            <a:r>
              <a:rPr lang="en-US" altLang="zh-CN" sz="1600" dirty="0"/>
              <a:t> services]</a:t>
            </a:r>
            <a:endParaRPr lang="zh-CN" altLang="zh-CN" sz="36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80153" y="1834587"/>
            <a:ext cx="11296849" cy="4832032"/>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[NBI18] [18.2] [C3-230219] [r0] [</a:t>
            </a:r>
            <a:r>
              <a:rPr lang="en-US" altLang="zh-CN" sz="2000" dirty="0"/>
              <a:t>Updates on location reporting</a:t>
            </a:r>
            <a:r>
              <a:rPr lang="en-GB" altLang="zh-CN" sz="2000" dirty="0"/>
              <a:t>] should be called as </a:t>
            </a:r>
            <a:r>
              <a:rPr lang="en-GB" altLang="zh-CN" sz="2000" b="1" dirty="0"/>
              <a:t>C3-230219</a:t>
            </a:r>
            <a:r>
              <a:rPr lang="en-GB" altLang="zh-CN" sz="2000" b="1" dirty="0">
                <a:solidFill>
                  <a:srgbClr val="FF0000"/>
                </a:solidFill>
              </a:rPr>
              <a:t>_r1</a:t>
            </a:r>
            <a:r>
              <a:rPr lang="en-GB" altLang="zh-CN" sz="2000" dirty="0"/>
              <a:t>. New comments to that revision should use the email title: [NBI18] [18.2] [C3-230219] [</a:t>
            </a:r>
            <a:r>
              <a:rPr lang="en-GB" altLang="zh-CN" sz="2000" b="1" dirty="0">
                <a:solidFill>
                  <a:srgbClr val="FF0000"/>
                </a:solidFill>
              </a:rPr>
              <a:t>r1</a:t>
            </a:r>
            <a:r>
              <a:rPr lang="en-GB" altLang="zh-CN" sz="2000" dirty="0"/>
              <a:t>] [</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 [C3-230161+mirrors] [r0] [</a:t>
            </a:r>
            <a:r>
              <a:rPr lang="en-US" altLang="zh-CN" sz="1800" dirty="0"/>
              <a:t>Clarification regarding </a:t>
            </a:r>
            <a:r>
              <a:rPr lang="en-US" altLang="zh-CN" sz="1800" dirty="0" err="1"/>
              <a:t>maxReportNbr</a:t>
            </a:r>
            <a:r>
              <a:rPr lang="en-GB" altLang="zh-CN" sz="1800" dirty="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a:solidFill>
                  <a:srgbClr val="FF0000"/>
                </a:solidFill>
              </a:rPr>
              <a:t>NOT 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427217708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b="1" dirty="0"/>
              <a:t>The CT3#136 meeting will officially end at 15:30 (estimated time) on Friday 23</a:t>
            </a:r>
            <a:r>
              <a:rPr lang="en-US" altLang="zh-CN" sz="2400" b="1" baseline="30000" dirty="0"/>
              <a:t>rd</a:t>
            </a:r>
            <a:r>
              <a:rPr lang="en-US" altLang="zh-CN" sz="2400" b="1" dirty="0"/>
              <a:t> August, 2024</a:t>
            </a:r>
          </a:p>
        </p:txBody>
      </p:sp>
    </p:spTree>
    <p:extLst>
      <p:ext uri="{BB962C8B-B14F-4D97-AF65-F5344CB8AC3E}">
        <p14:creationId xmlns:p14="http://schemas.microsoft.com/office/powerpoint/2010/main" val="172981609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48343" y="1757258"/>
            <a:ext cx="11216640" cy="4351338"/>
          </a:xfrm>
        </p:spPr>
        <p:txBody>
          <a:bodyPr/>
          <a:lstStyle/>
          <a:p>
            <a:pPr marL="360000" lvl="0" indent="-288000"/>
            <a:r>
              <a:rPr lang="en-GB" altLang="zh-CN" sz="2000" dirty="0"/>
              <a:t>The </a:t>
            </a:r>
            <a:r>
              <a:rPr lang="en-GB" altLang="zh-CN" sz="2000" dirty="0" err="1"/>
              <a:t>Tdoc</a:t>
            </a:r>
            <a:r>
              <a:rPr lang="en-GB" altLang="zh-CN" sz="2000" dirty="0"/>
              <a:t> numbers for CRs/DP of </a:t>
            </a:r>
            <a:r>
              <a:rPr lang="en-GB" altLang="zh-CN" sz="2000" dirty="0" err="1"/>
              <a:t>OpenAPI</a:t>
            </a:r>
            <a:r>
              <a:rPr lang="en-GB" altLang="zh-CN" sz="2000" dirty="0"/>
              <a:t> version update, new TSs/TR, will be handled under the email approval procedure, if any</a:t>
            </a:r>
          </a:p>
          <a:p>
            <a:pPr marL="360000" indent="-288000"/>
            <a:r>
              <a:rPr lang="en-US" altLang="zh-CN" sz="2000" dirty="0"/>
              <a:t>Rapporteurs will implement all the </a:t>
            </a:r>
            <a:r>
              <a:rPr lang="en-US" altLang="zh-CN" sz="2000" dirty="0" err="1"/>
              <a:t>pCRs</a:t>
            </a:r>
            <a:r>
              <a:rPr lang="en-US" altLang="zh-CN" sz="2000" dirty="0"/>
              <a:t> agreed in this meeting into the new TSs/TR not under change control</a:t>
            </a:r>
            <a:endParaRPr lang="en-GB" altLang="zh-CN" sz="2000" dirty="0"/>
          </a:p>
          <a:p>
            <a:pPr marL="360000" indent="-288000"/>
            <a:r>
              <a:rPr lang="en-US" altLang="zh-CN" sz="2000" dirty="0"/>
              <a:t>Rapporteurs will implement all the CRs agreed in this meeting into the SBI-related TSs under change control</a:t>
            </a:r>
          </a:p>
          <a:p>
            <a:pPr marL="360000" indent="-288000"/>
            <a:r>
              <a:rPr lang="en-US" altLang="zh-CN" sz="2000" dirty="0"/>
              <a:t>MCC (Dongwook) will implement all the CRs agreed in this meeting into the Non-SBI TSs under change control</a:t>
            </a:r>
          </a:p>
          <a:p>
            <a:pPr marL="360000" indent="-288000"/>
            <a:r>
              <a:rPr lang="en-GB" altLang="zh-CN" sz="2000" dirty="0"/>
              <a:t>Rapporteurs will store the </a:t>
            </a:r>
            <a:r>
              <a:rPr lang="en-GB" altLang="zh-CN" sz="2000" dirty="0" err="1"/>
              <a:t>OpenAPI</a:t>
            </a:r>
            <a:r>
              <a:rPr lang="en-GB" altLang="zh-CN" sz="2000" dirty="0"/>
              <a:t> files in 3GPP Forge as per current procedures, and will indicate the syntax errors which will be solved by bringing revision to the subsequent CT Plenary meeting.</a:t>
            </a:r>
          </a:p>
          <a:p>
            <a:pPr marL="0" indent="0">
              <a:buNone/>
            </a:pPr>
            <a:r>
              <a:rPr lang="en-GB" altLang="zh-CN" sz="2000" dirty="0"/>
              <a:t>For more details about the procedure after the </a:t>
            </a:r>
            <a:r>
              <a:rPr lang="en-US" altLang="zh-CN" sz="2000"/>
              <a:t>CT3#136 </a:t>
            </a:r>
            <a:r>
              <a:rPr lang="en-US" altLang="zh-CN" sz="2000" dirty="0"/>
              <a:t>meeting </a:t>
            </a:r>
            <a:r>
              <a:rPr lang="en-GB" altLang="zh-CN" sz="2000" dirty="0"/>
              <a:t>, please refer to C3-244002,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Time plan for CT3#136 </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12</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August 2024 14:00 UTC</a:t>
            </a: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13</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August 2024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14</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August 2024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16</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August 2024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19</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August 2024 09:00 Local time</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23</a:t>
            </a:r>
            <a:r>
              <a:rPr lang="en-US" altLang="zh-CN" sz="1600" u="sng" baseline="30000" dirty="0">
                <a:latin typeface="Arial" panose="020B0604020202020204" pitchFamily="34" charset="0"/>
                <a:cs typeface="Arial" panose="020B0604020202020204" pitchFamily="34" charset="0"/>
              </a:rPr>
              <a:t>rd</a:t>
            </a:r>
            <a:r>
              <a:rPr lang="en-US" altLang="zh-CN" sz="1600" u="sng" dirty="0">
                <a:latin typeface="Arial" panose="020B0604020202020204" pitchFamily="34" charset="0"/>
                <a:cs typeface="Arial" panose="020B0604020202020204" pitchFamily="34" charset="0"/>
              </a:rPr>
              <a:t> August 2024 15:30 Local time (estimated time)</a:t>
            </a:r>
          </a:p>
        </p:txBody>
      </p:sp>
    </p:spTree>
    <p:extLst>
      <p:ext uri="{BB962C8B-B14F-4D97-AF65-F5344CB8AC3E}">
        <p14:creationId xmlns:p14="http://schemas.microsoft.com/office/powerpoint/2010/main" val="216064946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CT3#136 meeting       (1/2)</a:t>
            </a:r>
          </a:p>
        </p:txBody>
      </p:sp>
      <p:sp>
        <p:nvSpPr>
          <p:cNvPr id="50" name="Content Placeholder 2">
            <a:extLst>
              <a:ext uri="{FF2B5EF4-FFF2-40B4-BE49-F238E27FC236}">
                <a16:creationId xmlns:a16="http://schemas.microsoft.com/office/drawing/2014/main" id="{8B215120-9330-4C24-86C0-93DB3C460B0D}"/>
              </a:ext>
            </a:extLst>
          </p:cNvPr>
          <p:cNvSpPr>
            <a:spLocks noGrp="1"/>
          </p:cNvSpPr>
          <p:nvPr>
            <p:ph idx="1"/>
          </p:nvPr>
        </p:nvSpPr>
        <p:spPr>
          <a:xfrm>
            <a:off x="0" y="1690688"/>
            <a:ext cx="11921383"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800" dirty="0"/>
              <a:t>Refer to the draft agenda as C3-244000 </a:t>
            </a:r>
          </a:p>
          <a:p>
            <a:pPr lvl="1"/>
            <a:r>
              <a:rPr lang="en-US" altLang="zh-CN" sz="1800" dirty="0"/>
              <a:t>For this meeting, all releases will be handled and Rel-18/19 shares the highest priority. In addition,</a:t>
            </a:r>
          </a:p>
          <a:p>
            <a:pPr lvl="2">
              <a:buFont typeface="Wingdings" panose="05000000000000000000" pitchFamily="2" charset="2"/>
              <a:buChar char="ü"/>
            </a:pPr>
            <a:r>
              <a:rPr lang="en-US" altLang="zh-CN" sz="1600" dirty="0"/>
              <a:t>For </a:t>
            </a:r>
            <a:r>
              <a:rPr lang="en-US" altLang="zh-CN" sz="1600" b="1" dirty="0"/>
              <a:t>Rel-18/19</a:t>
            </a:r>
            <a:r>
              <a:rPr lang="en-US" altLang="zh-CN" sz="1600" dirty="0"/>
              <a:t>, maximum </a:t>
            </a:r>
            <a:r>
              <a:rPr lang="en-US" altLang="zh-CN" sz="1600" b="1" dirty="0"/>
              <a:t>6</a:t>
            </a:r>
            <a:r>
              <a:rPr lang="en-US" altLang="zh-CN" sz="1600" dirty="0"/>
              <a:t> (p)CRs per company (as first source company) per Agenda item; The gentle agreement on </a:t>
            </a:r>
            <a:r>
              <a:rPr lang="en-US" altLang="zh-CN" sz="1600" dirty="0" err="1"/>
              <a:t>Tdoc</a:t>
            </a:r>
            <a:r>
              <a:rPr lang="en-US" altLang="zh-CN" sz="1600" dirty="0"/>
              <a:t> number for API definition applies to CT3 meetings.</a:t>
            </a:r>
          </a:p>
          <a:p>
            <a:pPr lvl="3">
              <a:buFont typeface="Wingdings" panose="05000000000000000000" pitchFamily="2" charset="2"/>
              <a:buChar char="ü"/>
            </a:pPr>
            <a:r>
              <a:rPr lang="en-US" altLang="zh-CN" sz="1400" u="sng" dirty="0">
                <a:highlight>
                  <a:srgbClr val="FFFFFF"/>
                </a:highlight>
              </a:rPr>
              <a:t>Exception for the quota above</a:t>
            </a:r>
            <a:r>
              <a:rPr lang="en-US" altLang="zh-CN" sz="1400" dirty="0">
                <a:highlight>
                  <a:srgbClr val="FFFFFF"/>
                </a:highlight>
              </a:rPr>
              <a:t>: </a:t>
            </a:r>
            <a:r>
              <a:rPr lang="en-US" altLang="zh-CN" sz="1400" b="1" dirty="0">
                <a:highlight>
                  <a:srgbClr val="FFFFFF"/>
                </a:highlight>
              </a:rPr>
              <a:t>EDGEAPP_Ph3 </a:t>
            </a:r>
            <a:r>
              <a:rPr lang="en-US" altLang="zh-CN" sz="1400" dirty="0">
                <a:highlight>
                  <a:srgbClr val="FFFFFF"/>
                </a:highlight>
              </a:rPr>
              <a:t>&amp; </a:t>
            </a:r>
            <a:r>
              <a:rPr lang="en-US" altLang="zh-CN" sz="1400" b="1" dirty="0">
                <a:highlight>
                  <a:srgbClr val="FFFFFF"/>
                </a:highlight>
              </a:rPr>
              <a:t>TEI19</a:t>
            </a:r>
            <a:r>
              <a:rPr lang="en-US" altLang="zh-CN" sz="1400" dirty="0">
                <a:highlight>
                  <a:srgbClr val="FFFFFF"/>
                </a:highlight>
              </a:rPr>
              <a:t> maximum </a:t>
            </a:r>
            <a:r>
              <a:rPr lang="en-US" altLang="zh-CN" sz="1400" b="1" dirty="0">
                <a:highlight>
                  <a:srgbClr val="FFFFFF"/>
                </a:highlight>
              </a:rPr>
              <a:t>8</a:t>
            </a:r>
            <a:r>
              <a:rPr lang="en-US" altLang="zh-CN" sz="1400" dirty="0">
                <a:highlight>
                  <a:srgbClr val="FFFFFF"/>
                </a:highlight>
              </a:rPr>
              <a:t> (p)CRs per company (as first source company) per Agenda item.</a:t>
            </a:r>
          </a:p>
          <a:p>
            <a:pPr lvl="2">
              <a:buFont typeface="Wingdings" panose="05000000000000000000" pitchFamily="2" charset="2"/>
              <a:buChar char="ü"/>
            </a:pPr>
            <a:r>
              <a:rPr lang="en-US" altLang="zh-CN" sz="1600" dirty="0"/>
              <a:t>For </a:t>
            </a:r>
            <a:r>
              <a:rPr lang="en-US" altLang="zh-CN" sz="1600" b="1" dirty="0"/>
              <a:t>pre Rel-18</a:t>
            </a:r>
            <a:r>
              <a:rPr lang="en-US" altLang="zh-CN" sz="1600" dirty="0"/>
              <a:t>, maximum </a:t>
            </a:r>
            <a:r>
              <a:rPr lang="en-US" altLang="zh-CN" sz="1600" b="1" dirty="0"/>
              <a:t>2</a:t>
            </a:r>
            <a:r>
              <a:rPr lang="en-US" altLang="zh-CN" sz="1600" dirty="0"/>
              <a:t> CRs per company (as first source company) per Agenda Item, not including mirror ones. </a:t>
            </a:r>
          </a:p>
          <a:p>
            <a:pPr lvl="2">
              <a:buFont typeface="Wingdings" panose="05000000000000000000" pitchFamily="2" charset="2"/>
              <a:buChar char="ü"/>
            </a:pPr>
            <a:r>
              <a:rPr lang="en-GB" altLang="zh-CN" sz="1600" dirty="0"/>
              <a:t>Only FASMO CRs will be </a:t>
            </a:r>
            <a:r>
              <a:rPr lang="en-US" altLang="zh-CN" sz="1600" dirty="0"/>
              <a:t>will be agreed in fully frozen releases (before Rel-19).</a:t>
            </a:r>
          </a:p>
          <a:p>
            <a:pPr lvl="2">
              <a:buFont typeface="Wingdings" panose="05000000000000000000" pitchFamily="2" charset="2"/>
              <a:buChar char="ü"/>
            </a:pPr>
            <a:r>
              <a:rPr lang="en-US" altLang="zh-CN" sz="1600" dirty="0"/>
              <a:t>Maximum 100 (p)CRs per company (as first source company) in total for all the Agenda items, </a:t>
            </a:r>
            <a:r>
              <a:rPr lang="en-US" altLang="zh-CN" sz="1600" b="1" dirty="0"/>
              <a:t>including mirror ones</a:t>
            </a:r>
            <a:r>
              <a:rPr lang="en-US" altLang="zh-CN" sz="1600" dirty="0"/>
              <a:t>.</a:t>
            </a:r>
          </a:p>
          <a:p>
            <a:pPr lvl="2">
              <a:buFont typeface="Wingdings" panose="05000000000000000000" pitchFamily="2" charset="2"/>
              <a:buChar char="ü"/>
            </a:pPr>
            <a:r>
              <a:rPr lang="en-US" altLang="zh-CN" sz="1600" dirty="0"/>
              <a:t>The </a:t>
            </a:r>
            <a:r>
              <a:rPr lang="en-US" altLang="zh-CN" sz="1600" dirty="0" err="1"/>
              <a:t>Tdocs</a:t>
            </a:r>
            <a:r>
              <a:rPr lang="en-US" altLang="zh-CN" sz="1600" dirty="0"/>
              <a:t> for </a:t>
            </a:r>
            <a:r>
              <a:rPr lang="en-US" altLang="zh-CN" sz="1600" dirty="0" err="1"/>
              <a:t>OpenAPI</a:t>
            </a:r>
            <a:r>
              <a:rPr lang="en-US" altLang="zh-CN" sz="1600" dirty="0"/>
              <a:t> updates, for new TSs not under change control, </a:t>
            </a:r>
            <a:r>
              <a:rPr lang="en-GB" altLang="zh-CN" sz="1600" dirty="0"/>
              <a:t>presentation sheets or exception sheets for WIs, if any, </a:t>
            </a:r>
            <a:r>
              <a:rPr lang="en-US" altLang="zh-CN" sz="1600" dirty="0"/>
              <a:t>are exceptions in above bullets, those documents will be handled during email approval process as usual.</a:t>
            </a:r>
          </a:p>
          <a:p>
            <a:pPr lvl="2">
              <a:buFont typeface="Wingdings" panose="05000000000000000000" pitchFamily="2" charset="2"/>
              <a:buChar char="ü"/>
            </a:pPr>
            <a:r>
              <a:rPr lang="en-GB" altLang="zh-CN" sz="1600" dirty="0"/>
              <a:t>LATE documents (unavailable at the submission deadline,</a:t>
            </a:r>
            <a:r>
              <a:rPr lang="en-US" altLang="zh-CN" sz="1600" dirty="0"/>
              <a:t> or new proposals not revisions</a:t>
            </a:r>
            <a:r>
              <a:rPr lang="zh-CN" altLang="zh-CN" sz="1600" dirty="0"/>
              <a:t> </a:t>
            </a:r>
            <a:r>
              <a:rPr lang="en-US" altLang="zh-CN" sz="1600" dirty="0"/>
              <a:t>but except that the proposal is allocated with wrong spec, or not the proposals moved to other releases during the meeting</a:t>
            </a:r>
            <a:r>
              <a:rPr lang="en-GB" altLang="zh-CN" sz="1600" dirty="0"/>
              <a:t>) will not be handled by the CT3 meeting.</a:t>
            </a:r>
          </a:p>
          <a:p>
            <a:pPr lvl="1"/>
            <a:r>
              <a:rPr lang="en-GB" altLang="zh-CN" sz="1800" dirty="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CT3#136 meeting       (2/2)</a:t>
            </a:r>
          </a:p>
        </p:txBody>
      </p:sp>
      <p:sp>
        <p:nvSpPr>
          <p:cNvPr id="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54093" y="1784692"/>
            <a:ext cx="11080179" cy="4289425"/>
          </a:xfrm>
        </p:spPr>
        <p:txBody>
          <a:bodyPr/>
          <a:lstStyle/>
          <a:p>
            <a:pPr marL="360000" lvl="0" indent="-288000"/>
            <a:r>
              <a:rPr lang="en-GB" altLang="zh-CN" sz="2000" dirty="0"/>
              <a:t>The Chair will provide the DAD at submission deadline (as C3-244004) </a:t>
            </a:r>
            <a:r>
              <a:rPr lang="en-US" altLang="zh-CN" sz="2000" dirty="0"/>
              <a:t>by </a:t>
            </a:r>
            <a:r>
              <a:rPr lang="en-GB" altLang="zh-CN" sz="2000" dirty="0"/>
              <a:t>Tuesday, </a:t>
            </a:r>
            <a:r>
              <a:rPr lang="en-US" altLang="zh-CN" sz="2000" dirty="0"/>
              <a:t>13</a:t>
            </a:r>
            <a:r>
              <a:rPr lang="en-US" altLang="zh-CN" sz="2000" baseline="30000" dirty="0"/>
              <a:t>th</a:t>
            </a:r>
            <a:r>
              <a:rPr lang="en-US" altLang="zh-CN" sz="2000" dirty="0"/>
              <a:t> August 2024</a:t>
            </a:r>
            <a:r>
              <a:rPr lang="en-GB" altLang="zh-CN" sz="2000" dirty="0"/>
              <a:t>. 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p>
          <a:p>
            <a:pPr lvl="1"/>
            <a:r>
              <a:rPr lang="en-GB" altLang="zh-CN" sz="2000" dirty="0"/>
              <a:t>LATE documents (unavailable at submission deadline) will be withdrawn at the submission deadline.</a:t>
            </a:r>
            <a:endParaRPr lang="zh-CN" altLang="zh-CN" sz="2000" dirty="0"/>
          </a:p>
          <a:p>
            <a:pPr marL="360000" indent="-288000"/>
            <a:r>
              <a:rPr lang="en-GB" altLang="zh-CN" sz="2000" dirty="0"/>
              <a:t>The Chair will provide a preliminary proposed schedule</a:t>
            </a:r>
            <a:r>
              <a:rPr lang="en-US" altLang="zh-CN" sz="2000" dirty="0"/>
              <a:t> (as draft_C3-244003) by </a:t>
            </a:r>
            <a:r>
              <a:rPr lang="en-GB" altLang="zh-CN" sz="2000" dirty="0"/>
              <a:t>Wednesday, </a:t>
            </a:r>
            <a:r>
              <a:rPr lang="en-US" altLang="zh-CN" sz="2000" dirty="0"/>
              <a:t>14</a:t>
            </a:r>
            <a:r>
              <a:rPr lang="en-US" altLang="zh-CN" sz="2000" baseline="30000" dirty="0"/>
              <a:t>th </a:t>
            </a:r>
            <a:r>
              <a:rPr lang="en-US" altLang="zh-CN" sz="2000" dirty="0"/>
              <a:t>August 2024</a:t>
            </a:r>
            <a:r>
              <a:rPr lang="en-GB" altLang="zh-CN" sz="2000" dirty="0"/>
              <a:t>. 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official DAD at Start of Day 1 </a:t>
            </a:r>
            <a:r>
              <a:rPr lang="en-US" altLang="zh-CN" sz="2000" dirty="0"/>
              <a:t>(as C3-244005) </a:t>
            </a:r>
            <a:r>
              <a:rPr lang="en-GB" altLang="zh-CN" sz="2000" dirty="0"/>
              <a:t>and the official proposed schedule</a:t>
            </a:r>
            <a:r>
              <a:rPr lang="en-US" altLang="zh-CN" sz="2000" dirty="0"/>
              <a:t> (as C3-244003) by Friday 16</a:t>
            </a:r>
            <a:r>
              <a:rPr lang="en-US" altLang="zh-CN" sz="2000" baseline="30000" dirty="0"/>
              <a:t>rd</a:t>
            </a:r>
            <a:r>
              <a:rPr lang="en-US" altLang="zh-CN" sz="2000" dirty="0"/>
              <a:t> August 2024</a:t>
            </a:r>
            <a:endParaRPr lang="zh-CN" altLang="zh-CN" sz="2000" dirty="0"/>
          </a:p>
          <a:p>
            <a:pPr marL="360000" lvl="0" indent="-288000"/>
            <a:r>
              <a:rPr lang="en-GB" altLang="zh-CN" sz="2000" dirty="0"/>
              <a:t>The MCC will reserve conference bridges using Microsoft Teams and share the associated link(s) to remote participants registered for the CT3#136 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 General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1268" y="1767600"/>
            <a:ext cx="11305375" cy="4351338"/>
          </a:xfrm>
        </p:spPr>
        <p:txBody>
          <a:bodyPr/>
          <a:lstStyle/>
          <a:p>
            <a:r>
              <a:rPr lang="en-US" altLang="zh-CN" sz="2000" dirty="0"/>
              <a:t>CT3#136 meeting will officially </a:t>
            </a:r>
            <a:r>
              <a:rPr lang="en-US" altLang="zh-CN" sz="2000" b="1" dirty="0"/>
              <a:t>start at 09:00 on Monday 19</a:t>
            </a:r>
            <a:r>
              <a:rPr lang="en-US" altLang="zh-CN" sz="2000" b="1" baseline="30000" dirty="0"/>
              <a:t>th</a:t>
            </a:r>
            <a:r>
              <a:rPr lang="en-US" altLang="zh-CN" sz="2000" b="1" dirty="0"/>
              <a:t> August 2024, in Maastricht Netherlands.</a:t>
            </a:r>
          </a:p>
          <a:p>
            <a:r>
              <a:rPr lang="en-US" altLang="zh-CN" sz="2000" dirty="0"/>
              <a:t>CT3#136 will be a F2F meeting with </a:t>
            </a:r>
            <a:r>
              <a:rPr lang="en-US" altLang="zh-CN" sz="2000" b="1" dirty="0"/>
              <a:t>one-way </a:t>
            </a:r>
            <a:r>
              <a:rPr lang="en-US" altLang="zh-CN" sz="2000" dirty="0"/>
              <a:t>remote participation</a:t>
            </a:r>
          </a:p>
          <a:p>
            <a:pPr lvl="1"/>
            <a:r>
              <a:rPr lang="en-US" altLang="zh-CN" sz="2000" dirty="0"/>
              <a:t>The documents being processed in the meeting room will be shared to both the F2F and remote participations</a:t>
            </a:r>
          </a:p>
          <a:p>
            <a:pPr lvl="1"/>
            <a:r>
              <a:rPr lang="en-US" altLang="zh-CN" sz="2000" dirty="0"/>
              <a:t>F2F participants should raise hand if you want to speak, and use standing microphone in the meeting room to speak when your turn</a:t>
            </a:r>
          </a:p>
          <a:p>
            <a:pPr lvl="1"/>
            <a:r>
              <a:rPr lang="en-US" altLang="zh-CN" sz="2000" dirty="0"/>
              <a:t>Remote participants will listen but </a:t>
            </a:r>
            <a:r>
              <a:rPr lang="en-US" altLang="zh-CN" sz="2000" b="1" dirty="0"/>
              <a:t>NOT talk </a:t>
            </a:r>
            <a:r>
              <a:rPr lang="en-US" altLang="zh-CN" sz="2000" dirty="0"/>
              <a:t>by accessing to the meeting links via the Teams. Comments from remote participants (e.g. via email discussion) will </a:t>
            </a:r>
            <a:r>
              <a:rPr lang="en-US" altLang="zh-CN" sz="2000" b="1" dirty="0"/>
              <a:t>NOT</a:t>
            </a:r>
            <a:r>
              <a:rPr lang="en-US" altLang="zh-CN" sz="2000" dirty="0"/>
              <a:t> be taken into account for the official meeting, and cannot prevent the final conclusion of documents (e.g. agreement).</a:t>
            </a:r>
          </a:p>
          <a:p>
            <a:r>
              <a:rPr lang="en-US" altLang="zh-CN" sz="2000" dirty="0"/>
              <a:t>All releases will be handled and Rel-18/19 share the highest priority. </a:t>
            </a:r>
            <a:r>
              <a:rPr lang="en-GB" altLang="zh-CN" sz="2000" dirty="0"/>
              <a:t>The detailed input contribution control as described in the 3</a:t>
            </a:r>
            <a:r>
              <a:rPr lang="en-GB" altLang="zh-CN" sz="2000" baseline="30000" dirty="0"/>
              <a:t>rd</a:t>
            </a:r>
            <a:r>
              <a:rPr lang="en-GB" altLang="zh-CN" sz="2000" dirty="0"/>
              <a:t> slide applies to this meeting</a:t>
            </a:r>
            <a:r>
              <a:rPr lang="en-US" altLang="zh-CN" sz="2000" b="1" dirty="0"/>
              <a:t>.</a:t>
            </a:r>
            <a:endParaRPr lang="en-US" altLang="zh-CN" dirty="0"/>
          </a:p>
        </p:txBody>
      </p:sp>
    </p:spTree>
    <p:extLst>
      <p:ext uri="{BB962C8B-B14F-4D97-AF65-F5344CB8AC3E}">
        <p14:creationId xmlns:p14="http://schemas.microsoft.com/office/powerpoint/2010/main" val="21068866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 General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7882" y="1773374"/>
            <a:ext cx="11187665" cy="4351338"/>
          </a:xfrm>
        </p:spPr>
        <p:txBody>
          <a:bodyPr/>
          <a:lstStyle/>
          <a:p>
            <a:pPr marL="360000" indent="-288000"/>
            <a:r>
              <a:rPr lang="en-US" altLang="zh-CN" sz="2000" dirty="0"/>
              <a:t>The time schedule as C3-244003 will be followed during the meeting</a:t>
            </a:r>
          </a:p>
          <a:p>
            <a:pPr lvl="1"/>
            <a:r>
              <a:rPr lang="en-US" altLang="zh-CN" sz="2000" dirty="0"/>
              <a:t>F2F participants </a:t>
            </a:r>
            <a:r>
              <a:rPr lang="en-GB" altLang="zh-CN" sz="2000" dirty="0"/>
              <a:t>should provide comments according to the provided schedule, i.e. all comments to the submitted documents should be received at the latest the day the related WI(s) is/are scheduled </a:t>
            </a:r>
          </a:p>
          <a:p>
            <a:pPr marL="360000" lvl="0" indent="-288000"/>
            <a:r>
              <a:rPr lang="en-GB" altLang="zh-CN" sz="2000" dirty="0"/>
              <a:t>The Chair will share the updated official DAD on the CT3 reflector at the end of each day. The Chair will provide a draft DAD during daily lunch break under:</a:t>
            </a:r>
            <a:endParaRPr lang="zh-CN" altLang="zh-CN" sz="2000" dirty="0"/>
          </a:p>
          <a:p>
            <a:pPr lvl="1"/>
            <a:r>
              <a:rPr lang="en-GB" altLang="zh-CN" sz="2000" u="sng" dirty="0">
                <a:hlinkClick r:id="rId2"/>
              </a:rPr>
              <a:t>https://www.3gpp.org/ftp/tsg_ct/WG3_interworking_ex-CN3/TSGC3_136_Maastricht/Inbox/ChairNotes</a:t>
            </a:r>
            <a:endParaRPr lang="en-GB" altLang="zh-CN" sz="2000" dirty="0"/>
          </a:p>
          <a:p>
            <a:pPr marL="360000" indent="-288000"/>
            <a:r>
              <a:rPr lang="en-US" altLang="zh-CN" sz="2000" dirty="0"/>
              <a:t>Email discussions via the email list </a:t>
            </a:r>
            <a:r>
              <a:rPr lang="en-US" altLang="zh-CN" sz="2000" u="sng" dirty="0">
                <a:hlinkClick r:id="rId3"/>
              </a:rPr>
              <a:t>3GPP_TSG_CT_WG3_main@LIST.ETSI.ORG</a:t>
            </a:r>
            <a:r>
              <a:rPr lang="en-US" altLang="zh-CN" sz="2000" u="sng" dirty="0"/>
              <a:t> </a:t>
            </a:r>
            <a:r>
              <a:rPr lang="en-GB" altLang="zh-CN" sz="2000" dirty="0"/>
              <a:t>are </a:t>
            </a:r>
            <a:r>
              <a:rPr lang="en-GB" altLang="zh-CN" sz="2000" b="1" dirty="0"/>
              <a:t>ONLY used for offline discussions</a:t>
            </a:r>
            <a:r>
              <a:rPr lang="en-GB" altLang="zh-CN" sz="2000" dirty="0"/>
              <a:t>, the comments via the email discussion will not be implemented into the DAD.</a:t>
            </a:r>
          </a:p>
          <a:p>
            <a:pPr marL="360000" lvl="0" indent="-288000"/>
            <a:r>
              <a:rPr lang="en-GB" altLang="zh-CN" sz="2000" dirty="0"/>
              <a:t>Late documents shall be avoided with following exceptions:</a:t>
            </a:r>
          </a:p>
          <a:p>
            <a:pPr lvl="1"/>
            <a:r>
              <a:rPr lang="en-US" altLang="zh-CN" sz="1800" dirty="0"/>
              <a:t>Incoming LS(s) received during the meeting, and reply/outgoing LS(s);</a:t>
            </a:r>
          </a:p>
          <a:p>
            <a:pPr lvl="1"/>
            <a:r>
              <a:rPr lang="en-GB" altLang="zh-CN" sz="1800" dirty="0"/>
              <a:t>Ones accepted during a topic discussion;</a:t>
            </a:r>
          </a:p>
          <a:p>
            <a:pPr lvl="1"/>
            <a:r>
              <a:rPr lang="en-GB" altLang="zh-CN" sz="1800" dirty="0"/>
              <a:t>Outcome of an action addressed during a joint session.</a:t>
            </a:r>
          </a:p>
          <a:p>
            <a:pPr lvl="1"/>
            <a:endParaRPr lang="en-GB" altLang="zh-CN" sz="2000" dirty="0"/>
          </a:p>
        </p:txBody>
      </p:sp>
    </p:spTree>
    <p:extLst>
      <p:ext uri="{BB962C8B-B14F-4D97-AF65-F5344CB8AC3E}">
        <p14:creationId xmlns:p14="http://schemas.microsoft.com/office/powerpoint/2010/main" val="51158002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53897" y="2210046"/>
            <a:ext cx="10515600" cy="4351338"/>
          </a:xfrm>
        </p:spPr>
        <p:txBody>
          <a:bodyPr/>
          <a:lstStyle/>
          <a:p>
            <a:pPr marL="360000" indent="-288000"/>
            <a:r>
              <a:rPr lang="en-GB" altLang="zh-CN" sz="2000" b="1" dirty="0"/>
              <a:t>For contributions that require revision</a:t>
            </a:r>
            <a:endParaRPr lang="zh-CN" altLang="zh-CN" sz="2000" dirty="0">
              <a:highlight>
                <a:srgbClr val="FFFF00"/>
              </a:highlight>
            </a:endParaRPr>
          </a:p>
          <a:p>
            <a:pPr lvl="1"/>
            <a:r>
              <a:rPr lang="en-GB" altLang="zh-CN" sz="2000" dirty="0"/>
              <a:t>New </a:t>
            </a:r>
            <a:r>
              <a:rPr lang="en-GB" altLang="zh-CN" sz="2000" dirty="0" err="1"/>
              <a:t>Tdoc</a:t>
            </a:r>
            <a:r>
              <a:rPr lang="en-GB" altLang="zh-CN" sz="2000" dirty="0"/>
              <a:t> number should be reserved </a:t>
            </a:r>
            <a:r>
              <a:rPr lang="en-GB" altLang="zh-CN" sz="2000" b="1" dirty="0"/>
              <a:t>when there is no objection or request to postpone, and the draft revision is stable enough</a:t>
            </a:r>
            <a:endParaRPr lang="zh-CN" altLang="zh-CN" sz="2000" dirty="0"/>
          </a:p>
          <a:p>
            <a:pPr lvl="1"/>
            <a:r>
              <a:rPr lang="en-GB" altLang="zh-CN" sz="2000" dirty="0">
                <a:highlight>
                  <a:srgbClr val="FFFFFF"/>
                </a:highlight>
              </a:rPr>
              <a:t>Draft versions of the DAD with the new allocated </a:t>
            </a:r>
            <a:r>
              <a:rPr lang="en-GB" altLang="zh-CN" sz="2000" dirty="0" err="1">
                <a:highlight>
                  <a:srgbClr val="FFFFFF"/>
                </a:highlight>
              </a:rPr>
              <a:t>Tdoc</a:t>
            </a:r>
            <a:r>
              <a:rPr lang="en-GB" altLang="zh-CN" sz="2000" dirty="0">
                <a:highlight>
                  <a:srgbClr val="FFFFFF"/>
                </a:highlight>
              </a:rPr>
              <a:t> numbers will be stored in the </a:t>
            </a:r>
            <a:r>
              <a:rPr lang="en-GB" altLang="zh-CN" sz="2000" dirty="0" err="1">
                <a:highlight>
                  <a:srgbClr val="FFFFFF"/>
                </a:highlight>
              </a:rPr>
              <a:t>ChairNotes</a:t>
            </a:r>
            <a:r>
              <a:rPr lang="en-GB" altLang="zh-CN" sz="2000" dirty="0">
                <a:highlight>
                  <a:srgbClr val="FFFFFF"/>
                </a:highlight>
              </a:rPr>
              <a:t> draft folder every </a:t>
            </a:r>
            <a:r>
              <a:rPr lang="en-GB" altLang="zh-CN" sz="2000">
                <a:highlight>
                  <a:srgbClr val="FFFFFF"/>
                </a:highlight>
              </a:rPr>
              <a:t>quarter whenever possible.</a:t>
            </a:r>
            <a:endParaRPr lang="en-GB" altLang="zh-CN" sz="2000" dirty="0">
              <a:highlight>
                <a:srgbClr val="FFFFFF"/>
              </a:highlight>
            </a:endParaRPr>
          </a:p>
          <a:p>
            <a:pPr marL="360000" lvl="0" indent="-288000"/>
            <a:r>
              <a:rPr lang="en-GB" altLang="zh-CN" sz="2000" b="1" dirty="0"/>
              <a:t>The </a:t>
            </a:r>
            <a:r>
              <a:rPr lang="en-GB" altLang="zh-CN" sz="2000" b="1" dirty="0" err="1"/>
              <a:t>Tdoc</a:t>
            </a:r>
            <a:r>
              <a:rPr lang="en-GB" altLang="zh-CN" sz="2000" b="1" dirty="0"/>
              <a:t> numbers, if needed,</a:t>
            </a:r>
            <a:r>
              <a:rPr lang="en-GB" altLang="zh-CN" sz="2000" dirty="0"/>
              <a:t> </a:t>
            </a:r>
            <a:r>
              <a:rPr lang="en-GB" altLang="zh-CN" sz="2000" b="1" dirty="0"/>
              <a:t>for CRs/DP on </a:t>
            </a:r>
            <a:r>
              <a:rPr lang="en-GB" altLang="zh-CN" sz="2000" b="1" dirty="0" err="1"/>
              <a:t>OpenAPI</a:t>
            </a:r>
            <a:r>
              <a:rPr lang="en-GB" altLang="zh-CN" sz="2000" b="1" dirty="0"/>
              <a:t> version update, new TSs/TR not under change control, presentation sheets for WIs will be allocated by the MCC</a:t>
            </a:r>
            <a:r>
              <a:rPr lang="en-GB" altLang="zh-CN" sz="2000" dirty="0"/>
              <a:t> before the end of the meeting. </a:t>
            </a:r>
            <a:r>
              <a:rPr lang="en-GB" altLang="zh-CN" sz="2000" b="1" dirty="0"/>
              <a:t>Those documents will be handled during the email approval procedure</a:t>
            </a:r>
            <a:endParaRPr lang="en-US" altLang="zh-CN" sz="2000" b="1" dirty="0"/>
          </a:p>
          <a:p>
            <a:pPr lvl="1"/>
            <a:endParaRPr lang="en-GB" altLang="zh-CN" sz="2000" dirty="0">
              <a:highlight>
                <a:srgbClr val="FFFFFF"/>
              </a:highlight>
            </a:endParaRPr>
          </a:p>
          <a:p>
            <a:pPr lvl="1"/>
            <a:endParaRPr lang="zh-CN" altLang="zh-CN" dirty="0">
              <a:highlight>
                <a:srgbClr val="FFFF00"/>
              </a:highlight>
            </a:endParaRPr>
          </a:p>
        </p:txBody>
      </p:sp>
    </p:spTree>
    <p:extLst>
      <p:ext uri="{BB962C8B-B14F-4D97-AF65-F5344CB8AC3E}">
        <p14:creationId xmlns:p14="http://schemas.microsoft.com/office/powerpoint/2010/main" val="206187751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50193" y="373671"/>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31053" y="2132991"/>
            <a:ext cx="11134457" cy="4351338"/>
          </a:xfrm>
        </p:spPr>
        <p:txBody>
          <a:bodyPr/>
          <a:lstStyle/>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a:t>
            </a:r>
            <a:br>
              <a:rPr lang="en-US" altLang="zh-CN" sz="2000" dirty="0">
                <a:solidFill>
                  <a:schemeClr val="accent2"/>
                </a:solidFill>
              </a:rPr>
            </a:b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Storage of draft contributions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can be stored under a sub-folder in 3GPP server. Like e-meetings, </a:t>
            </a:r>
            <a:r>
              <a:rPr lang="en-GB" altLang="zh-CN" sz="2000" b="1" dirty="0"/>
              <a:t>each sub-folder is created for each work item within the Drafts folder under the local server 10.10.10.10</a:t>
            </a:r>
            <a:endParaRPr lang="en-GB" altLang="zh-CN" sz="2000" u="sng" strike="sngStrike" dirty="0">
              <a:solidFill>
                <a:srgbClr val="FF0000"/>
              </a:solidFill>
              <a:highlight>
                <a:srgbClr val="FFFF00"/>
              </a:highlight>
            </a:endParaRPr>
          </a:p>
          <a:p>
            <a:pPr marL="360000" indent="-288000"/>
            <a:r>
              <a:rPr lang="en-GB" altLang="zh-CN" sz="2000" dirty="0"/>
              <a:t>The 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C3-216050_r1, C3-216050_r2</a:t>
            </a:r>
            <a:endParaRPr lang="en-GB" altLang="zh-CN" sz="2000" strike="sngStrike" dirty="0">
              <a:highlight>
                <a:srgbClr val="FFFF00"/>
              </a:highlight>
            </a:endParaRPr>
          </a:p>
          <a:p>
            <a:pPr marL="360000" indent="-288000"/>
            <a:r>
              <a:rPr lang="en-GB" altLang="zh-CN" sz="2000" dirty="0"/>
              <a:t>Via email discussion, 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280d8efa-eff2-4910-88d2-79ca146720c4"/>
    <ds:schemaRef ds:uri="http://schemas.microsoft.com/office/infopath/2007/PartnerControls"/>
    <ds:schemaRef ds:uri="http://schemas.microsoft.com/office/2006/documentManagement/types"/>
    <ds:schemaRef ds:uri="http://schemas.openxmlformats.org/package/2006/metadata/core-properties"/>
    <ds:schemaRef ds:uri="http://purl.org/dc/elements/1.1/"/>
    <ds:schemaRef ds:uri="http://www.w3.org/XML/1998/namespace"/>
    <ds:schemaRef ds:uri="679a257e-872f-4c98-9e8a-0a9c104f72cd"/>
    <ds:schemaRef ds:uri="http://purl.org/dc/dcmitype/"/>
    <ds:schemaRef ds:uri="http://purl.org/dc/term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31962</TotalTime>
  <Words>2232</Words>
  <Application>Microsoft Office PowerPoint</Application>
  <PresentationFormat>Widescreen</PresentationFormat>
  <Paragraphs>107</Paragraphs>
  <Slides>17</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Arial </vt:lpstr>
      <vt:lpstr>Calibri</vt:lpstr>
      <vt:lpstr>Calibri Light</vt:lpstr>
      <vt:lpstr>Times New Roman</vt:lpstr>
      <vt:lpstr>Wingdings</vt:lpstr>
      <vt:lpstr>Office Theme</vt:lpstr>
      <vt:lpstr>Meeting guidance for 3GPP CT3#136</vt:lpstr>
      <vt:lpstr>Time plan for CT3#136 </vt:lpstr>
      <vt:lpstr>Before the CT3#136 meeting       (1/2)</vt:lpstr>
      <vt:lpstr>Before the CT3#136 meeting       (2/2)</vt:lpstr>
      <vt:lpstr>During the meeting – General      (1/2)</vt:lpstr>
      <vt:lpstr>During the meeting – General      (2/2)</vt:lpstr>
      <vt:lpstr>Tdoc reservation &amp; submission    (1/2)</vt:lpstr>
      <vt:lpstr>Tdoc reservation &amp; submission    (2/2)</vt:lpstr>
      <vt:lpstr>Storage of draft contributions</vt:lpstr>
      <vt:lpstr>Handling of pre-agreed Tdocs</vt:lpstr>
      <vt:lpstr>Email discussions                            (1/2)</vt:lpstr>
      <vt:lpstr>Email discussions                            (2/2)</vt:lpstr>
      <vt:lpstr>End of the meeting</vt:lpstr>
      <vt:lpstr>After the meeting</vt:lpstr>
      <vt:lpstr>PowerPoint Presentation</vt:lpstr>
      <vt:lpstr>Preparation of contributions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 User 2</cp:lastModifiedBy>
  <cp:revision>1946</cp:revision>
  <dcterms:created xsi:type="dcterms:W3CDTF">2010-02-05T13:52:04Z</dcterms:created>
  <dcterms:modified xsi:type="dcterms:W3CDTF">2024-06-24T12:38:57Z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(3)I1Nr5cOmupEwecjznVgtLiSJ7vjaAbewOMVBqan0wyh+FtFoNLzPKbYFKhFFR8tDqqkmee7m
mvix4813XIjbxZvqJO1egU5TRKX8UgCDMrwXVCz+SOXBMlggvQbASS9pIarCRNVQta9D28RZ
WX93KSNIrUkJ8t+j7uA8zaLhMYd7KoJKpi2e8tWlIJND+kJvfA/xrTsxXeofTIaYoEM4ZvcQ
EHZPpDjE+hLLV43f+P</vt:lpwstr>
  </property>
  <property fmtid="{D5CDD505-2E9C-101B-9397-08002B2CF9AE}" pid="4" name="_2015_ms_pID_7253431">
    <vt:lpwstr>brHS2U69R/MLzUmmD7YQ3LpDLz06l2m71Rzk5FI9px8Mj+pHNK1ai0
bkmoDlfRRnSoIlIWO3prwcOhCTZOm+750F5MO/9BBrx3JHzALAjaH16SjC8g9HBNhlK3UdWD
WOqqzJwe/9gnDrrKWTfm6DrhFQ+4mnUYcq75hkSOUtc1HSSNDgQdVgBNhNu3hbzvH7SDAtB4
dWwbcaq2pDP2B9dRzJMQIYhpGHJa5bXjXCU5</vt:lpwstr>
  </property>
  <property fmtid="{D5CDD505-2E9C-101B-9397-08002B2CF9AE}" pid="5" name="_2015_ms_pID_7253432">
    <vt:lpwstr>/w==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