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vsd" ContentType="application/vnd.visio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11"/>
  </p:notesMasterIdLst>
  <p:handoutMasterIdLst>
    <p:handoutMasterId r:id="rId12"/>
  </p:handoutMasterIdLst>
  <p:sldIdLst>
    <p:sldId id="337" r:id="rId3"/>
    <p:sldId id="370" r:id="rId4"/>
    <p:sldId id="371" r:id="rId5"/>
    <p:sldId id="383" r:id="rId6"/>
    <p:sldId id="372" r:id="rId7"/>
    <p:sldId id="382" r:id="rId8"/>
    <p:sldId id="381" r:id="rId9"/>
    <p:sldId id="368" r:id="rId1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3399FF"/>
    <a:srgbClr val="999999"/>
    <a:srgbClr val="72AF2F"/>
    <a:srgbClr val="72732F"/>
    <a:srgbClr val="B1D254"/>
    <a:srgbClr val="C6D254"/>
    <a:srgbClr val="C0C0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7" autoAdjust="0"/>
    <p:restoredTop sz="94127" autoAdjust="0"/>
  </p:normalViewPr>
  <p:slideViewPr>
    <p:cSldViewPr snapToGrid="0">
      <p:cViewPr varScale="1">
        <p:scale>
          <a:sx n="50" d="100"/>
          <a:sy n="50" d="100"/>
        </p:scale>
        <p:origin x="-225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9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495" y="249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6F23DF02-C025-4DFF-AD2E-63925C035E4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533400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ja-JP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CAAD5E6-1700-4D56-9308-CE4E7DEBC19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41743863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AD5E6-1700-4D56-9308-CE4E7DEBC192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2053743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AAD5E6-1700-4D56-9308-CE4E7DEBC192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1865962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D58595-9126-4350-825E-105B6B431FA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45725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D285660-6778-4F7D-BD93-9B8C73500D3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1849353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5EF5CB-8412-4F1A-B577-6997DBC5590F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454910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75B3DD-E5F0-4BBA-9EE1-B05D30F1ACA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4288262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8A09A-868B-4409-8D11-B4C4DB87FA6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891259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A1EB8C-A544-4874-BCD5-30C4711992B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837913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CC1774-7B01-475B-BD5C-7E5881EED90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8648617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8777D-80C3-4530-A475-67D4878378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1204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3CCB15-790C-46A6-8379-CE61E7D7AB5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209584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8B3AE-6D2B-40A5-A64D-0E17314F46B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093293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D7FCEF-EB74-481E-94AC-8DA6CB3C5C0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018805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5" name="Picture 7" descr="3GPP-logo_web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-2381"/>
            <a:ext cx="16224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68274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160A0-4071-4419-9C8C-C76C5345E8E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961286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C4A25-16B8-474A-80D2-71CF6CF081F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395284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E0C2D-0FE5-4F22-ADF1-30552CC33F7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2523050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2F347-5691-4894-8BC0-4F5312070E9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59870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86DDFDB-23B0-4340-BCB4-E814C258C93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2350171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4AC910-FA49-4282-9A8E-28BD66C271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7638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9E9D59-595A-4885-B69C-474D8BCA9BB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2089512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986724-3CC3-4281-B0F6-013C17E3EB03}" type="slidenum">
              <a:rPr lang="en-GB" altLang="ja-JP"/>
              <a:pPr/>
              <a:t>‹#›</a:t>
            </a:fld>
            <a:endParaRPr lang="en-GB" altLang="ja-JP" dirty="0"/>
          </a:p>
        </p:txBody>
      </p:sp>
      <p:pic>
        <p:nvPicPr>
          <p:cNvPr id="4" name="Picture 7" descr="3GPP-logo_web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364" y="80669"/>
            <a:ext cx="16224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61023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78B69EE-7BA9-4BE0-B9BC-BE0C221E1B0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1691211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44EDA1-EB62-4DF9-8C7D-A4BBE700DD7B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644935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81AAB9-AE71-4698-A94F-C4E3AC9A14B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6828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ea typeface="ＭＳ Ｐゴシック" panose="020B0600070205080204" pitchFamily="34" charset="-128"/>
              </a:defRPr>
            </a:lvl1pPr>
          </a:lstStyle>
          <a:p>
            <a:fld id="{CB8E9319-6BC1-45D2-A8AA-8B133E285DB5}" type="slidenum">
              <a:rPr lang="en-GB" altLang="ja-JP"/>
              <a:pPr/>
              <a:t>‹#›</a:t>
            </a:fld>
            <a:endParaRPr lang="en-GB" altLang="ja-JP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en-US" baseline="30000" smtClean="0">
                <a:solidFill>
                  <a:schemeClr val="bg1"/>
                </a:solidFill>
              </a:rPr>
              <a:t>th</a:t>
            </a:r>
            <a:r>
              <a:rPr lang="en-US" altLang="en-US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dirty="0" smtClean="0">
                <a:solidFill>
                  <a:schemeClr val="bg1"/>
                </a:solidFill>
              </a:rPr>
              <a:t>© 3GPP 2015     TSG CT status report to TSG SA #68, June 2015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FEE00A9-4794-4D8A-85BD-0F636D0BE4E3}" type="slidenum">
              <a:rPr lang="en-US" altLang="ja-JP" sz="1100">
                <a:solidFill>
                  <a:schemeClr val="bg1"/>
                </a:solidFill>
                <a:ea typeface="ＭＳ Ｐゴシック" panose="020B0600070205080204" pitchFamily="34" charset="-128"/>
              </a:rPr>
              <a:pPr eaLnBrk="1" hangingPunct="1"/>
              <a:t>‹#›</a:t>
            </a:fld>
            <a:endParaRPr lang="en-US" altLang="ja-JP" sz="110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panose="020B0600070205080204" pitchFamily="34" charset="-128"/>
              </a:defRPr>
            </a:lvl1pPr>
          </a:lstStyle>
          <a:p>
            <a:endParaRPr lang="en-US" altLang="ja-JP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panose="020B0600070205080204" pitchFamily="34" charset="-128"/>
              </a:defRPr>
            </a:lvl1pPr>
          </a:lstStyle>
          <a:p>
            <a:endParaRPr lang="ja-JP" altLang="ja-JP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panose="020B0600070205080204" pitchFamily="34" charset="-128"/>
              </a:defRPr>
            </a:lvl1pPr>
          </a:lstStyle>
          <a:p>
            <a:fld id="{1E999531-7D6C-432B-98EF-1EAD738DC45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Visio_2003-2010___111.vsd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76767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Text Box 11"/>
          <p:cNvSpPr txBox="1">
            <a:spLocks noChangeArrowheads="1"/>
          </p:cNvSpPr>
          <p:nvPr/>
        </p:nvSpPr>
        <p:spPr bwMode="auto">
          <a:xfrm>
            <a:off x="251835" y="101726"/>
            <a:ext cx="735226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ja-JP" sz="2200" dirty="0">
                <a:ea typeface="ＭＳ Ｐゴシック" panose="020B0600070205080204" pitchFamily="34" charset="-128"/>
              </a:rPr>
              <a:t>3GPP TSG-CT WG1 ad-hoc meeting on IoT </a:t>
            </a:r>
            <a:r>
              <a:rPr lang="en-US" altLang="ja-JP" sz="2200" dirty="0" smtClean="0">
                <a:ea typeface="ＭＳ Ｐゴシック" panose="020B0600070205080204" pitchFamily="34" charset="-128"/>
              </a:rPr>
              <a:t> C1A-16xxxx</a:t>
            </a:r>
            <a:endParaRPr lang="en-US" altLang="ja-JP" sz="2200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ja-JP" sz="2200" dirty="0">
                <a:ea typeface="ＭＳ Ｐゴシック" panose="020B0600070205080204" pitchFamily="34" charset="-128"/>
              </a:rPr>
              <a:t>Sophia </a:t>
            </a:r>
            <a:r>
              <a:rPr lang="en-US" altLang="ja-JP" sz="2200" dirty="0" err="1">
                <a:ea typeface="ＭＳ Ｐゴシック" panose="020B0600070205080204" pitchFamily="34" charset="-128"/>
              </a:rPr>
              <a:t>Antipolis</a:t>
            </a:r>
            <a:r>
              <a:rPr lang="en-US" altLang="ja-JP" sz="2200" dirty="0">
                <a:ea typeface="ＭＳ Ｐゴシック" panose="020B0600070205080204" pitchFamily="34" charset="-128"/>
              </a:rPr>
              <a:t> (France), 25-27 April 2016</a:t>
            </a: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ja-JP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lang="en-US" altLang="ja-JP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ja-JP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lang="en-US" altLang="ja-JP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lang="en-GB" altLang="ja-JP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077" name="Subtitle 6"/>
          <p:cNvSpPr>
            <a:spLocks/>
          </p:cNvSpPr>
          <p:nvPr/>
        </p:nvSpPr>
        <p:spPr bwMode="auto">
          <a:xfrm>
            <a:off x="1049338" y="4441403"/>
            <a:ext cx="7135812" cy="455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GB" altLang="en-US" sz="2400" dirty="0" smtClean="0">
                <a:cs typeface="Arial" panose="020B0604020202020204" pitchFamily="34" charset="0"/>
              </a:rPr>
              <a:t>Huawei, HiSilicon </a:t>
            </a:r>
            <a:endParaRPr lang="en-GB" altLang="en-US" sz="2400" dirty="0"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2331" y="2468609"/>
            <a:ext cx="74898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3600" b="1" dirty="0" smtClean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Discussion on enabling to switch </a:t>
            </a:r>
            <a:r>
              <a:rPr lang="en-US" altLang="zh-CN" sz="36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from CP to UP </a:t>
            </a:r>
            <a:r>
              <a:rPr lang="en-US" altLang="zh-CN" sz="3600" b="1" dirty="0" err="1" smtClean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CIoT</a:t>
            </a:r>
            <a:r>
              <a:rPr lang="en-US" altLang="zh-CN" sz="3600" b="1" dirty="0" smtClean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 EPS optimization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490" y="138892"/>
            <a:ext cx="7745412" cy="540068"/>
          </a:xfrm>
        </p:spPr>
        <p:txBody>
          <a:bodyPr/>
          <a:lstStyle/>
          <a:p>
            <a:pPr algn="l"/>
            <a:r>
              <a:rPr lang="en-US" altLang="zh-CN" kern="1200" dirty="0">
                <a:ea typeface="微软雅黑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490" y="887213"/>
            <a:ext cx="8318710" cy="570726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During the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SA2#114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meeting,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a CR#2995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(in S2-162058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was endorsed which adds a new procedure (below Figure) to enable the switching from CP to UP </a:t>
            </a:r>
            <a:r>
              <a:rPr lang="en-US" altLang="zh-CN" sz="16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EPS optimization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via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establishment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of S1-U bearer during Data Transport in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control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lane </a:t>
            </a: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CIoT EPS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optimization.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SA2 CR wa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 actually </a:t>
            </a:r>
            <a:r>
              <a:rPr lang="en-GB" altLang="zh-CN" sz="1600" dirty="0"/>
              <a:t>technically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endorsed and in a related reply LS (in S2-162233), SA2 actually ask CT1 to provide any comments on the endorsed proposal.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Two triggers are used to perform the switching from CP to UP </a:t>
            </a:r>
            <a:r>
              <a:rPr lang="en-US" altLang="zh-CN" sz="1600" b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EPS optimization: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(1) </a:t>
            </a: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UE-triggered </a:t>
            </a: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via explicit NAS message;  and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(2) </a:t>
            </a: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MME-triggered </a:t>
            </a:r>
            <a:r>
              <a:rPr lang="en-US" altLang="zh-CN" sz="1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via internal policy.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For  the trigger (1), the SA2 CR describes to use the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ervice request procedure. However, 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note that the 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UE 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s </a:t>
            </a:r>
            <a:r>
              <a:rPr lang="en-US" altLang="zh-CN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already</a:t>
            </a:r>
            <a:r>
              <a:rPr lang="en-US" altLang="zh-CN" sz="16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in the connected mode (EMM-CONNECTED) when this is not possible today and needs further study and analysis as described in the CT1 LS in C1-162104</a:t>
            </a: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16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71600" y="3232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67871883"/>
              </p:ext>
            </p:extLst>
          </p:nvPr>
        </p:nvGraphicFramePr>
        <p:xfrm>
          <a:off x="1599795" y="3495675"/>
          <a:ext cx="6115050" cy="3362325"/>
        </p:xfrm>
        <a:graphic>
          <a:graphicData uri="http://schemas.openxmlformats.org/presentationml/2006/ole">
            <p:oleObj spid="_x0000_s55382" name="Visio" r:id="rId4" imgW="8327676" imgH="4583742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85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5" y="260648"/>
            <a:ext cx="7745412" cy="540068"/>
          </a:xfrm>
        </p:spPr>
        <p:txBody>
          <a:bodyPr/>
          <a:lstStyle/>
          <a:p>
            <a:pPr algn="l"/>
            <a:r>
              <a:rPr lang="en-US" altLang="zh-CN" kern="1200" dirty="0" smtClean="0">
                <a:ea typeface="微软雅黑"/>
              </a:rPr>
              <a:t>Issues for CT1 </a:t>
            </a:r>
            <a:r>
              <a:rPr lang="en-US" altLang="zh-CN" kern="1200" dirty="0" smtClean="0">
                <a:ea typeface="微软雅黑"/>
              </a:rPr>
              <a:t>analysis			       1/2</a:t>
            </a:r>
            <a:endParaRPr lang="zh-CN" altLang="en-US" kern="1200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5" y="763313"/>
            <a:ext cx="7929562" cy="6370961"/>
          </a:xfrm>
        </p:spPr>
        <p:txBody>
          <a:bodyPr/>
          <a:lstStyle/>
          <a:p>
            <a:pPr>
              <a:spcAft>
                <a:spcPts val="450"/>
              </a:spcAft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CT1 LS in </a:t>
            </a:r>
            <a:r>
              <a:rPr lang="en-GB" altLang="zh-CN" sz="2000" dirty="0" smtClean="0"/>
              <a:t>C1-162104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to SA2, CT1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have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clearly indicated the fact that since the introduction of EPS the UE is actually </a:t>
            </a:r>
            <a:r>
              <a:rPr lang="en-GB" altLang="zh-CN" sz="2000" u="sng" dirty="0" smtClean="0"/>
              <a:t>not</a:t>
            </a:r>
            <a:r>
              <a:rPr lang="en-GB" altLang="zh-CN" sz="2000" dirty="0" smtClean="0"/>
              <a:t> allowed to perform a service request procedure </a:t>
            </a:r>
            <a:r>
              <a:rPr lang="en-GB" altLang="zh-CN" sz="2000" b="1" dirty="0" smtClean="0"/>
              <a:t>for</a:t>
            </a:r>
            <a:r>
              <a:rPr lang="en-GB" altLang="zh-CN" sz="2000" dirty="0" smtClean="0"/>
              <a:t> </a:t>
            </a:r>
            <a:r>
              <a:rPr lang="en-GB" altLang="zh-CN" sz="2000" b="1" dirty="0"/>
              <a:t>packet services</a:t>
            </a:r>
            <a:r>
              <a:rPr lang="en-GB" altLang="zh-CN" sz="2000" dirty="0"/>
              <a:t> (i.e</a:t>
            </a:r>
            <a:r>
              <a:rPr lang="en-GB" altLang="zh-CN" sz="2000" dirty="0" smtClean="0"/>
              <a:t>., </a:t>
            </a:r>
            <a:r>
              <a:rPr lang="en-GB" altLang="zh-CN" sz="2000" dirty="0"/>
              <a:t>a request to establish the S1-U bearers) when the UE is </a:t>
            </a:r>
            <a:r>
              <a:rPr lang="en-GB" altLang="zh-CN" sz="2000" dirty="0" smtClean="0"/>
              <a:t>in connected mode (EMM-CONNECTED</a:t>
            </a:r>
            <a:r>
              <a:rPr lang="en-GB" altLang="zh-CN" sz="2000" dirty="0" smtClean="0"/>
              <a:t>). Also, there is </a:t>
            </a:r>
            <a:r>
              <a:rPr lang="en-GB" altLang="zh-CN" sz="2000" dirty="0" smtClean="0"/>
              <a:t>an existing precondition that </a:t>
            </a:r>
            <a:r>
              <a:rPr lang="en-GB" sz="2000" dirty="0" smtClean="0"/>
              <a:t>when </a:t>
            </a:r>
            <a:r>
              <a:rPr lang="en-GB" sz="2000" dirty="0" smtClean="0"/>
              <a:t>the UE is initiating a service request procedure for </a:t>
            </a:r>
            <a:r>
              <a:rPr lang="en-GB" sz="2000" dirty="0" smtClean="0"/>
              <a:t>other services (e.g., CSFB) while </a:t>
            </a:r>
            <a:r>
              <a:rPr lang="en-GB" sz="2000" dirty="0" smtClean="0"/>
              <a:t>in </a:t>
            </a:r>
            <a:r>
              <a:rPr lang="en-GB" sz="2000" dirty="0" smtClean="0"/>
              <a:t>connected </a:t>
            </a:r>
            <a:r>
              <a:rPr lang="en-GB" sz="2000" dirty="0" smtClean="0"/>
              <a:t>mode, </a:t>
            </a:r>
            <a:r>
              <a:rPr lang="en-GB" sz="2000" dirty="0" smtClean="0"/>
              <a:t>the </a:t>
            </a:r>
            <a:r>
              <a:rPr lang="en-GB" sz="2000" dirty="0" smtClean="0"/>
              <a:t>S1-U bearers are already </a:t>
            </a:r>
            <a:r>
              <a:rPr lang="en-GB" sz="2000" dirty="0" smtClean="0"/>
              <a:t>established. </a:t>
            </a:r>
            <a:r>
              <a:rPr lang="en-GB" altLang="zh-CN" sz="2000" dirty="0" smtClean="0"/>
              <a:t>Going against this principle, e.g., requires analyzing the existing errors handling of the NAS protocol procedures and collision scenarios. Quote of the LS:</a:t>
            </a:r>
          </a:p>
          <a:p>
            <a:pPr>
              <a:buNone/>
            </a:pP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“[..] These </a:t>
            </a: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two basic principles have been used since Rel-8 for the design and specification of the NAS protocol, e.g. for features like the release of the RRC connection /NAS signalling connection, implicit bearer synchronization, CSFB, LIPA, and related error- and collision cases.</a:t>
            </a:r>
            <a:endParaRPr lang="en-US" sz="1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CT1 would like to indicate to SA2 that, like SA2, CT1 has not yet analyzed all the impacts and consequences of introducing the possibility of sending a service request for packet services when the UE is already in RRC/EMM Connected mode now, in Rel-13. However, most companies in CT1 expect that if SA2 should ask for this possibility, a considerable part of the error handling will need to be re-analyzed</a:t>
            </a:r>
            <a:r>
              <a:rPr lang="en-GB" sz="1600" i="1" dirty="0" smtClean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621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256"/>
            <a:ext cx="8229600" cy="5197908"/>
          </a:xfrm>
        </p:spPr>
        <p:txBody>
          <a:bodyPr/>
          <a:lstStyle/>
          <a:p>
            <a:pPr>
              <a:spcAft>
                <a:spcPts val="450"/>
              </a:spcAft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Due to the newly endorsed SA2 CR, we believe that CT1 need to analyze and determine whether: </a:t>
            </a:r>
          </a:p>
          <a:p>
            <a:pPr lvl="1">
              <a:spcAft>
                <a:spcPts val="450"/>
              </a:spcAft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(1) to align fully with the SA2 endorsed CR to and break the principle existing  since Rel-8; or </a:t>
            </a:r>
          </a:p>
          <a:p>
            <a:pPr lvl="1">
              <a:spcAft>
                <a:spcPts val="450"/>
              </a:spcAft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(2) to find other alternative way(s) to achieve the requirements as per the SA2 endorsed CR but keeping the existing principle </a:t>
            </a: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unbroken .</a:t>
            </a:r>
            <a:endParaRPr lang="en-US" altLang="zh-CN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450"/>
              </a:spcAft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Our, Huawei, position is: </a:t>
            </a:r>
            <a:r>
              <a:rPr lang="en-US" altLang="zh-CN" sz="20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prefer to go for (2)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due to the following:</a:t>
            </a:r>
          </a:p>
          <a:p>
            <a:pPr lvl="1">
              <a:spcAft>
                <a:spcPts val="450"/>
              </a:spcAft>
            </a:pP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Rel-13 timeframe for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is closing by June 2016, hence there is no time for CT1 to </a:t>
            </a:r>
            <a:r>
              <a:rPr lang="en-GB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analyze all the impacts and consequences in case of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existing principle since Rel-8 is broken;</a:t>
            </a:r>
          </a:p>
          <a:p>
            <a:pPr lvl="1">
              <a:spcAft>
                <a:spcPts val="450"/>
              </a:spcAft>
            </a:pP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Switching from CP to UP is not an essential mechanism and without it the whole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feature can still end-to-end work well. CT1 have other more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to work on in order to complete essential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functionality by June 2016 to ensure the whole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feature is stable and implementable.</a:t>
            </a:r>
          </a:p>
          <a:p>
            <a:pPr lvl="1">
              <a:spcAft>
                <a:spcPts val="450"/>
              </a:spcAft>
            </a:pP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Enhancements and optimization to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are already planned for Rel-14. </a:t>
            </a:r>
            <a:endParaRPr lang="en-US" altLang="zh-CN" sz="2000" u="sng" dirty="0" smtClean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652465" y="260648"/>
            <a:ext cx="7745412" cy="540068"/>
          </a:xfrm>
        </p:spPr>
        <p:txBody>
          <a:bodyPr/>
          <a:lstStyle/>
          <a:p>
            <a:pPr algn="l"/>
            <a:r>
              <a:rPr lang="en-US" altLang="zh-CN" kern="1200" dirty="0" smtClean="0">
                <a:ea typeface="微软雅黑"/>
              </a:rPr>
              <a:t>Issues for CT1 </a:t>
            </a:r>
            <a:r>
              <a:rPr lang="en-US" altLang="zh-CN" kern="1200" dirty="0" smtClean="0">
                <a:ea typeface="微软雅黑"/>
              </a:rPr>
              <a:t>analysis			       2/2</a:t>
            </a:r>
            <a:endParaRPr lang="zh-CN" altLang="en-US" kern="1200" dirty="0">
              <a:ea typeface="微软雅黑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5" y="260648"/>
            <a:ext cx="7745412" cy="540068"/>
          </a:xfrm>
        </p:spPr>
        <p:txBody>
          <a:bodyPr/>
          <a:lstStyle/>
          <a:p>
            <a:pPr algn="l"/>
            <a:r>
              <a:rPr lang="en-US" altLang="zh-CN" sz="3000" kern="1200" dirty="0" smtClean="0">
                <a:ea typeface="微软雅黑"/>
              </a:rPr>
              <a:t>Alternative #1: reusing TAU procedure with </a:t>
            </a:r>
            <a:br>
              <a:rPr lang="en-US" altLang="zh-CN" sz="3000" kern="1200" dirty="0" smtClean="0">
                <a:ea typeface="微软雅黑"/>
              </a:rPr>
            </a:br>
            <a:r>
              <a:rPr lang="en-US" altLang="zh-CN" sz="3000" kern="1200" dirty="0" smtClean="0">
                <a:ea typeface="微软雅黑"/>
              </a:rPr>
              <a:t>		     “active” flag</a:t>
            </a:r>
            <a:endParaRPr lang="zh-CN" altLang="en-US" sz="3000" kern="1200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4" y="1051726"/>
            <a:ext cx="8294311" cy="55373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As per current EMM state machine, the TAU procedure can be initiated while in connected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 functionality of “active” flag can fully meet the requirements for the switching from CP to UP as per SA2 endorsed CR: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(1) to prolong the NAS signaling connection; and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(2) to re-establish the user-plane radio bearers for all active EPS bearer contexts.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 new TAU trigger is anyhow required for the UE using CP optimization, e.g. “-  </a:t>
            </a:r>
            <a:r>
              <a:rPr lang="en-US" altLang="zh-CN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in EMM-CONNECTED mode, needs to request the establishment of the radio and S1 bearers for active EPS bearer contexts used for Control plane CIoT EPS optimization</a:t>
            </a:r>
            <a:r>
              <a:rPr lang="en-US" altLang="zh-CN" sz="2000" dirty="0" smtClean="0"/>
              <a:t>.”</a:t>
            </a:r>
            <a:endParaRPr lang="en-US" altLang="zh-CN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As specified in the stage 2 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TS 23.401 sub-clause</a:t>
            </a:r>
            <a:r>
              <a:rPr lang="en-GB" altLang="zh-CN" sz="2000" dirty="0" smtClean="0"/>
              <a:t> </a:t>
            </a:r>
            <a:r>
              <a:rPr lang="en-GB" altLang="zh-CN" sz="2000" dirty="0"/>
              <a:t>5.3.3.1 </a:t>
            </a:r>
            <a:r>
              <a:rPr lang="en-GB" altLang="zh-CN" sz="2000" dirty="0" smtClean="0"/>
              <a:t>for the TAU procedure, the MME will perform </a:t>
            </a:r>
            <a:r>
              <a:rPr lang="en-GB" altLang="zh-CN" sz="2000" b="1" dirty="0" smtClean="0"/>
              <a:t>the same</a:t>
            </a:r>
            <a:r>
              <a:rPr lang="en-GB" altLang="zh-CN" sz="2000" dirty="0" smtClean="0"/>
              <a:t> subsequent message sequence as legacy SR procedure, i.e. the steps 6-11 in the Figure in slide#2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“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message sequence </a:t>
            </a:r>
            <a:r>
              <a:rPr lang="en-GB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be the same as for the UE triggered Service </a:t>
            </a:r>
            <a:r>
              <a:rPr lang="en-GB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Request </a:t>
            </a:r>
            <a:r>
              <a:rPr lang="en-GB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procedure specified in clause 5.3.4.1 from the step when MME establishes the bearer(s)</a:t>
            </a:r>
            <a:r>
              <a:rPr lang="en-GB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9714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5" y="287542"/>
            <a:ext cx="7066147" cy="788221"/>
          </a:xfrm>
        </p:spPr>
        <p:txBody>
          <a:bodyPr/>
          <a:lstStyle/>
          <a:p>
            <a:pPr algn="l"/>
            <a:r>
              <a:rPr lang="en-US" altLang="zh-CN" sz="3000" kern="1200" dirty="0" smtClean="0">
                <a:ea typeface="微软雅黑"/>
              </a:rPr>
              <a:t>Alternative #2: using the new ESM DATA TRANSPORT </a:t>
            </a:r>
            <a:r>
              <a:rPr lang="en-US" altLang="zh-CN" sz="3000" kern="1200" dirty="0" err="1" smtClean="0">
                <a:ea typeface="微软雅黑"/>
              </a:rPr>
              <a:t>msg</a:t>
            </a:r>
            <a:r>
              <a:rPr lang="en-US" altLang="zh-CN" sz="3000" kern="1200" dirty="0" smtClean="0">
                <a:ea typeface="微软雅黑"/>
              </a:rPr>
              <a:t> with new active-like flag</a:t>
            </a:r>
            <a:endParaRPr lang="zh-CN" altLang="en-US" sz="3000" kern="1200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6" y="1134851"/>
            <a:ext cx="4968406" cy="510702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CT1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have just agreed a new ESM DATA TRANSPORT message for use in connected mode for </a:t>
            </a:r>
            <a:r>
              <a:rPr lang="en-US" altLang="zh-CN" sz="1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CIoT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data transfer and a new </a:t>
            </a:r>
            <a:r>
              <a:rPr lang="en-GB" altLang="zh-CN" sz="1800" dirty="0"/>
              <a:t>Release assistance indication </a:t>
            </a:r>
            <a:r>
              <a:rPr lang="en-GB" altLang="zh-CN" sz="1800" dirty="0" smtClean="0"/>
              <a:t>IE is included in the msg.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If the UE decides to switch from CP to UP during </a:t>
            </a:r>
            <a:r>
              <a:rPr lang="en-GB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GB" altLang="zh-CN" sz="18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 ongoing CIoT data transfer over CP, the UE sends the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ESM DATA TRANSPORT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message with an</a:t>
            </a:r>
            <a:r>
              <a:rPr lang="en-US" altLang="zh-CN" sz="1800" dirty="0"/>
              <a:t> empty data </a:t>
            </a:r>
            <a:r>
              <a:rPr lang="en-US" altLang="zh-CN" sz="1800" dirty="0" smtClean="0"/>
              <a:t>container and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 a new active-like flag in the </a:t>
            </a:r>
            <a:r>
              <a:rPr lang="en-GB" altLang="zh-CN" sz="1800" dirty="0"/>
              <a:t>Release assistance indication </a:t>
            </a:r>
            <a:r>
              <a:rPr lang="en-GB" altLang="zh-CN" sz="1800" dirty="0" smtClean="0"/>
              <a:t>IE (like “active” flag in TAU, see right Figure).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 smtClean="0"/>
              <a:t>Note that this </a:t>
            </a:r>
            <a:r>
              <a:rPr lang="en-US" altLang="zh-CN" sz="1800" dirty="0"/>
              <a:t>new </a:t>
            </a:r>
            <a:r>
              <a:rPr lang="en-US" altLang="zh-CN" sz="1800" dirty="0" smtClean="0"/>
              <a:t>bit is independent of the DDX bits, and therefore </a:t>
            </a:r>
            <a:r>
              <a:rPr lang="en-US" altLang="zh-CN" sz="1800" dirty="0"/>
              <a:t>can </a:t>
            </a:r>
            <a:r>
              <a:rPr lang="en-US" altLang="zh-CN" sz="1800" dirty="0" smtClean="0"/>
              <a:t>work </a:t>
            </a:r>
            <a:r>
              <a:rPr lang="en-US" altLang="zh-CN" sz="1800" dirty="0"/>
              <a:t>well with </a:t>
            </a:r>
            <a:r>
              <a:rPr lang="en-US" altLang="zh-CN" sz="1800" dirty="0" smtClean="0"/>
              <a:t>the DDX </a:t>
            </a:r>
            <a:r>
              <a:rPr lang="en-US" altLang="zh-CN" sz="1800" dirty="0"/>
              <a:t>bits due to </a:t>
            </a:r>
            <a:r>
              <a:rPr lang="en-US" altLang="zh-CN" sz="1800" dirty="0" smtClean="0"/>
              <a:t>setting both values to “0” and “00”refer to the same action –as the bit(s) are </a:t>
            </a:r>
            <a:r>
              <a:rPr lang="en-US" altLang="zh-CN" sz="1800" b="1" dirty="0" smtClean="0"/>
              <a:t>not</a:t>
            </a:r>
            <a:r>
              <a:rPr lang="en-US" altLang="zh-CN" sz="1800" dirty="0" smtClean="0"/>
              <a:t> received–.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 smtClean="0"/>
              <a:t>The MME behaviour needs anyhow to be updated to perform steps 4-11 in the Figure in slide#2 upon receipt of this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ESM DATA TRANSPORT </a:t>
            </a:r>
            <a:r>
              <a:rPr lang="en-US" altLang="zh-CN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message.</a:t>
            </a:r>
            <a:endParaRPr lang="en-US" altLang="zh-CN" sz="18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61762" y="1949852"/>
            <a:ext cx="3447502" cy="37965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545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5" y="260648"/>
            <a:ext cx="7745412" cy="540068"/>
          </a:xfrm>
        </p:spPr>
        <p:txBody>
          <a:bodyPr/>
          <a:lstStyle/>
          <a:p>
            <a:pPr algn="l"/>
            <a:r>
              <a:rPr lang="en-US" altLang="zh-CN" kern="1200" dirty="0" smtClean="0">
                <a:ea typeface="微软雅黑"/>
              </a:rPr>
              <a:t>Summary </a:t>
            </a:r>
            <a:r>
              <a:rPr lang="en-US" altLang="zh-CN" kern="1200" smtClean="0">
                <a:ea typeface="微软雅黑"/>
              </a:rPr>
              <a:t>and proposal</a:t>
            </a:r>
            <a:endParaRPr lang="zh-CN" altLang="en-US" kern="1200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5" y="818733"/>
            <a:ext cx="7929562" cy="5346571"/>
          </a:xfrm>
        </p:spPr>
        <p:txBody>
          <a:bodyPr/>
          <a:lstStyle/>
          <a:p>
            <a:pPr lvl="0">
              <a:spcAft>
                <a:spcPts val="450"/>
              </a:spcAft>
            </a:pP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Both </a:t>
            </a: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alternatives #1 </a:t>
            </a: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#2 seem to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achieve the same purpose </a:t>
            </a: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as per the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SA2 endorsed CR but keep the </a:t>
            </a:r>
            <a:r>
              <a:rPr lang="en-US" altLang="zh-CN" sz="2400" dirty="0" smtClean="0"/>
              <a:t>existing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principle </a:t>
            </a: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unbroken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450"/>
              </a:spcAft>
            </a:pP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principle, </a:t>
            </a: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alternative #1 </a:t>
            </a:r>
            <a:r>
              <a:rPr lang="en-US" altLang="zh-CN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is better than </a:t>
            </a: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#2 due to the fact that in #2, the MME needs to perform an EMM related procedure which is actually triggered by an ESM message. Also, the active-like flag seem more appropriate to be included in an EMM message not in ESM message though CT1 is already breaking the EMM and ESM decoupling.</a:t>
            </a:r>
            <a:endParaRPr lang="en-US" altLang="zh-CN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450"/>
              </a:spcAft>
            </a:pPr>
            <a:r>
              <a:rPr lang="en-US" altLang="zh-CN" sz="2400" b="0" dirty="0" smtClean="0">
                <a:latin typeface="Calibri" panose="020F0502020204030204" pitchFamily="34" charset="0"/>
                <a:cs typeface="Calibri" panose="020F0502020204030204" pitchFamily="34" charset="0"/>
              </a:rPr>
              <a:t>Our, Huawei, proposal is: </a:t>
            </a:r>
            <a:r>
              <a:rPr lang="en-US" altLang="zh-CN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to adopt alternative #1 as way forward in Rel-13 and a proposed CR to achieve this can be found in C1A160059.</a:t>
            </a:r>
          </a:p>
        </p:txBody>
      </p:sp>
    </p:spTree>
    <p:extLst>
      <p:ext uri="{BB962C8B-B14F-4D97-AF65-F5344CB8AC3E}">
        <p14:creationId xmlns="" xmlns:p14="http://schemas.microsoft.com/office/powerpoint/2010/main" val="116306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6528" y="2752430"/>
            <a:ext cx="5029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n>
                  <a:solidFill>
                    <a:prstClr val="white"/>
                  </a:solidFill>
                </a:ln>
                <a:solidFill>
                  <a:srgbClr val="C00000"/>
                </a:solidFill>
                <a:effectLst>
                  <a:glow rad="63500">
                    <a:srgbClr val="9BBB59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rPr>
              <a:t>Thank You!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35121</TotalTime>
  <Words>1141</Words>
  <Application>Microsoft Office PowerPoint</Application>
  <PresentationFormat>On-screen Show (4:3)</PresentationFormat>
  <Paragraphs>44</Paragraphs>
  <Slides>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3gpp</vt:lpstr>
      <vt:lpstr>Custom Design</vt:lpstr>
      <vt:lpstr>Visio</vt:lpstr>
      <vt:lpstr>Slide 1</vt:lpstr>
      <vt:lpstr>Background</vt:lpstr>
      <vt:lpstr>Issues for CT1 analysis          1/2</vt:lpstr>
      <vt:lpstr>Issues for CT1 analysis          2/2</vt:lpstr>
      <vt:lpstr>Alternative #1: reusing TAU procedure with         “active” flag</vt:lpstr>
      <vt:lpstr>Alternative #2: using the new ESM DATA TRANSPORT msg with new active-like flag</vt:lpstr>
      <vt:lpstr>Summary and proposal</vt:lpstr>
      <vt:lpstr>Slide 8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
Slide set content produced by Christian HERRERO-VERON and SHU Lin (Huawei Technologies Ltd.)</dc:description>
  <cp:lastModifiedBy>Huawei_CHV_1</cp:lastModifiedBy>
  <cp:revision>426</cp:revision>
  <dcterms:created xsi:type="dcterms:W3CDTF">2009-10-13T12:22:16Z</dcterms:created>
  <dcterms:modified xsi:type="dcterms:W3CDTF">2016-04-22T13:38:37Z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(3)bpvau8+9FeNWVRLxOlyRprXWDUohlUbcbYhhijofTTid4jeSUizOEfLwJ7EQxe/p41Mg4mBd_x000d_
hSAxNmnHSJmfS23Cm8VfdAfPzuUDdmEtibqWG1uuka3hS5wAgqJvTWnkOsp307qsYfK8+jjc_x000d_
ag8PF7VzKjkhmsRk0A3yBC68XqNYsgPkttfCnNVv8fQUTmUOq+lpCArRjIx8x/pTlwdacmtG_x000d_
So53x9N7VFtXjys8hJ</vt:lpwstr>
  </property>
  <property fmtid="{D5CDD505-2E9C-101B-9397-08002B2CF9AE}" pid="3" name="_new_ms_pID_72543_00">
    <vt:lpwstr>_</vt:lpwstr>
  </property>
  <property fmtid="{D5CDD505-2E9C-101B-9397-08002B2CF9AE}" pid="4" name="_new_ms_pID_725431">
    <vt:lpwstr>EBsY8d+HEjXguRsI3c7w5knSA9zWFfLGe4Bc5FkAKmcHqv9qmHYmml_x000d_
fWkHd9zxTxDm/UL8h41Luy9hV4ty9Z01FxoLgOG4MA2FKUPFBf+eT1ZWkkO3Y3KKn7vzSoly_x000d_
SuRPWzjQ7CX6nDw5bBOX4JsS+nGXfeJkHci9G74b1flu5eW0Y1Mb7rCdV951Wu4yW7Og1NtZ_x000d_
Kz2lIrQbMlXOo9+TqJkgLZxJ+Iueoy2R8Ba5</vt:lpwstr>
  </property>
  <property fmtid="{D5CDD505-2E9C-101B-9397-08002B2CF9AE}" pid="5" name="_new_ms_pID_725431_00">
    <vt:lpwstr>_</vt:lpwstr>
  </property>
  <property fmtid="{D5CDD505-2E9C-101B-9397-08002B2CF9AE}" pid="6" name="_new_ms_pID_725432">
    <vt:lpwstr>95U5YTWjzdshls00d3jFNmk=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(3)tS9fbFECfXb5kZ7mwtPfOdV3i2Bj7mcpXQP6ZYWN4wu1IZTexZmJb8qkjKJWEQrocraGxCuu
fOYI4j1YZMUfGQPqqvG91LSLG9Hx9w+RTYBk6iQ/tqa9y/H9RDumfl3mKY89sKSdMcW6Va8E
OuhktK90zzbom2oj0PriR6T2Lifx7uzc+P5XWvNSo+rzCZXC8rIekJdcR7fUYnJ1wWP+ZHGB
bM9jMG5amE7fdxcL8y</vt:lpwstr>
  </property>
  <property fmtid="{D5CDD505-2E9C-101B-9397-08002B2CF9AE}" pid="9" name="_2015_ms_pID_7253431">
    <vt:lpwstr>Nqlselo9sf7CXFTz73QdyHjdJsp9ahvYUayxh3E+2mgKE0rw0nEeMR
FKb8JGIglQtlC1OfsHma8OlVpv2d0n1B4VCtowu9gui/XrC26LyiKsqaZpVwsw9gcMRuY894
R0CNpf3YVy0ler5aBQat0v7h8iVEzluOSrXDrb3iMwr4dGXI1V3QqWHLaMEJk2cBltdA+JTx
2LxdE3xgwxWsWUPCzXrasy5AcBjR/jdRGK1v</vt:lpwstr>
  </property>
  <property fmtid="{D5CDD505-2E9C-101B-9397-08002B2CF9AE}" pid="10" name="_2015_ms_pID_7253432">
    <vt:lpwstr>lPlNVoNEYr9nOPewZKJ3AcE=</vt:lpwstr>
  </property>
</Properties>
</file>