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774" r:id="rId2"/>
    <p:sldMasterId id="2147483654" r:id="rId3"/>
  </p:sldMasterIdLst>
  <p:notesMasterIdLst>
    <p:notesMasterId r:id="rId8"/>
  </p:notesMasterIdLst>
  <p:sldIdLst>
    <p:sldId id="842" r:id="rId4"/>
    <p:sldId id="868" r:id="rId5"/>
    <p:sldId id="869" r:id="rId6"/>
    <p:sldId id="870" r:id="rId7"/>
  </p:sldIdLst>
  <p:sldSz cx="9144000" cy="6858000" type="screen4x3"/>
  <p:notesSz cx="6934200" cy="9220200"/>
  <p:defaultTextStyle>
    <a:defPPr>
      <a:defRPr lang="en-US"/>
    </a:defPPr>
    <a:lvl1pPr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2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4">
          <p15:clr>
            <a:srgbClr val="A4A3A4"/>
          </p15:clr>
        </p15:guide>
        <p15:guide id="2" pos="218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AD8"/>
    <a:srgbClr val="9A57CD"/>
    <a:srgbClr val="068ACC"/>
    <a:srgbClr val="004620"/>
    <a:srgbClr val="C6ECD8"/>
    <a:srgbClr val="BEEC90"/>
    <a:srgbClr val="FF0505"/>
    <a:srgbClr val="C39BE1"/>
    <a:srgbClr val="007033"/>
    <a:srgbClr val="A5E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7" autoAdjust="0"/>
    <p:restoredTop sz="99798" autoAdjust="0"/>
  </p:normalViewPr>
  <p:slideViewPr>
    <p:cSldViewPr>
      <p:cViewPr>
        <p:scale>
          <a:sx n="70" d="100"/>
          <a:sy n="70" d="100"/>
        </p:scale>
        <p:origin x="1666" y="47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904" y="-86"/>
      </p:cViewPr>
      <p:guideLst>
        <p:guide orient="horz" pos="2904"/>
        <p:guide pos="2184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0" tIns="46149" rIns="92300" bIns="46149" numCol="1" anchor="t" anchorCtr="0" compatLnSpc="1">
            <a:prstTxWarp prst="textNoShape">
              <a:avLst/>
            </a:prstTxWarp>
          </a:bodyPr>
          <a:lstStyle>
            <a:lvl1pPr algn="l" defTabSz="922338" eaLnBrk="1" hangingPunct="1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0" tIns="46149" rIns="92300" bIns="46149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0" tIns="46149" rIns="92300" bIns="461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0" tIns="46149" rIns="92300" bIns="46149" numCol="1" anchor="b" anchorCtr="0" compatLnSpc="1">
            <a:prstTxWarp prst="textNoShape">
              <a:avLst/>
            </a:prstTxWarp>
          </a:bodyPr>
          <a:lstStyle>
            <a:lvl1pPr algn="l" defTabSz="922338" eaLnBrk="1" hangingPunct="1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0" tIns="46149" rIns="92300" bIns="46149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9D5CA88-C8F2-4716-98FD-01E6D8CDC5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6599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D5CA88-C8F2-4716-98FD-01E6D8CDC512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84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-19050" y="-19050"/>
            <a:ext cx="9182100" cy="3362325"/>
            <a:chOff x="-12" y="-12"/>
            <a:chExt cx="5784" cy="2118"/>
          </a:xfrm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-12" y="-12"/>
              <a:ext cx="5784" cy="2118"/>
            </a:xfrm>
            <a:custGeom>
              <a:avLst/>
              <a:gdLst/>
              <a:ahLst/>
              <a:cxnLst>
                <a:cxn ang="0">
                  <a:pos x="0" y="2118"/>
                </a:cxn>
                <a:cxn ang="0">
                  <a:pos x="0" y="0"/>
                </a:cxn>
                <a:cxn ang="0">
                  <a:pos x="5784" y="0"/>
                </a:cxn>
                <a:cxn ang="0">
                  <a:pos x="5784" y="866"/>
                </a:cxn>
                <a:cxn ang="0">
                  <a:pos x="2892" y="1781"/>
                </a:cxn>
                <a:cxn ang="0">
                  <a:pos x="0" y="2118"/>
                </a:cxn>
              </a:cxnLst>
              <a:rect l="0" t="0" r="r" b="b"/>
              <a:pathLst>
                <a:path w="5784" h="2118">
                  <a:moveTo>
                    <a:pt x="0" y="2118"/>
                  </a:moveTo>
                  <a:cubicBezTo>
                    <a:pt x="0" y="1059"/>
                    <a:pt x="0" y="0"/>
                    <a:pt x="0" y="0"/>
                  </a:cubicBezTo>
                  <a:lnTo>
                    <a:pt x="5784" y="0"/>
                  </a:lnTo>
                  <a:cubicBezTo>
                    <a:pt x="5784" y="0"/>
                    <a:pt x="5784" y="433"/>
                    <a:pt x="5784" y="866"/>
                  </a:cubicBezTo>
                  <a:cubicBezTo>
                    <a:pt x="4656" y="1332"/>
                    <a:pt x="4182" y="1480"/>
                    <a:pt x="2892" y="1781"/>
                  </a:cubicBezTo>
                  <a:cubicBezTo>
                    <a:pt x="1602" y="2082"/>
                    <a:pt x="426" y="2106"/>
                    <a:pt x="0" y="2118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6" name="Picture 6" descr="titlelogo_light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5" y="512"/>
              <a:ext cx="1805" cy="8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8738" y="6477000"/>
            <a:ext cx="3652837" cy="336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900">
                <a:solidFill>
                  <a:srgbClr val="C3D3DF"/>
                </a:solidFill>
              </a:rPr>
              <a:t>© 2007 AT&amp;T Intellectual Property. All rights reserved. AT&amp;T </a:t>
            </a:r>
            <a:br>
              <a:rPr lang="en-US" sz="900">
                <a:solidFill>
                  <a:srgbClr val="C3D3DF"/>
                </a:solidFill>
              </a:rPr>
            </a:br>
            <a:r>
              <a:rPr lang="en-US" sz="900">
                <a:solidFill>
                  <a:srgbClr val="C3D3DF"/>
                </a:solidFill>
              </a:rPr>
              <a:t>and the AT&amp;T logo are trademarks of AT&amp;T Intellectual Property.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057400" y="3802063"/>
            <a:ext cx="6756400" cy="1116012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5054600"/>
            <a:ext cx="6756400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9016E96C-C9B2-436C-8549-88634D3D0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02400" y="457200"/>
            <a:ext cx="2012950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0375" y="457200"/>
            <a:ext cx="5889625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E8C6316B-4032-4497-A274-310F726D2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7838" y="1549400"/>
            <a:ext cx="8037512" cy="40513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C45EB8D2-4D95-4A50-9A6F-614B36BC1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l_cnsmr_exp_cvr_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82828" y="-411438"/>
            <a:ext cx="8280767" cy="6399231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401637" y="1143000"/>
            <a:ext cx="5694363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401638" y="2209800"/>
            <a:ext cx="5638800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 descr="att_rp_hz_rgb_grd_pos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467921" y="381000"/>
            <a:ext cx="2277617" cy="533399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-19050" y="-19050"/>
            <a:ext cx="9182100" cy="3362325"/>
            <a:chOff x="-12" y="-12"/>
            <a:chExt cx="5784" cy="2118"/>
          </a:xfrm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-12" y="-12"/>
              <a:ext cx="5784" cy="2118"/>
            </a:xfrm>
            <a:custGeom>
              <a:avLst/>
              <a:gdLst/>
              <a:ahLst/>
              <a:cxnLst>
                <a:cxn ang="0">
                  <a:pos x="0" y="2118"/>
                </a:cxn>
                <a:cxn ang="0">
                  <a:pos x="0" y="0"/>
                </a:cxn>
                <a:cxn ang="0">
                  <a:pos x="5784" y="0"/>
                </a:cxn>
                <a:cxn ang="0">
                  <a:pos x="5784" y="866"/>
                </a:cxn>
                <a:cxn ang="0">
                  <a:pos x="2892" y="1781"/>
                </a:cxn>
                <a:cxn ang="0">
                  <a:pos x="0" y="2118"/>
                </a:cxn>
              </a:cxnLst>
              <a:rect l="0" t="0" r="r" b="b"/>
              <a:pathLst>
                <a:path w="5784" h="2118">
                  <a:moveTo>
                    <a:pt x="0" y="2118"/>
                  </a:moveTo>
                  <a:cubicBezTo>
                    <a:pt x="0" y="1059"/>
                    <a:pt x="0" y="0"/>
                    <a:pt x="0" y="0"/>
                  </a:cubicBezTo>
                  <a:lnTo>
                    <a:pt x="5784" y="0"/>
                  </a:lnTo>
                  <a:cubicBezTo>
                    <a:pt x="5784" y="0"/>
                    <a:pt x="5784" y="433"/>
                    <a:pt x="5784" y="866"/>
                  </a:cubicBezTo>
                  <a:cubicBezTo>
                    <a:pt x="4656" y="1332"/>
                    <a:pt x="4182" y="1480"/>
                    <a:pt x="2892" y="1781"/>
                  </a:cubicBezTo>
                  <a:cubicBezTo>
                    <a:pt x="1602" y="2082"/>
                    <a:pt x="426" y="2106"/>
                    <a:pt x="0" y="2118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6" name="Picture 6" descr="titlelogo_light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5" y="512"/>
              <a:ext cx="1805" cy="8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8738" y="6477000"/>
            <a:ext cx="3652837" cy="336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900">
                <a:solidFill>
                  <a:srgbClr val="C3D3DF"/>
                </a:solidFill>
              </a:rPr>
              <a:t>© 2007 AT&amp;T Intellectual Property. All rights reserved. AT&amp;T </a:t>
            </a:r>
            <a:br>
              <a:rPr lang="en-US" sz="900">
                <a:solidFill>
                  <a:srgbClr val="C3D3DF"/>
                </a:solidFill>
              </a:rPr>
            </a:br>
            <a:r>
              <a:rPr lang="en-US" sz="900">
                <a:solidFill>
                  <a:srgbClr val="C3D3DF"/>
                </a:solidFill>
              </a:rPr>
              <a:t>and the AT&amp;T logo are trademarks of AT&amp;T Intellectual Property.</a:t>
            </a: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2057400" y="3802063"/>
            <a:ext cx="6756400" cy="1116012"/>
          </a:xfrm>
          <a:ln w="9525"/>
        </p:spPr>
        <p:txBody>
          <a:bodyPr lIns="91440" tIns="45720" rIns="91440" bIns="45720" anchor="ctr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5054600"/>
            <a:ext cx="6756400" cy="1138238"/>
          </a:xfrm>
          <a:ln w="9525"/>
        </p:spPr>
        <p:txBody>
          <a:bodyPr lIns="91440" tIns="45720" rIns="91440" bIns="45720"/>
          <a:lstStyle>
            <a:lvl1pPr>
              <a:spcBef>
                <a:spcPct val="0"/>
              </a:spcBef>
              <a:spcAft>
                <a:spcPct val="0"/>
              </a:spcAft>
              <a:defRPr sz="2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83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7BCB116E-D64D-499B-AD42-FC4782A07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 txBox="1">
            <a:spLocks/>
          </p:cNvSpPr>
          <p:nvPr userDrawn="1"/>
        </p:nvSpPr>
        <p:spPr>
          <a:xfrm>
            <a:off x="823001" y="6534835"/>
            <a:ext cx="7467600" cy="32316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>
              <a:defRPr sz="600">
                <a:solidFill>
                  <a:srgbClr val="484848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                                                                                                                  Proprietary and Confidential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This document and information contained therein is not for use or disclosure outside of AT&amp;T, its Affiliates, and third party representatives, and Supplier except under written agreement by the contracting parties and is pursuant to the Terms and Conditions of Non Disclosure Agreement 20101115.025.C.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5158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9B2A2C4A-AB13-4F10-AA47-FEDCB10E2B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255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838" y="1549400"/>
            <a:ext cx="3941762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9400"/>
            <a:ext cx="394335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BA75DCF4-5FA5-4DDC-8114-4950F0BE6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099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2FDD8D3-0E50-4028-A12D-99F289787A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766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02FF724-8AAC-400D-A8C3-7954FAB2D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 txBox="1">
            <a:spLocks/>
          </p:cNvSpPr>
          <p:nvPr userDrawn="1"/>
        </p:nvSpPr>
        <p:spPr>
          <a:xfrm>
            <a:off x="1066800" y="6477000"/>
            <a:ext cx="7467600" cy="3231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>
              <a:defRPr sz="600">
                <a:solidFill>
                  <a:srgbClr val="484848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                                                                                                                  Proprietary and Confidential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This document and information contained therein is not for use or disclosure outside of AT&amp;T, its Affiliates, and third party representatives, and Supplier except under written agreement by the contracting parties and is pursuant to the Terms and Conditions of Non Disclosure Agreement 20101115.025.C.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27073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7BCB116E-D64D-499B-AD42-FC4782A07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171575" y="6578600"/>
            <a:ext cx="4132263" cy="1428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879A574-B634-4151-B089-0108E784C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1480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2C9468A4-EA09-4AF6-B530-9893A78869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707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188F7F3B-48B5-440F-85D0-C8804E12B5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3820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9016E96C-C9B2-436C-8549-88634D3D09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64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02400" y="457200"/>
            <a:ext cx="2012950" cy="51435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0375" y="457200"/>
            <a:ext cx="5889625" cy="51435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E8C6316B-4032-4497-A274-310F726D25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2261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7838" y="1549400"/>
            <a:ext cx="8037512" cy="40513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C45EB8D2-4D95-4A50-9A6F-614B36BC1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9083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trnl_cnsmr_exp_cvr_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82828" y="-411438"/>
            <a:ext cx="8280767" cy="6399231"/>
          </a:xfrm>
          <a:prstGeom prst="rect">
            <a:avLst/>
          </a:prstGeom>
        </p:spPr>
      </p:pic>
      <p:sp>
        <p:nvSpPr>
          <p:cNvPr id="20" name="Title 19"/>
          <p:cNvSpPr>
            <a:spLocks noGrp="1"/>
          </p:cNvSpPr>
          <p:nvPr>
            <p:ph type="title"/>
          </p:nvPr>
        </p:nvSpPr>
        <p:spPr bwMode="gray">
          <a:xfrm>
            <a:off x="401637" y="1143000"/>
            <a:ext cx="5694363" cy="838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0"/>
          </p:nvPr>
        </p:nvSpPr>
        <p:spPr bwMode="gray">
          <a:xfrm>
            <a:off x="401638" y="2209800"/>
            <a:ext cx="5638800" cy="3810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8" name="Picture 7" descr="att_rp_hz_rgb_grd_pos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467921" y="381000"/>
            <a:ext cx="2277617" cy="533399"/>
          </a:xfrm>
          <a:prstGeom prst="rect">
            <a:avLst/>
          </a:prstGeom>
        </p:spPr>
      </p:pic>
      <p:sp>
        <p:nvSpPr>
          <p:cNvPr id="9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914400" y="6324600"/>
            <a:ext cx="7467600" cy="3231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>
              <a:defRPr sz="600">
                <a:solidFill>
                  <a:srgbClr val="484848"/>
                </a:solidFill>
              </a:defRPr>
            </a:lvl1pPr>
          </a:lstStyle>
          <a:p>
            <a:r>
              <a:rPr lang="en-US" smtClean="0"/>
              <a:t>AT&amp;T Proprietary</a:t>
            </a:r>
            <a:endParaRPr lang="en-US" dirty="0"/>
          </a:p>
        </p:txBody>
      </p:sp>
      <p:sp>
        <p:nvSpPr>
          <p:cNvPr id="13" name="Footer Placeholder 9"/>
          <p:cNvSpPr txBox="1">
            <a:spLocks/>
          </p:cNvSpPr>
          <p:nvPr userDrawn="1"/>
        </p:nvSpPr>
        <p:spPr>
          <a:xfrm>
            <a:off x="1066800" y="6477000"/>
            <a:ext cx="7467600" cy="1384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>
              <a:defRPr sz="600">
                <a:solidFill>
                  <a:srgbClr val="484848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                                                                                                                  </a:t>
            </a:r>
            <a:r>
              <a:rPr kumimoji="0" lang="en-US" sz="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AT&amp;T Proprietary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2400557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3497263"/>
            <a:ext cx="9144000" cy="3360737"/>
            <a:chOff x="0" y="2203"/>
            <a:chExt cx="5760" cy="2117"/>
          </a:xfrm>
        </p:grpSpPr>
        <p:sp>
          <p:nvSpPr>
            <p:cNvPr id="5" name="Freeform 3"/>
            <p:cNvSpPr>
              <a:spLocks/>
            </p:cNvSpPr>
            <p:nvPr userDrawn="1"/>
          </p:nvSpPr>
          <p:spPr bwMode="auto">
            <a:xfrm>
              <a:off x="0" y="2203"/>
              <a:ext cx="5760" cy="2117"/>
            </a:xfrm>
            <a:custGeom>
              <a:avLst/>
              <a:gdLst/>
              <a:ahLst/>
              <a:cxnLst>
                <a:cxn ang="0">
                  <a:pos x="5760" y="0"/>
                </a:cxn>
                <a:cxn ang="0">
                  <a:pos x="5760" y="2117"/>
                </a:cxn>
                <a:cxn ang="0">
                  <a:pos x="0" y="2117"/>
                </a:cxn>
                <a:cxn ang="0">
                  <a:pos x="0" y="1253"/>
                </a:cxn>
                <a:cxn ang="0">
                  <a:pos x="2784" y="917"/>
                </a:cxn>
                <a:cxn ang="0">
                  <a:pos x="5760" y="0"/>
                </a:cxn>
              </a:cxnLst>
              <a:rect l="0" t="0" r="r" b="b"/>
              <a:pathLst>
                <a:path w="5760" h="2117">
                  <a:moveTo>
                    <a:pt x="5760" y="0"/>
                  </a:moveTo>
                  <a:cubicBezTo>
                    <a:pt x="5760" y="1058"/>
                    <a:pt x="5760" y="2117"/>
                    <a:pt x="5760" y="2117"/>
                  </a:cubicBezTo>
                  <a:lnTo>
                    <a:pt x="0" y="2117"/>
                  </a:lnTo>
                  <a:cubicBezTo>
                    <a:pt x="0" y="2117"/>
                    <a:pt x="0" y="1685"/>
                    <a:pt x="0" y="1253"/>
                  </a:cubicBezTo>
                  <a:cubicBezTo>
                    <a:pt x="802" y="1222"/>
                    <a:pt x="1824" y="1126"/>
                    <a:pt x="2784" y="917"/>
                  </a:cubicBezTo>
                  <a:cubicBezTo>
                    <a:pt x="3744" y="708"/>
                    <a:pt x="4312" y="552"/>
                    <a:pt x="5760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6" name="Picture 4" descr="titlelogo_light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768" y="3244"/>
              <a:ext cx="1654" cy="75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8738" y="6477000"/>
            <a:ext cx="3652837" cy="3365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900">
                <a:solidFill>
                  <a:schemeClr val="accent1"/>
                </a:solidFill>
              </a:rPr>
              <a:t>© 2007 AT&amp;T Intellectual Property. All rights reserved. AT&amp;T </a:t>
            </a:r>
            <a:br>
              <a:rPr lang="en-US" sz="900">
                <a:solidFill>
                  <a:schemeClr val="accent1"/>
                </a:solidFill>
              </a:rPr>
            </a:br>
            <a:r>
              <a:rPr lang="en-US" sz="900">
                <a:solidFill>
                  <a:schemeClr val="accent1"/>
                </a:solidFill>
              </a:rPr>
              <a:t>and the AT&amp;T logo are trademarks of AT&amp;T Intellectual Property.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1358900" y="903288"/>
            <a:ext cx="7099300" cy="1116012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947738" eaLnBrk="0" hangingPunct="0">
              <a:defRPr sz="3000" b="1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ubTitle" sz="quarter" idx="1"/>
          </p:nvPr>
        </p:nvSpPr>
        <p:spPr bwMode="auto">
          <a:xfrm>
            <a:off x="1358900" y="2151063"/>
            <a:ext cx="7099300" cy="1138237"/>
          </a:xfrm>
          <a:prstGeom prst="rect">
            <a:avLst/>
          </a:prstGeom>
          <a:noFill/>
          <a:ln algn="ctr"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defTabSz="947738" eaLnBrk="0" hangingPunct="0">
              <a:spcBef>
                <a:spcPct val="0"/>
              </a:spcBef>
              <a:buClr>
                <a:schemeClr val="tx2"/>
              </a:buClr>
              <a:buFontTx/>
              <a:buNone/>
              <a:defRPr sz="2600">
                <a:solidFill>
                  <a:schemeClr val="bg1"/>
                </a:solidFill>
                <a:latin typeface="Verdana" pitchFamily="34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9B2A2C4A-AB13-4F10-AA47-FEDCB10E2B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7838" y="1549400"/>
            <a:ext cx="3941762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549400"/>
            <a:ext cx="394335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BA75DCF4-5FA5-4DDC-8114-4950F0BE6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2FDD8D3-0E50-4028-A12D-99F289787A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D02FF724-8AAC-400D-A8C3-7954FAB2DC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 txBox="1">
            <a:spLocks/>
          </p:cNvSpPr>
          <p:nvPr userDrawn="1"/>
        </p:nvSpPr>
        <p:spPr>
          <a:xfrm>
            <a:off x="1066800" y="6477000"/>
            <a:ext cx="7467600" cy="3231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>
              <a:defRPr sz="600">
                <a:solidFill>
                  <a:srgbClr val="484848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                                                                                                                  Proprietary and Confidential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84848"/>
                </a:solidFill>
                <a:effectLst/>
                <a:uLnTx/>
                <a:uFillTx/>
                <a:latin typeface="Verdana" pitchFamily="-111" charset="0"/>
                <a:ea typeface="Arial" pitchFamily="-111" charset="-52"/>
                <a:cs typeface="Arial" pitchFamily="-111" charset="-52"/>
              </a:rPr>
              <a:t>  This document and information contained therein is not for use or disclosure outside of AT&amp;T, its Affiliates, and third party representatives, and Supplier except under written agreement by the contracting parties and is pursuant to the Terms and Conditions of Non Disclosure Agreement 20101115.025.C.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484848"/>
              </a:solidFill>
              <a:effectLst/>
              <a:uLnTx/>
              <a:uFillTx/>
              <a:latin typeface="Verdana" pitchFamily="-111" charset="0"/>
              <a:ea typeface="Arial" pitchFamily="-111" charset="-52"/>
              <a:cs typeface="Arial" pitchFamily="-111" charset="-5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171575" y="6578600"/>
            <a:ext cx="4132263" cy="14287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879A574-B634-4151-B089-0108E784C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2C9468A4-EA09-4AF6-B530-9893A78869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188F7F3B-48B5-440F-85D0-C8804E12B5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1549400"/>
            <a:ext cx="8037512" cy="405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9220" name="Group 9"/>
          <p:cNvGrpSpPr>
            <a:grpSpLocks/>
          </p:cNvGrpSpPr>
          <p:nvPr/>
        </p:nvGrpSpPr>
        <p:grpSpPr bwMode="auto">
          <a:xfrm>
            <a:off x="0" y="5867400"/>
            <a:ext cx="9144000" cy="1000125"/>
            <a:chOff x="0" y="3696"/>
            <a:chExt cx="5760" cy="630"/>
          </a:xfrm>
        </p:grpSpPr>
        <p:sp>
          <p:nvSpPr>
            <p:cNvPr id="38917" name="Freeform 5"/>
            <p:cNvSpPr>
              <a:spLocks/>
            </p:cNvSpPr>
            <p:nvPr/>
          </p:nvSpPr>
          <p:spPr bwMode="ltGray">
            <a:xfrm>
              <a:off x="0" y="3696"/>
              <a:ext cx="5760" cy="6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2989" y="319"/>
                </a:cxn>
                <a:cxn ang="0">
                  <a:pos x="5760" y="0"/>
                </a:cxn>
                <a:cxn ang="0">
                  <a:pos x="5760" y="630"/>
                </a:cxn>
                <a:cxn ang="0">
                  <a:pos x="0" y="630"/>
                </a:cxn>
                <a:cxn ang="0">
                  <a:pos x="0" y="342"/>
                </a:cxn>
              </a:cxnLst>
              <a:rect l="0" t="0" r="r" b="b"/>
              <a:pathLst>
                <a:path w="5760" h="630">
                  <a:moveTo>
                    <a:pt x="0" y="342"/>
                  </a:moveTo>
                  <a:cubicBezTo>
                    <a:pt x="1014" y="359"/>
                    <a:pt x="2029" y="376"/>
                    <a:pt x="2989" y="319"/>
                  </a:cubicBezTo>
                  <a:cubicBezTo>
                    <a:pt x="3949" y="262"/>
                    <a:pt x="5013" y="171"/>
                    <a:pt x="5760" y="0"/>
                  </a:cubicBezTo>
                  <a:cubicBezTo>
                    <a:pt x="5760" y="315"/>
                    <a:pt x="5760" y="630"/>
                    <a:pt x="5760" y="630"/>
                  </a:cubicBezTo>
                  <a:lnTo>
                    <a:pt x="0" y="63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224" name="Picture 6" descr="att_slidedark_logo300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ltGray">
            <a:xfrm>
              <a:off x="5114" y="3982"/>
              <a:ext cx="504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1575" y="6578600"/>
            <a:ext cx="1647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80188"/>
            <a:ext cx="817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362C5B9A-721E-4D21-B6FF-D80E9C2EA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47" r:id="rId3"/>
    <p:sldLayoutId id="2147483748" r:id="rId4"/>
    <p:sldLayoutId id="2147483749" r:id="rId5"/>
    <p:sldLayoutId id="2147483750" r:id="rId6"/>
    <p:sldLayoutId id="2147483768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73" r:id="rId13"/>
  </p:sldLayoutIdLst>
  <p:hf sldNum="0" hd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0375" y="457200"/>
            <a:ext cx="803751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7838" y="1549400"/>
            <a:ext cx="8037512" cy="405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9220" name="Group 9"/>
          <p:cNvGrpSpPr>
            <a:grpSpLocks/>
          </p:cNvGrpSpPr>
          <p:nvPr/>
        </p:nvGrpSpPr>
        <p:grpSpPr bwMode="auto">
          <a:xfrm>
            <a:off x="0" y="5867400"/>
            <a:ext cx="9144000" cy="1000125"/>
            <a:chOff x="0" y="3696"/>
            <a:chExt cx="5760" cy="630"/>
          </a:xfrm>
        </p:grpSpPr>
        <p:sp>
          <p:nvSpPr>
            <p:cNvPr id="38917" name="Freeform 5"/>
            <p:cNvSpPr>
              <a:spLocks/>
            </p:cNvSpPr>
            <p:nvPr/>
          </p:nvSpPr>
          <p:spPr bwMode="ltGray">
            <a:xfrm>
              <a:off x="0" y="3696"/>
              <a:ext cx="5760" cy="630"/>
            </a:xfrm>
            <a:custGeom>
              <a:avLst/>
              <a:gdLst/>
              <a:ahLst/>
              <a:cxnLst>
                <a:cxn ang="0">
                  <a:pos x="0" y="342"/>
                </a:cxn>
                <a:cxn ang="0">
                  <a:pos x="2989" y="319"/>
                </a:cxn>
                <a:cxn ang="0">
                  <a:pos x="5760" y="0"/>
                </a:cxn>
                <a:cxn ang="0">
                  <a:pos x="5760" y="630"/>
                </a:cxn>
                <a:cxn ang="0">
                  <a:pos x="0" y="630"/>
                </a:cxn>
                <a:cxn ang="0">
                  <a:pos x="0" y="342"/>
                </a:cxn>
              </a:cxnLst>
              <a:rect l="0" t="0" r="r" b="b"/>
              <a:pathLst>
                <a:path w="5760" h="630">
                  <a:moveTo>
                    <a:pt x="0" y="342"/>
                  </a:moveTo>
                  <a:cubicBezTo>
                    <a:pt x="1014" y="359"/>
                    <a:pt x="2029" y="376"/>
                    <a:pt x="2989" y="319"/>
                  </a:cubicBezTo>
                  <a:cubicBezTo>
                    <a:pt x="3949" y="262"/>
                    <a:pt x="5013" y="171"/>
                    <a:pt x="5760" y="0"/>
                  </a:cubicBezTo>
                  <a:cubicBezTo>
                    <a:pt x="5760" y="315"/>
                    <a:pt x="5760" y="630"/>
                    <a:pt x="5760" y="630"/>
                  </a:cubicBezTo>
                  <a:lnTo>
                    <a:pt x="0" y="630"/>
                  </a:lnTo>
                  <a:lnTo>
                    <a:pt x="0" y="342"/>
                  </a:lnTo>
                  <a:close/>
                </a:path>
              </a:pathLst>
            </a:custGeom>
            <a:solidFill>
              <a:schemeClr val="accent2"/>
            </a:soli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9224" name="Picture 6" descr="att_slidedark_logo300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ltGray">
            <a:xfrm>
              <a:off x="5114" y="3982"/>
              <a:ext cx="504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1575" y="6578600"/>
            <a:ext cx="164782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80188"/>
            <a:ext cx="8175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defRPr sz="9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362C5B9A-721E-4D21-B6FF-D80E9C2EA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128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hf sldNum="0" hdr="0" dt="0"/>
  <p:txStyles>
    <p:titleStyle>
      <a:lvl1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+mj-lt"/>
          <a:ea typeface="+mj-ea"/>
          <a:cs typeface="+mj-cs"/>
        </a:defRPr>
      </a:lvl1pPr>
      <a:lvl2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2pPr>
      <a:lvl3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3pPr>
      <a:lvl4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4pPr>
      <a:lvl5pPr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5pPr>
      <a:lvl6pPr marL="4572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6pPr>
      <a:lvl7pPr marL="9144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7pPr>
      <a:lvl8pPr marL="13716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8pPr>
      <a:lvl9pPr marL="1828800" algn="l" defTabSz="947738" rtl="0" eaLnBrk="0" fontAlgn="base" hangingPunct="0">
        <a:lnSpc>
          <a:spcPct val="105000"/>
        </a:lnSpc>
        <a:spcBef>
          <a:spcPct val="0"/>
        </a:spcBef>
        <a:spcAft>
          <a:spcPct val="0"/>
        </a:spcAft>
        <a:defRPr sz="2600" b="1">
          <a:solidFill>
            <a:schemeClr val="accent1"/>
          </a:solidFill>
          <a:latin typeface="Verdana" pitchFamily="34" charset="0"/>
        </a:defRPr>
      </a:lvl9pPr>
    </p:titleStyle>
    <p:bodyStyle>
      <a:lvl1pPr marL="342900" indent="-342900" algn="l" defTabSz="947738" rtl="0" eaLnBrk="0" fontAlgn="base" hangingPunct="0">
        <a:spcBef>
          <a:spcPct val="20000"/>
        </a:spcBef>
        <a:spcAft>
          <a:spcPct val="20000"/>
        </a:spcAft>
        <a:buClr>
          <a:schemeClr val="tx2"/>
        </a:buClr>
        <a:buSzPct val="10000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234950" indent="-233363" algn="l" defTabSz="947738" rtl="0" eaLnBrk="0" fontAlgn="base" hangingPunct="0">
        <a:spcBef>
          <a:spcPct val="10000"/>
        </a:spcBef>
        <a:spcAft>
          <a:spcPct val="30000"/>
        </a:spcAft>
        <a:buClr>
          <a:schemeClr val="tx1"/>
        </a:buClr>
        <a:buSzPct val="80000"/>
        <a:buChar char="•"/>
        <a:defRPr sz="2000">
          <a:solidFill>
            <a:schemeClr val="tx1"/>
          </a:solidFill>
          <a:latin typeface="+mn-lt"/>
        </a:defRPr>
      </a:lvl2pPr>
      <a:lvl3pPr marL="461963" indent="-225425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IB Wb Regular"/>
        <a:buChar char="–"/>
        <a:defRPr>
          <a:solidFill>
            <a:schemeClr val="tx1"/>
          </a:solidFill>
          <a:latin typeface="+mn-lt"/>
        </a:defRPr>
      </a:lvl3pPr>
      <a:lvl4pPr marL="692150" indent="-22860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Char char="•"/>
        <a:defRPr sz="1600">
          <a:solidFill>
            <a:schemeClr val="tx1"/>
          </a:solidFill>
          <a:latin typeface="+mn-lt"/>
        </a:defRPr>
      </a:lvl4pPr>
      <a:lvl5pPr marL="9159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5pPr>
      <a:lvl6pPr marL="13731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6pPr>
      <a:lvl7pPr marL="18303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7pPr>
      <a:lvl8pPr marL="22875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8pPr>
      <a:lvl9pPr marL="2744788" indent="-222250" algn="l" defTabSz="947738" rtl="0" eaLnBrk="0" fontAlgn="base" hangingPunct="0">
        <a:spcBef>
          <a:spcPct val="0"/>
        </a:spcBef>
        <a:spcAft>
          <a:spcPct val="20000"/>
        </a:spcAft>
        <a:buClr>
          <a:schemeClr val="tx1"/>
        </a:buClr>
        <a:buSzPct val="80000"/>
        <a:buFont typeface="Verdana" pitchFamily="34" charset="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637" y="1143000"/>
            <a:ext cx="6608763" cy="8382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Refresh Authority for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SIP Session Timer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gray">
          <a:xfrm>
            <a:off x="182928" y="3337561"/>
            <a:ext cx="1005829" cy="3657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47738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401637" y="3246122"/>
            <a:ext cx="6608763" cy="83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2pPr>
            <a:lvl3pPr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3pPr>
            <a:lvl4pPr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4pPr>
            <a:lvl5pPr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5pPr>
            <a:lvl6pPr marL="457200"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6pPr>
            <a:lvl7pPr marL="914400"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7pPr>
            <a:lvl8pPr marL="1371600"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8pPr>
            <a:lvl9pPr marL="1828800" algn="l" defTabSz="947738" rtl="0" eaLnBrk="0" fontAlgn="base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accent1"/>
                </a:solidFill>
                <a:latin typeface="Verdana" pitchFamily="34" charset="0"/>
              </a:defRPr>
            </a:lvl9pPr>
          </a:lstStyle>
          <a:p>
            <a:r>
              <a:rPr lang="en-US" sz="2400" b="0" kern="0" dirty="0" smtClean="0">
                <a:solidFill>
                  <a:schemeClr val="tx1"/>
                </a:solidFill>
              </a:rPr>
              <a:t>Bob Dailey</a:t>
            </a:r>
            <a:br>
              <a:rPr lang="en-US" sz="2400" b="0" kern="0" dirty="0" smtClean="0">
                <a:solidFill>
                  <a:schemeClr val="tx1"/>
                </a:solidFill>
              </a:rPr>
            </a:br>
            <a:r>
              <a:rPr lang="en-US" sz="2400" b="0" kern="0" dirty="0" smtClean="0">
                <a:solidFill>
                  <a:schemeClr val="tx1"/>
                </a:solidFill>
              </a:rPr>
              <a:t>Bill </a:t>
            </a:r>
            <a:r>
              <a:rPr lang="en-US" sz="2400" b="0" kern="0" dirty="0" smtClean="0">
                <a:solidFill>
                  <a:schemeClr val="tx1"/>
                </a:solidFill>
              </a:rPr>
              <a:t>Rosenberg</a:t>
            </a:r>
          </a:p>
          <a:p>
            <a:r>
              <a:rPr lang="en-US" sz="2400" b="0" kern="0" dirty="0" smtClean="0">
                <a:solidFill>
                  <a:schemeClr val="tx1"/>
                </a:solidFill>
              </a:rPr>
              <a:t>Martin Dolly</a:t>
            </a:r>
            <a:r>
              <a:rPr lang="en-US" sz="2400" b="0" kern="0" dirty="0" smtClean="0">
                <a:solidFill>
                  <a:schemeClr val="tx1"/>
                </a:solidFill>
              </a:rPr>
              <a:t/>
            </a:r>
            <a:br>
              <a:rPr lang="en-US" sz="2400" b="0" kern="0" dirty="0" smtClean="0">
                <a:solidFill>
                  <a:schemeClr val="tx1"/>
                </a:solidFill>
              </a:rPr>
            </a:br>
            <a:r>
              <a:rPr lang="en-US" sz="2400" b="0" kern="0" dirty="0" smtClean="0">
                <a:solidFill>
                  <a:schemeClr val="tx1"/>
                </a:solidFill>
              </a:rPr>
              <a:t>5/20/2015</a:t>
            </a:r>
          </a:p>
          <a:p>
            <a:r>
              <a:rPr lang="en-US" sz="2400" b="0" kern="0" dirty="0" smtClean="0">
                <a:solidFill>
                  <a:schemeClr val="tx1"/>
                </a:solidFill>
              </a:rPr>
              <a:t>v. 0.3</a:t>
            </a:r>
          </a:p>
          <a:p>
            <a:endParaRPr lang="en-US" kern="0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17902" y="-23921"/>
            <a:ext cx="1710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C1-152039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375" y="457200"/>
            <a:ext cx="8037513" cy="411508"/>
          </a:xfrm>
        </p:spPr>
        <p:txBody>
          <a:bodyPr/>
          <a:lstStyle/>
          <a:p>
            <a:r>
              <a:rPr lang="en-US" sz="1400" dirty="0" smtClean="0"/>
              <a:t>Problem Statement</a:t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  <p:sp>
        <p:nvSpPr>
          <p:cNvPr id="79" name="Content Placeholder 78"/>
          <p:cNvSpPr>
            <a:spLocks noGrp="1"/>
          </p:cNvSpPr>
          <p:nvPr>
            <p:ph idx="1"/>
          </p:nvPr>
        </p:nvSpPr>
        <p:spPr>
          <a:xfrm>
            <a:off x="182928" y="960147"/>
            <a:ext cx="8037512" cy="512058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400" dirty="0" smtClean="0"/>
              <a:t>RFC 4028 SIP Session Timer allows originating </a:t>
            </a:r>
            <a:r>
              <a:rPr lang="en-US" sz="1400" dirty="0" err="1" smtClean="0"/>
              <a:t>VoLTE</a:t>
            </a:r>
            <a:r>
              <a:rPr lang="en-US" sz="1400" dirty="0" smtClean="0"/>
              <a:t> UE (UAC) not only to propose the session timer value, but also grants the UE authority to decide that it will be the refresher.</a:t>
            </a:r>
          </a:p>
          <a:p>
            <a:pPr marL="568325" lvl="1" indent="-234950">
              <a:buFont typeface="Arial" pitchFamily="34" charset="0"/>
              <a:buChar char="•"/>
            </a:pPr>
            <a:r>
              <a:rPr lang="en-US" sz="1400" dirty="0" smtClean="0"/>
              <a:t>Per RFC 4028, UAS must accept designation of the refresher and cannot increase the session-expires value.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/>
              <a:t>AT&amp;T proposes that authority in all negotiations between the P-CSCF and the UE reside with the P-CSCF.  In this manner, the decision to change the session timeout value can be made in a single centralized location without having to involve numerous UE manufacturers.</a:t>
            </a:r>
          </a:p>
          <a:p>
            <a:pPr>
              <a:buFont typeface="Arial" pitchFamily="34" charset="0"/>
              <a:buChar char="•"/>
            </a:pPr>
            <a:endParaRPr lang="en-US" sz="1400" dirty="0" smtClean="0"/>
          </a:p>
          <a:p>
            <a:endParaRPr lang="en-US" sz="1400" dirty="0" smtClean="0"/>
          </a:p>
          <a:p>
            <a:pPr>
              <a:buFont typeface="Arial" pitchFamily="34" charset="0"/>
              <a:buChar char="•"/>
            </a:pPr>
            <a:endParaRPr lang="en-US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3656688" y="6263609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928" y="320074"/>
            <a:ext cx="8037513" cy="411508"/>
          </a:xfrm>
        </p:spPr>
        <p:txBody>
          <a:bodyPr/>
          <a:lstStyle/>
          <a:p>
            <a:r>
              <a:rPr lang="en-US" sz="1400" dirty="0" smtClean="0"/>
              <a:t>Example</a:t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  <p:sp>
        <p:nvSpPr>
          <p:cNvPr id="79" name="Content Placeholder 78"/>
          <p:cNvSpPr>
            <a:spLocks noGrp="1"/>
          </p:cNvSpPr>
          <p:nvPr>
            <p:ph idx="1"/>
          </p:nvPr>
        </p:nvSpPr>
        <p:spPr>
          <a:xfrm>
            <a:off x="182928" y="1051586"/>
            <a:ext cx="8037512" cy="5303462"/>
          </a:xfrm>
        </p:spPr>
        <p:txBody>
          <a:bodyPr/>
          <a:lstStyle/>
          <a:p>
            <a:r>
              <a:rPr lang="en-US" sz="1400" b="1" dirty="0" err="1" smtClean="0"/>
              <a:t>VoLTE</a:t>
            </a:r>
            <a:r>
              <a:rPr lang="en-US" sz="1400" b="1" dirty="0" smtClean="0"/>
              <a:t> UE MO Call</a:t>
            </a:r>
            <a:endParaRPr lang="en-US" sz="1400" dirty="0"/>
          </a:p>
          <a:p>
            <a:r>
              <a:rPr lang="en-US" sz="1400" b="1" u="sng" dirty="0"/>
              <a:t>Result</a:t>
            </a:r>
            <a:r>
              <a:rPr lang="en-US" sz="1400" dirty="0"/>
              <a:t> </a:t>
            </a:r>
            <a:r>
              <a:rPr lang="en-US" sz="1400" dirty="0" smtClean="0"/>
              <a:t>– UE </a:t>
            </a:r>
            <a:r>
              <a:rPr lang="en-US" sz="1400" dirty="0"/>
              <a:t>updates at </a:t>
            </a:r>
            <a:r>
              <a:rPr lang="en-US" sz="1400" dirty="0" smtClean="0"/>
              <a:t>19 min </a:t>
            </a:r>
          </a:p>
          <a:p>
            <a:r>
              <a:rPr lang="en-US" sz="1400" b="1" u="sng" dirty="0" smtClean="0"/>
              <a:t>Description</a:t>
            </a:r>
            <a:r>
              <a:rPr lang="en-US" sz="1400" dirty="0"/>
              <a:t>: MO end 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  <a:p>
            <a:pPr lvl="0">
              <a:buFont typeface="+mj-lt"/>
              <a:buAutoNum type="arabicPeriod"/>
            </a:pPr>
            <a:r>
              <a:rPr lang="en-US" sz="1400" b="1" dirty="0" smtClean="0"/>
              <a:t>UE supports </a:t>
            </a:r>
            <a:r>
              <a:rPr lang="en-US" sz="1400" b="1" dirty="0"/>
              <a:t>timer value and wants to be a refresher as well. </a:t>
            </a:r>
            <a:r>
              <a:rPr lang="en-US" sz="1400" dirty="0"/>
              <a:t>In outgoing request, UE will append timer tag in Supported header and Session-Expires and Refresher </a:t>
            </a:r>
            <a:r>
              <a:rPr lang="en-US" sz="1400" dirty="0" smtClean="0"/>
              <a:t>header.</a:t>
            </a:r>
          </a:p>
          <a:p>
            <a:pPr marL="914400" lvl="1" indent="0">
              <a:buNone/>
            </a:pPr>
            <a:r>
              <a:rPr lang="en-US" sz="1400" i="1" dirty="0" smtClean="0"/>
              <a:t>Supported: timer</a:t>
            </a:r>
          </a:p>
          <a:p>
            <a:pPr marL="914400" lvl="1" indent="0">
              <a:buNone/>
            </a:pPr>
            <a:r>
              <a:rPr lang="en-US" sz="1400" i="1" dirty="0" smtClean="0"/>
              <a:t>Session-Expires: 2280; refresher=</a:t>
            </a:r>
            <a:r>
              <a:rPr lang="en-US" sz="1400" i="1" dirty="0" err="1" smtClean="0"/>
              <a:t>uac</a:t>
            </a:r>
            <a:r>
              <a:rPr lang="en-US" sz="1400" b="1" i="1" dirty="0" smtClean="0"/>
              <a:t/>
            </a:r>
            <a:br>
              <a:rPr lang="en-US" sz="1400" b="1" i="1" dirty="0" smtClean="0"/>
            </a:br>
            <a:endParaRPr lang="en-US" sz="1400" b="1" i="1" dirty="0" smtClean="0"/>
          </a:p>
          <a:p>
            <a:pPr lvl="0">
              <a:buFont typeface="+mj-lt"/>
              <a:buAutoNum type="arabicPeriod"/>
            </a:pPr>
            <a:r>
              <a:rPr lang="en-US" sz="1400" b="1" dirty="0" smtClean="0"/>
              <a:t>P-CSCF agrees </a:t>
            </a:r>
            <a:r>
              <a:rPr lang="en-US" sz="1400" b="1" dirty="0"/>
              <a:t>to UE’s request and </a:t>
            </a:r>
            <a:r>
              <a:rPr lang="en-US" sz="1400" b="1" dirty="0" smtClean="0"/>
              <a:t>must let </a:t>
            </a:r>
            <a:r>
              <a:rPr lang="en-US" sz="1400" b="1" dirty="0"/>
              <a:t>UE be the </a:t>
            </a:r>
            <a:r>
              <a:rPr lang="en-US" sz="1400" b="1" dirty="0" smtClean="0"/>
              <a:t>refresher.</a:t>
            </a:r>
          </a:p>
          <a:p>
            <a:pPr marL="914400" lvl="0" indent="0"/>
            <a:r>
              <a:rPr lang="en-US" sz="1400" i="1" dirty="0" smtClean="0"/>
              <a:t>Require: timer</a:t>
            </a:r>
          </a:p>
          <a:p>
            <a:pPr marL="914400" lvl="0" indent="0"/>
            <a:r>
              <a:rPr lang="en-US" sz="1400" i="1" dirty="0" smtClean="0"/>
              <a:t>Session-Expires: 2280; refresher=</a:t>
            </a:r>
            <a:r>
              <a:rPr lang="en-US" sz="1400" i="1" dirty="0" err="1" smtClean="0"/>
              <a:t>uac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 smtClean="0"/>
          </a:p>
          <a:p>
            <a:pPr lvl="0">
              <a:buFont typeface="+mj-lt"/>
              <a:buAutoNum type="arabicPeriod" startAt="3"/>
            </a:pPr>
            <a:r>
              <a:rPr lang="en-US" sz="1400" b="1" dirty="0" smtClean="0"/>
              <a:t>UE sends</a:t>
            </a:r>
            <a:r>
              <a:rPr lang="en-US" sz="1400" b="1" dirty="0"/>
              <a:t> </a:t>
            </a:r>
            <a:r>
              <a:rPr lang="en-US" sz="1400" b="1" dirty="0" smtClean="0"/>
              <a:t>an </a:t>
            </a:r>
            <a:r>
              <a:rPr lang="en-US" sz="1400" b="1" dirty="0"/>
              <a:t>UPDATE request to P-CSCF </a:t>
            </a:r>
            <a:r>
              <a:rPr lang="en-US" sz="1400" b="1" dirty="0" smtClean="0"/>
              <a:t>every 19 min.</a:t>
            </a:r>
          </a:p>
          <a:p>
            <a:pPr lvl="0">
              <a:buFont typeface="+mj-lt"/>
              <a:buAutoNum type="arabicPeriod" startAt="3"/>
            </a:pPr>
            <a:endParaRPr lang="en-US" sz="1400" b="1" dirty="0"/>
          </a:p>
          <a:p>
            <a:pPr marL="0" lvl="0" indent="0"/>
            <a:r>
              <a:rPr lang="en-US" sz="1400" dirty="0" smtClean="0"/>
              <a:t>Operator does not have control over optimization of session timer value since UE is setting value which may be smaller than operator desires. Best approach is for P-CSCF to define the session-expires value and be the refresher.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Update 24.229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Liaison to GSMA to update IR.92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679736"/>
      </p:ext>
    </p:extLst>
  </p:cSld>
  <p:clrMapOvr>
    <a:masterClrMapping/>
  </p:clrMapOvr>
</p:sld>
</file>

<file path=ppt/theme/theme1.xml><?xml version="1.0" encoding="utf-8"?>
<a:theme xmlns:a="http://schemas.openxmlformats.org/drawingml/2006/main" name="att_opt2_orng_073107">
  <a:themeElements>
    <a:clrScheme name="att_opt2_orng_073107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tt_opt2_orng_073107">
  <a:themeElements>
    <a:clrScheme name="att_opt2_orng_073107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tt_opt2_orng_073107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tt_opt2_orng_073107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Alternate Title Master">
  <a:themeElements>
    <a:clrScheme name="Alternate Title Master 1">
      <a:dk1>
        <a:srgbClr val="4D4D4D"/>
      </a:dk1>
      <a:lt1>
        <a:srgbClr val="FFFFFF"/>
      </a:lt1>
      <a:dk2>
        <a:srgbClr val="000000"/>
      </a:dk2>
      <a:lt2>
        <a:srgbClr val="CCCCCC"/>
      </a:lt2>
      <a:accent1>
        <a:srgbClr val="067AB4"/>
      </a:accent1>
      <a:accent2>
        <a:srgbClr val="FF7200"/>
      </a:accent2>
      <a:accent3>
        <a:srgbClr val="FFFFFF"/>
      </a:accent3>
      <a:accent4>
        <a:srgbClr val="404040"/>
      </a:accent4>
      <a:accent5>
        <a:srgbClr val="AABED6"/>
      </a:accent5>
      <a:accent6>
        <a:srgbClr val="E76700"/>
      </a:accent6>
      <a:hlink>
        <a:srgbClr val="6EBB1F"/>
      </a:hlink>
      <a:folHlink>
        <a:srgbClr val="0C2577"/>
      </a:folHlink>
    </a:clrScheme>
    <a:fontScheme name="Alternate Title 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Alternate Title Master 1">
        <a:dk1>
          <a:srgbClr val="4D4D4D"/>
        </a:dk1>
        <a:lt1>
          <a:srgbClr val="FFFFFF"/>
        </a:lt1>
        <a:dk2>
          <a:srgbClr val="000000"/>
        </a:dk2>
        <a:lt2>
          <a:srgbClr val="CCCCCC"/>
        </a:lt2>
        <a:accent1>
          <a:srgbClr val="067AB4"/>
        </a:accent1>
        <a:accent2>
          <a:srgbClr val="FF7200"/>
        </a:accent2>
        <a:accent3>
          <a:srgbClr val="FFFFFF"/>
        </a:accent3>
        <a:accent4>
          <a:srgbClr val="404040"/>
        </a:accent4>
        <a:accent5>
          <a:srgbClr val="AABED6"/>
        </a:accent5>
        <a:accent6>
          <a:srgbClr val="E76700"/>
        </a:accent6>
        <a:hlink>
          <a:srgbClr val="6EBB1F"/>
        </a:hlink>
        <a:folHlink>
          <a:srgbClr val="0C25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att_opt2_orng_073107</Template>
  <TotalTime>29057</TotalTime>
  <Words>134</Words>
  <Application>Microsoft Office PowerPoint</Application>
  <PresentationFormat>On-screen Show 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IB Wb Regular</vt:lpstr>
      <vt:lpstr>Verdana</vt:lpstr>
      <vt:lpstr>att_opt2_orng_073107</vt:lpstr>
      <vt:lpstr>1_att_opt2_orng_073107</vt:lpstr>
      <vt:lpstr>Alternate Title Master</vt:lpstr>
      <vt:lpstr>Refresh Authority for  SIP Session Timer</vt:lpstr>
      <vt:lpstr>Problem Statement  </vt:lpstr>
      <vt:lpstr>Example  </vt:lpstr>
      <vt:lpstr>Proposal</vt:lpstr>
    </vt:vector>
  </TitlesOfParts>
  <Company>AT&amp;T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2009 VDNA Scope</dc:title>
  <dc:creator>Mark Ratcliffe</dc:creator>
  <cp:lastModifiedBy>DOLLY, MARTIN C</cp:lastModifiedBy>
  <cp:revision>737</cp:revision>
  <dcterms:created xsi:type="dcterms:W3CDTF">2007-09-05T18:32:45Z</dcterms:created>
  <dcterms:modified xsi:type="dcterms:W3CDTF">2015-05-20T12:15:31Z</dcterms:modified>
</cp:coreProperties>
</file>