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8"/>
  </p:notesMasterIdLst>
  <p:sldIdLst>
    <p:sldId id="312" r:id="rId2"/>
    <p:sldId id="278" r:id="rId3"/>
    <p:sldId id="297" r:id="rId4"/>
    <p:sldId id="313" r:id="rId5"/>
    <p:sldId id="314" r:id="rId6"/>
    <p:sldId id="315" r:id="rId7"/>
  </p:sldIdLst>
  <p:sldSz cx="9144000" cy="6858000" type="screen4x3"/>
  <p:notesSz cx="6934200" cy="9220200"/>
  <p:defaultTextStyle>
    <a:defPPr>
      <a:defRPr lang="en-US"/>
    </a:defPPr>
    <a:lvl1pPr algn="ctr" rtl="0" eaLnBrk="0" fontAlgn="base" hangingPunct="0">
      <a:spcBef>
        <a:spcPct val="50000"/>
      </a:spcBef>
      <a:spcAft>
        <a:spcPct val="0"/>
      </a:spcAft>
      <a:defRPr sz="2400" kern="1200">
        <a:solidFill>
          <a:schemeClr val="tx1"/>
        </a:solidFill>
        <a:latin typeface="Verdana" pitchFamily="34" charset="0"/>
        <a:ea typeface="+mn-ea"/>
        <a:cs typeface="Arial" charset="0"/>
      </a:defRPr>
    </a:lvl1pPr>
    <a:lvl2pPr marL="457200" algn="ctr" rtl="0" eaLnBrk="0" fontAlgn="base" hangingPunct="0">
      <a:spcBef>
        <a:spcPct val="50000"/>
      </a:spcBef>
      <a:spcAft>
        <a:spcPct val="0"/>
      </a:spcAft>
      <a:defRPr sz="2400" kern="1200">
        <a:solidFill>
          <a:schemeClr val="tx1"/>
        </a:solidFill>
        <a:latin typeface="Verdana" pitchFamily="34" charset="0"/>
        <a:ea typeface="+mn-ea"/>
        <a:cs typeface="Arial" charset="0"/>
      </a:defRPr>
    </a:lvl2pPr>
    <a:lvl3pPr marL="914400" algn="ctr" rtl="0" eaLnBrk="0" fontAlgn="base" hangingPunct="0">
      <a:spcBef>
        <a:spcPct val="50000"/>
      </a:spcBef>
      <a:spcAft>
        <a:spcPct val="0"/>
      </a:spcAft>
      <a:defRPr sz="2400" kern="1200">
        <a:solidFill>
          <a:schemeClr val="tx1"/>
        </a:solidFill>
        <a:latin typeface="Verdana" pitchFamily="34" charset="0"/>
        <a:ea typeface="+mn-ea"/>
        <a:cs typeface="Arial" charset="0"/>
      </a:defRPr>
    </a:lvl3pPr>
    <a:lvl4pPr marL="1371600" algn="ctr" rtl="0" eaLnBrk="0" fontAlgn="base" hangingPunct="0">
      <a:spcBef>
        <a:spcPct val="50000"/>
      </a:spcBef>
      <a:spcAft>
        <a:spcPct val="0"/>
      </a:spcAft>
      <a:defRPr sz="2400" kern="1200">
        <a:solidFill>
          <a:schemeClr val="tx1"/>
        </a:solidFill>
        <a:latin typeface="Verdana" pitchFamily="34" charset="0"/>
        <a:ea typeface="+mn-ea"/>
        <a:cs typeface="Arial" charset="0"/>
      </a:defRPr>
    </a:lvl4pPr>
    <a:lvl5pPr marL="1828800" algn="ctr" rtl="0" eaLnBrk="0" fontAlgn="base" hangingPunct="0">
      <a:spcBef>
        <a:spcPct val="50000"/>
      </a:spcBef>
      <a:spcAft>
        <a:spcPct val="0"/>
      </a:spcAft>
      <a:defRPr sz="2400" kern="1200">
        <a:solidFill>
          <a:schemeClr val="tx1"/>
        </a:solidFill>
        <a:latin typeface="Verdana" pitchFamily="34" charset="0"/>
        <a:ea typeface="+mn-ea"/>
        <a:cs typeface="Arial" charset="0"/>
      </a:defRPr>
    </a:lvl5pPr>
    <a:lvl6pPr marL="2286000" algn="l" defTabSz="914400" rtl="0" eaLnBrk="1" latinLnBrk="0" hangingPunct="1">
      <a:defRPr sz="2400" kern="1200">
        <a:solidFill>
          <a:schemeClr val="tx1"/>
        </a:solidFill>
        <a:latin typeface="Verdana" pitchFamily="34" charset="0"/>
        <a:ea typeface="+mn-ea"/>
        <a:cs typeface="Arial" charset="0"/>
      </a:defRPr>
    </a:lvl6pPr>
    <a:lvl7pPr marL="2743200" algn="l" defTabSz="914400" rtl="0" eaLnBrk="1" latinLnBrk="0" hangingPunct="1">
      <a:defRPr sz="2400" kern="1200">
        <a:solidFill>
          <a:schemeClr val="tx1"/>
        </a:solidFill>
        <a:latin typeface="Verdana" pitchFamily="34" charset="0"/>
        <a:ea typeface="+mn-ea"/>
        <a:cs typeface="Arial" charset="0"/>
      </a:defRPr>
    </a:lvl7pPr>
    <a:lvl8pPr marL="3200400" algn="l" defTabSz="914400" rtl="0" eaLnBrk="1" latinLnBrk="0" hangingPunct="1">
      <a:defRPr sz="2400" kern="1200">
        <a:solidFill>
          <a:schemeClr val="tx1"/>
        </a:solidFill>
        <a:latin typeface="Verdana" pitchFamily="34" charset="0"/>
        <a:ea typeface="+mn-ea"/>
        <a:cs typeface="Arial" charset="0"/>
      </a:defRPr>
    </a:lvl8pPr>
    <a:lvl9pPr marL="3657600" algn="l" defTabSz="914400" rtl="0" eaLnBrk="1" latinLnBrk="0" hangingPunct="1">
      <a:defRPr sz="2400" kern="1200">
        <a:solidFill>
          <a:schemeClr val="tx1"/>
        </a:solidFill>
        <a:latin typeface="Verdana"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B6BF00"/>
    <a:srgbClr val="41BCF9"/>
    <a:srgbClr val="28B3F8"/>
    <a:srgbClr val="DCDCDC"/>
    <a:srgbClr val="82007D"/>
    <a:srgbClr val="001E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754" autoAdjust="0"/>
    <p:restoredTop sz="94660" autoAdjust="0"/>
  </p:normalViewPr>
  <p:slideViewPr>
    <p:cSldViewPr>
      <p:cViewPr>
        <p:scale>
          <a:sx n="90" d="100"/>
          <a:sy n="90" d="100"/>
        </p:scale>
        <p:origin x="1459" y="43"/>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notesViewPr>
    <p:cSldViewPr>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4199" cy="461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299" tIns="46150" rIns="92299" bIns="46150" numCol="1" anchor="t" anchorCtr="0" compatLnSpc="1">
            <a:prstTxWarp prst="textNoShape">
              <a:avLst/>
            </a:prstTxWarp>
          </a:bodyPr>
          <a:lstStyle>
            <a:lvl1pPr algn="l" defTabSz="922230" eaLnBrk="1" hangingPunct="1">
              <a:spcBef>
                <a:spcPct val="0"/>
              </a:spcBef>
              <a:defRPr sz="1200">
                <a:latin typeface="Arial" charset="0"/>
              </a:defRPr>
            </a:lvl1pPr>
          </a:lstStyle>
          <a:p>
            <a:endParaRPr lang="en-US" altLang="en-US"/>
          </a:p>
        </p:txBody>
      </p:sp>
      <p:sp>
        <p:nvSpPr>
          <p:cNvPr id="4099" name="Rectangle 3"/>
          <p:cNvSpPr>
            <a:spLocks noGrp="1" noChangeArrowheads="1"/>
          </p:cNvSpPr>
          <p:nvPr>
            <p:ph type="dt" idx="1"/>
          </p:nvPr>
        </p:nvSpPr>
        <p:spPr bwMode="auto">
          <a:xfrm>
            <a:off x="3928449" y="0"/>
            <a:ext cx="3004199" cy="461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299" tIns="46150" rIns="92299" bIns="46150" numCol="1" anchor="t" anchorCtr="0" compatLnSpc="1">
            <a:prstTxWarp prst="textNoShape">
              <a:avLst/>
            </a:prstTxWarp>
          </a:bodyPr>
          <a:lstStyle>
            <a:lvl1pPr algn="r" defTabSz="922230" eaLnBrk="1" hangingPunct="1">
              <a:spcBef>
                <a:spcPct val="0"/>
              </a:spcBef>
              <a:defRPr sz="1200">
                <a:latin typeface="Arial" charset="0"/>
              </a:defRPr>
            </a:lvl1pPr>
          </a:lstStyle>
          <a:p>
            <a:endParaRPr lang="en-US" altLang="en-US"/>
          </a:p>
        </p:txBody>
      </p:sp>
      <p:sp>
        <p:nvSpPr>
          <p:cNvPr id="4100" name="Rectangle 4"/>
          <p:cNvSpPr>
            <a:spLocks noGrp="1" noRot="1" noChangeAspect="1" noChangeArrowheads="1" noTextEdit="1"/>
          </p:cNvSpPr>
          <p:nvPr>
            <p:ph type="sldImg" idx="2"/>
          </p:nvPr>
        </p:nvSpPr>
        <p:spPr bwMode="auto">
          <a:xfrm>
            <a:off x="1162050" y="692150"/>
            <a:ext cx="4611688" cy="3457575"/>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92799" y="4380371"/>
            <a:ext cx="5548603" cy="4149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299" tIns="46150" rIns="92299" bIns="4615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102" name="Rectangle 6"/>
          <p:cNvSpPr>
            <a:spLocks noGrp="1" noChangeArrowheads="1"/>
          </p:cNvSpPr>
          <p:nvPr>
            <p:ph type="ftr" sz="quarter" idx="4"/>
          </p:nvPr>
        </p:nvSpPr>
        <p:spPr bwMode="auto">
          <a:xfrm>
            <a:off x="0" y="8757638"/>
            <a:ext cx="3004199" cy="461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299" tIns="46150" rIns="92299" bIns="46150" numCol="1" anchor="b" anchorCtr="0" compatLnSpc="1">
            <a:prstTxWarp prst="textNoShape">
              <a:avLst/>
            </a:prstTxWarp>
          </a:bodyPr>
          <a:lstStyle>
            <a:lvl1pPr algn="l" defTabSz="922230" eaLnBrk="1" hangingPunct="1">
              <a:spcBef>
                <a:spcPct val="0"/>
              </a:spcBef>
              <a:defRPr sz="1200">
                <a:latin typeface="Arial" charset="0"/>
              </a:defRPr>
            </a:lvl1pPr>
          </a:lstStyle>
          <a:p>
            <a:endParaRPr lang="en-US" altLang="en-US"/>
          </a:p>
        </p:txBody>
      </p:sp>
      <p:sp>
        <p:nvSpPr>
          <p:cNvPr id="4103" name="Rectangle 7"/>
          <p:cNvSpPr>
            <a:spLocks noGrp="1" noChangeArrowheads="1"/>
          </p:cNvSpPr>
          <p:nvPr>
            <p:ph type="sldNum" sz="quarter" idx="5"/>
          </p:nvPr>
        </p:nvSpPr>
        <p:spPr bwMode="auto">
          <a:xfrm>
            <a:off x="3928449" y="8757638"/>
            <a:ext cx="3004199" cy="461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299" tIns="46150" rIns="92299" bIns="46150" numCol="1" anchor="b" anchorCtr="0" compatLnSpc="1">
            <a:prstTxWarp prst="textNoShape">
              <a:avLst/>
            </a:prstTxWarp>
          </a:bodyPr>
          <a:lstStyle>
            <a:lvl1pPr algn="r" defTabSz="922230" eaLnBrk="1" hangingPunct="1">
              <a:spcBef>
                <a:spcPct val="0"/>
              </a:spcBef>
              <a:defRPr sz="1200">
                <a:latin typeface="Arial" charset="0"/>
              </a:defRPr>
            </a:lvl1pPr>
          </a:lstStyle>
          <a:p>
            <a:fld id="{22CB0CF0-F2FC-4A36-9B69-345D86E8C7CF}" type="slidenum">
              <a:rPr lang="en-US" altLang="en-US"/>
              <a:pPr/>
              <a:t>‹#›</a:t>
            </a:fld>
            <a:endParaRPr lang="en-US" altLang="en-US"/>
          </a:p>
        </p:txBody>
      </p:sp>
    </p:spTree>
    <p:extLst>
      <p:ext uri="{BB962C8B-B14F-4D97-AF65-F5344CB8AC3E}">
        <p14:creationId xmlns:p14="http://schemas.microsoft.com/office/powerpoint/2010/main" val="148315946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Arial" charset="0"/>
      </a:defRPr>
    </a:lvl1pPr>
    <a:lvl2pPr marL="457200" algn="l" rtl="0" fontAlgn="base">
      <a:spcBef>
        <a:spcPct val="30000"/>
      </a:spcBef>
      <a:spcAft>
        <a:spcPct val="0"/>
      </a:spcAft>
      <a:defRPr sz="1200" kern="1200">
        <a:solidFill>
          <a:schemeClr val="tx1"/>
        </a:solidFill>
        <a:latin typeface="Arial" charset="0"/>
        <a:ea typeface="+mn-ea"/>
        <a:cs typeface="Arial" charset="0"/>
      </a:defRPr>
    </a:lvl2pPr>
    <a:lvl3pPr marL="914400" algn="l" rtl="0" fontAlgn="base">
      <a:spcBef>
        <a:spcPct val="30000"/>
      </a:spcBef>
      <a:spcAft>
        <a:spcPct val="0"/>
      </a:spcAft>
      <a:defRPr sz="1200" kern="1200">
        <a:solidFill>
          <a:schemeClr val="tx1"/>
        </a:solidFill>
        <a:latin typeface="Arial" charset="0"/>
        <a:ea typeface="+mn-ea"/>
        <a:cs typeface="Arial" charset="0"/>
      </a:defRPr>
    </a:lvl3pPr>
    <a:lvl4pPr marL="1371600" algn="l" rtl="0" fontAlgn="base">
      <a:spcBef>
        <a:spcPct val="30000"/>
      </a:spcBef>
      <a:spcAft>
        <a:spcPct val="0"/>
      </a:spcAft>
      <a:defRPr sz="1200" kern="1200">
        <a:solidFill>
          <a:schemeClr val="tx1"/>
        </a:solidFill>
        <a:latin typeface="Arial" charset="0"/>
        <a:ea typeface="+mn-ea"/>
        <a:cs typeface="Arial" charset="0"/>
      </a:defRPr>
    </a:lvl4pPr>
    <a:lvl5pPr marL="1828800" algn="l" rtl="0" fontAlgn="base">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2"/>
        </a:solidFill>
        <a:effectLst/>
      </p:bgPr>
    </p:bg>
    <p:spTree>
      <p:nvGrpSpPr>
        <p:cNvPr id="1" name=""/>
        <p:cNvGrpSpPr/>
        <p:nvPr/>
      </p:nvGrpSpPr>
      <p:grpSpPr>
        <a:xfrm>
          <a:off x="0" y="0"/>
          <a:ext cx="0" cy="0"/>
          <a:chOff x="0" y="0"/>
          <a:chExt cx="0" cy="0"/>
        </a:xfrm>
      </p:grpSpPr>
      <p:grpSp>
        <p:nvGrpSpPr>
          <p:cNvPr id="35856" name="Group 16"/>
          <p:cNvGrpSpPr>
            <a:grpSpLocks/>
          </p:cNvGrpSpPr>
          <p:nvPr/>
        </p:nvGrpSpPr>
        <p:grpSpPr bwMode="auto">
          <a:xfrm>
            <a:off x="0" y="0"/>
            <a:ext cx="9153525" cy="6858000"/>
            <a:chOff x="0" y="0"/>
            <a:chExt cx="5766" cy="4320"/>
          </a:xfrm>
        </p:grpSpPr>
        <p:sp>
          <p:nvSpPr>
            <p:cNvPr id="35850" name="Freeform 10"/>
            <p:cNvSpPr>
              <a:spLocks/>
            </p:cNvSpPr>
            <p:nvPr/>
          </p:nvSpPr>
          <p:spPr bwMode="auto">
            <a:xfrm>
              <a:off x="0" y="0"/>
              <a:ext cx="5766" cy="1131"/>
            </a:xfrm>
            <a:custGeom>
              <a:avLst/>
              <a:gdLst>
                <a:gd name="T0" fmla="*/ 0 w 5766"/>
                <a:gd name="T1" fmla="*/ 960 h 1131"/>
                <a:gd name="T2" fmla="*/ 3006 w 5766"/>
                <a:gd name="T3" fmla="*/ 1110 h 1131"/>
                <a:gd name="T4" fmla="*/ 5766 w 5766"/>
                <a:gd name="T5" fmla="*/ 1086 h 1131"/>
                <a:gd name="T6" fmla="*/ 5760 w 5766"/>
                <a:gd name="T7" fmla="*/ 0 h 1131"/>
                <a:gd name="T8" fmla="*/ 0 w 5766"/>
                <a:gd name="T9" fmla="*/ 0 h 1131"/>
                <a:gd name="T10" fmla="*/ 0 w 5766"/>
                <a:gd name="T11" fmla="*/ 960 h 1131"/>
              </a:gdLst>
              <a:ahLst/>
              <a:cxnLst>
                <a:cxn ang="0">
                  <a:pos x="T0" y="T1"/>
                </a:cxn>
                <a:cxn ang="0">
                  <a:pos x="T2" y="T3"/>
                </a:cxn>
                <a:cxn ang="0">
                  <a:pos x="T4" y="T5"/>
                </a:cxn>
                <a:cxn ang="0">
                  <a:pos x="T6" y="T7"/>
                </a:cxn>
                <a:cxn ang="0">
                  <a:pos x="T8" y="T9"/>
                </a:cxn>
                <a:cxn ang="0">
                  <a:pos x="T10" y="T11"/>
                </a:cxn>
              </a:cxnLst>
              <a:rect l="0" t="0" r="r" b="b"/>
              <a:pathLst>
                <a:path w="5766" h="1131">
                  <a:moveTo>
                    <a:pt x="0" y="960"/>
                  </a:moveTo>
                  <a:cubicBezTo>
                    <a:pt x="1236" y="1062"/>
                    <a:pt x="2045" y="1089"/>
                    <a:pt x="3006" y="1110"/>
                  </a:cubicBezTo>
                  <a:cubicBezTo>
                    <a:pt x="3967" y="1131"/>
                    <a:pt x="4608" y="1110"/>
                    <a:pt x="5766" y="1086"/>
                  </a:cubicBezTo>
                  <a:cubicBezTo>
                    <a:pt x="5763" y="543"/>
                    <a:pt x="5760" y="0"/>
                    <a:pt x="5760" y="0"/>
                  </a:cubicBezTo>
                  <a:lnTo>
                    <a:pt x="0" y="0"/>
                  </a:lnTo>
                  <a:cubicBezTo>
                    <a:pt x="0" y="0"/>
                    <a:pt x="0" y="960"/>
                    <a:pt x="0" y="960"/>
                  </a:cubicBezTo>
                  <a:close/>
                </a:path>
              </a:pathLst>
            </a:custGeom>
            <a:solidFill>
              <a:schemeClr val="bg1"/>
            </a:solidFill>
            <a:ln>
              <a:noFill/>
            </a:ln>
            <a:effectLst/>
            <a:extLst>
              <a:ext uri="{91240B29-F687-4F45-9708-019B960494DF}">
                <a14:hiddenLine xmlns:a14="http://schemas.microsoft.com/office/drawing/2010/main" w="12700"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grpSp>
          <p:nvGrpSpPr>
            <p:cNvPr id="35855" name="Group 15"/>
            <p:cNvGrpSpPr>
              <a:grpSpLocks/>
            </p:cNvGrpSpPr>
            <p:nvPr userDrawn="1"/>
          </p:nvGrpSpPr>
          <p:grpSpPr bwMode="auto">
            <a:xfrm>
              <a:off x="0" y="2916"/>
              <a:ext cx="5760" cy="1404"/>
              <a:chOff x="0" y="2916"/>
              <a:chExt cx="5760" cy="1404"/>
            </a:xfrm>
          </p:grpSpPr>
          <p:sp>
            <p:nvSpPr>
              <p:cNvPr id="35849" name="Freeform 9"/>
              <p:cNvSpPr>
                <a:spLocks/>
              </p:cNvSpPr>
              <p:nvPr/>
            </p:nvSpPr>
            <p:spPr bwMode="auto">
              <a:xfrm>
                <a:off x="0" y="2916"/>
                <a:ext cx="5760" cy="1404"/>
              </a:xfrm>
              <a:custGeom>
                <a:avLst/>
                <a:gdLst>
                  <a:gd name="T0" fmla="*/ 5760 w 5760"/>
                  <a:gd name="T1" fmla="*/ 0 h 1404"/>
                  <a:gd name="T2" fmla="*/ 3348 w 5760"/>
                  <a:gd name="T3" fmla="*/ 157 h 1404"/>
                  <a:gd name="T4" fmla="*/ 1146 w 5760"/>
                  <a:gd name="T5" fmla="*/ 192 h 1404"/>
                  <a:gd name="T6" fmla="*/ 378 w 5760"/>
                  <a:gd name="T7" fmla="*/ 186 h 1404"/>
                  <a:gd name="T8" fmla="*/ 0 w 5760"/>
                  <a:gd name="T9" fmla="*/ 180 h 1404"/>
                  <a:gd name="T10" fmla="*/ 0 w 5760"/>
                  <a:gd name="T11" fmla="*/ 1404 h 1404"/>
                  <a:gd name="T12" fmla="*/ 5760 w 5760"/>
                  <a:gd name="T13" fmla="*/ 1404 h 1404"/>
                  <a:gd name="T14" fmla="*/ 5760 w 5760"/>
                  <a:gd name="T15" fmla="*/ 0 h 14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60" h="1404">
                    <a:moveTo>
                      <a:pt x="5760" y="0"/>
                    </a:moveTo>
                    <a:cubicBezTo>
                      <a:pt x="4939" y="62"/>
                      <a:pt x="4117" y="125"/>
                      <a:pt x="3348" y="157"/>
                    </a:cubicBezTo>
                    <a:cubicBezTo>
                      <a:pt x="2577" y="191"/>
                      <a:pt x="1641" y="187"/>
                      <a:pt x="1146" y="192"/>
                    </a:cubicBezTo>
                    <a:cubicBezTo>
                      <a:pt x="651" y="197"/>
                      <a:pt x="690" y="186"/>
                      <a:pt x="378" y="186"/>
                    </a:cubicBezTo>
                    <a:cubicBezTo>
                      <a:pt x="372" y="180"/>
                      <a:pt x="0" y="180"/>
                      <a:pt x="0" y="180"/>
                    </a:cubicBezTo>
                    <a:lnTo>
                      <a:pt x="0" y="1404"/>
                    </a:lnTo>
                    <a:lnTo>
                      <a:pt x="5760" y="1404"/>
                    </a:lnTo>
                    <a:lnTo>
                      <a:pt x="5760" y="0"/>
                    </a:lnTo>
                    <a:close/>
                  </a:path>
                </a:pathLst>
              </a:custGeom>
              <a:solidFill>
                <a:schemeClr val="bg1"/>
              </a:solidFill>
              <a:ln>
                <a:noFill/>
              </a:ln>
              <a:effectLst/>
              <a:extLst>
                <a:ext uri="{91240B29-F687-4F45-9708-019B960494DF}">
                  <a14:hiddenLine xmlns:a14="http://schemas.microsoft.com/office/drawing/2010/main" w="12700"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pic>
            <p:nvPicPr>
              <p:cNvPr id="35851" name="Picture 11" descr="att_title_logo1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6" y="3637"/>
                <a:ext cx="979" cy="449"/>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35843" name="Rectangle 3"/>
          <p:cNvSpPr>
            <a:spLocks noGrp="1" noChangeArrowheads="1"/>
          </p:cNvSpPr>
          <p:nvPr>
            <p:ph type="ctrTitle" sz="quarter"/>
          </p:nvPr>
        </p:nvSpPr>
        <p:spPr>
          <a:xfrm>
            <a:off x="304800" y="2312988"/>
            <a:ext cx="8367713" cy="1116012"/>
          </a:xfrm>
          <a:extLst>
            <a:ext uri="{91240B29-F687-4F45-9708-019B960494DF}">
              <a14:hiddenLine xmlns:a14="http://schemas.microsoft.com/office/drawing/2010/main" w="9525">
                <a:solidFill>
                  <a:schemeClr val="tx1"/>
                </a:solidFill>
                <a:miter lim="800000"/>
                <a:headEnd/>
                <a:tailEnd/>
              </a14:hiddenLine>
            </a:ext>
          </a:extLst>
        </p:spPr>
        <p:txBody>
          <a:bodyPr lIns="91440" tIns="45720" rIns="91440" bIns="45720" anchor="ctr"/>
          <a:lstStyle>
            <a:lvl1pPr>
              <a:lnSpc>
                <a:spcPct val="100000"/>
              </a:lnSpc>
              <a:defRPr sz="3000">
                <a:solidFill>
                  <a:schemeClr val="bg1"/>
                </a:solidFill>
              </a:defRPr>
            </a:lvl1pPr>
          </a:lstStyle>
          <a:p>
            <a:pPr lvl="0"/>
            <a:r>
              <a:rPr lang="en-US" altLang="en-US" noProof="0" smtClean="0"/>
              <a:t>Click to edit Master title style</a:t>
            </a:r>
          </a:p>
        </p:txBody>
      </p:sp>
      <p:sp>
        <p:nvSpPr>
          <p:cNvPr id="35844" name="Rectangle 4"/>
          <p:cNvSpPr>
            <a:spLocks noGrp="1" noChangeArrowheads="1"/>
          </p:cNvSpPr>
          <p:nvPr>
            <p:ph type="subTitle" sz="quarter" idx="1"/>
          </p:nvPr>
        </p:nvSpPr>
        <p:spPr>
          <a:xfrm>
            <a:off x="304800" y="3581400"/>
            <a:ext cx="8367713" cy="1138238"/>
          </a:xfrm>
          <a:extLst>
            <a:ext uri="{91240B29-F687-4F45-9708-019B960494DF}">
              <a14:hiddenLine xmlns:a14="http://schemas.microsoft.com/office/drawing/2010/main" w="9525">
                <a:solidFill>
                  <a:schemeClr val="tx1"/>
                </a:solidFill>
                <a:miter lim="800000"/>
                <a:headEnd/>
                <a:tailEnd/>
              </a14:hiddenLine>
            </a:ext>
          </a:extLst>
        </p:spPr>
        <p:txBody>
          <a:bodyPr lIns="91440" tIns="45720" rIns="91440" bIns="45720"/>
          <a:lstStyle>
            <a:lvl1pPr>
              <a:spcBef>
                <a:spcPct val="0"/>
              </a:spcBef>
              <a:spcAft>
                <a:spcPct val="0"/>
              </a:spcAft>
              <a:defRPr sz="2600">
                <a:solidFill>
                  <a:schemeClr val="bg1"/>
                </a:solidFill>
              </a:defRPr>
            </a:lvl1pPr>
          </a:lstStyle>
          <a:p>
            <a:pPr lvl="0"/>
            <a:r>
              <a:rPr lang="en-US" altLang="en-US" noProof="0" smtClean="0"/>
              <a:t>Click to edit Master subtitle style</a:t>
            </a: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1"/>
          </p:nvPr>
        </p:nvSpPr>
        <p:spPr/>
        <p:txBody>
          <a:bodyPr/>
          <a:lstStyle>
            <a:lvl1pPr>
              <a:defRPr/>
            </a:lvl1pPr>
          </a:lstStyle>
          <a:p>
            <a:r>
              <a:rPr lang="en-US" altLang="en-US"/>
              <a:t>Page </a:t>
            </a:r>
            <a:fld id="{12D582BD-DB65-47E0-95A7-D6E3A8570E30}" type="slidenum">
              <a:rPr lang="en-US" altLang="en-US"/>
              <a:pPr/>
              <a:t>‹#›</a:t>
            </a:fld>
            <a:endParaRPr lang="en-US" altLang="en-US"/>
          </a:p>
        </p:txBody>
      </p:sp>
    </p:spTree>
    <p:extLst>
      <p:ext uri="{BB962C8B-B14F-4D97-AF65-F5344CB8AC3E}">
        <p14:creationId xmlns:p14="http://schemas.microsoft.com/office/powerpoint/2010/main" val="178682997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Slide Number Placeholder 3"/>
          <p:cNvSpPr>
            <a:spLocks noGrp="1"/>
          </p:cNvSpPr>
          <p:nvPr>
            <p:ph type="sldNum" sz="quarter" idx="11"/>
          </p:nvPr>
        </p:nvSpPr>
        <p:spPr/>
        <p:txBody>
          <a:bodyPr/>
          <a:lstStyle>
            <a:lvl1pPr>
              <a:defRPr/>
            </a:lvl1pPr>
          </a:lstStyle>
          <a:p>
            <a:r>
              <a:rPr lang="en-US" altLang="en-US" dirty="0"/>
              <a:t>Page </a:t>
            </a:r>
            <a:fld id="{6D4CA6BA-9A20-481E-B623-CDB715B76F2B}" type="slidenum">
              <a:rPr lang="en-US" altLang="en-US"/>
              <a:pPr/>
              <a:t>‹#›</a:t>
            </a:fld>
            <a:endParaRPr lang="en-US" altLang="en-US" dirty="0"/>
          </a:p>
        </p:txBody>
      </p:sp>
    </p:spTree>
    <p:extLst>
      <p:ext uri="{BB962C8B-B14F-4D97-AF65-F5344CB8AC3E}">
        <p14:creationId xmlns:p14="http://schemas.microsoft.com/office/powerpoint/2010/main" val="201361132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20" name="Rectangle 4"/>
          <p:cNvSpPr>
            <a:spLocks noGrp="1" noChangeArrowheads="1"/>
          </p:cNvSpPr>
          <p:nvPr>
            <p:ph type="title"/>
          </p:nvPr>
        </p:nvSpPr>
        <p:spPr bwMode="auto">
          <a:xfrm>
            <a:off x="457200" y="152400"/>
            <a:ext cx="8037513"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altLang="en-US" smtClean="0"/>
              <a:t>Click to edit Master title style</a:t>
            </a:r>
          </a:p>
        </p:txBody>
      </p:sp>
      <p:sp>
        <p:nvSpPr>
          <p:cNvPr id="34821" name="Rectangle 5"/>
          <p:cNvSpPr>
            <a:spLocks noGrp="1" noChangeArrowheads="1"/>
          </p:cNvSpPr>
          <p:nvPr>
            <p:ph type="body" idx="1"/>
          </p:nvPr>
        </p:nvSpPr>
        <p:spPr bwMode="auto">
          <a:xfrm>
            <a:off x="477838" y="838200"/>
            <a:ext cx="8037512"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altLang="en-US" dirty="0" smtClean="0"/>
              <a:t>Click to edit Master text styles</a:t>
            </a:r>
          </a:p>
          <a:p>
            <a:pPr lvl="1"/>
            <a:r>
              <a:rPr lang="en-US" altLang="en-US" dirty="0" smtClean="0"/>
              <a:t>Second level</a:t>
            </a:r>
          </a:p>
          <a:p>
            <a:pPr lvl="2"/>
            <a:r>
              <a:rPr lang="en-US" altLang="en-US" dirty="0" smtClean="0"/>
              <a:t>Third level</a:t>
            </a:r>
          </a:p>
          <a:p>
            <a:pPr lvl="3"/>
            <a:r>
              <a:rPr lang="en-US" altLang="en-US" dirty="0" smtClean="0"/>
              <a:t>Fourth level</a:t>
            </a:r>
          </a:p>
          <a:p>
            <a:pPr lvl="4"/>
            <a:r>
              <a:rPr lang="en-US" altLang="en-US" dirty="0" smtClean="0"/>
              <a:t>Fifth level</a:t>
            </a:r>
          </a:p>
        </p:txBody>
      </p:sp>
      <p:sp>
        <p:nvSpPr>
          <p:cNvPr id="34822" name="Rectangle 6"/>
          <p:cNvSpPr>
            <a:spLocks noChangeArrowheads="1"/>
          </p:cNvSpPr>
          <p:nvPr/>
        </p:nvSpPr>
        <p:spPr bwMode="auto">
          <a:xfrm>
            <a:off x="4573588" y="6604000"/>
            <a:ext cx="18415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lnSpc>
                <a:spcPct val="90000"/>
              </a:lnSpc>
              <a:spcBef>
                <a:spcPct val="20000"/>
              </a:spcBef>
            </a:pPr>
            <a:endParaRPr lang="en-US" altLang="en-US" sz="900">
              <a:solidFill>
                <a:schemeClr val="tx2"/>
              </a:solidFill>
              <a:latin typeface="Arial" charset="0"/>
            </a:endParaRPr>
          </a:p>
        </p:txBody>
      </p:sp>
      <p:sp>
        <p:nvSpPr>
          <p:cNvPr id="34843" name="Rectangle 27"/>
          <p:cNvSpPr>
            <a:spLocks noGrp="1" noChangeArrowheads="1"/>
          </p:cNvSpPr>
          <p:nvPr>
            <p:ph type="sldNum" sz="quarter" idx="4"/>
          </p:nvPr>
        </p:nvSpPr>
        <p:spPr bwMode="auto">
          <a:xfrm>
            <a:off x="381000" y="6553200"/>
            <a:ext cx="817563"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eaLnBrk="1" hangingPunct="1">
              <a:spcBef>
                <a:spcPct val="0"/>
              </a:spcBef>
              <a:defRPr sz="900">
                <a:latin typeface="Arial" charset="0"/>
              </a:defRPr>
            </a:lvl1pPr>
          </a:lstStyle>
          <a:p>
            <a:r>
              <a:rPr lang="en-US" altLang="en-US"/>
              <a:t>Page </a:t>
            </a:r>
            <a:fld id="{6B0A443A-9F2B-43B9-A23C-72BC1B651AE1}" type="slidenum">
              <a:rPr lang="en-US" altLang="en-US"/>
              <a:pPr/>
              <a:t>‹#›</a:t>
            </a:fld>
            <a:endParaRPr lang="en-US" altLang="en-US"/>
          </a:p>
        </p:txBody>
      </p:sp>
      <p:sp>
        <p:nvSpPr>
          <p:cNvPr id="2" name="Footer Placeholder 1"/>
          <p:cNvSpPr>
            <a:spLocks noGrp="1"/>
          </p:cNvSpPr>
          <p:nvPr>
            <p:ph type="ftr" sz="quarter" idx="3"/>
          </p:nvPr>
        </p:nvSpPr>
        <p:spPr>
          <a:xfrm>
            <a:off x="3124200" y="6553200"/>
            <a:ext cx="2895600" cy="16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a:defRPr lang="en-US" sz="900">
                <a:latin typeface="Arial" charset="0"/>
              </a:defRPr>
            </a:lvl1pPr>
          </a:lstStyle>
          <a:p>
            <a:pPr eaLnBrk="1" hangingPunct="1">
              <a:spcBef>
                <a:spcPct val="0"/>
              </a:spcBef>
            </a:pPr>
            <a:r>
              <a:rPr lang="en-US" smtClean="0"/>
              <a:t>V1: May 11, 2015</a:t>
            </a:r>
            <a:endParaRPr 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5" r:id="rId3"/>
  </p:sldLayoutIdLst>
  <p:timing>
    <p:tnLst>
      <p:par>
        <p:cTn id="1" dur="indefinite" restart="never" nodeType="tmRoot"/>
      </p:par>
    </p:tnLst>
  </p:timing>
  <p:hf hdr="0" dt="0"/>
  <p:txStyles>
    <p:titleStyle>
      <a:lvl1pPr algn="l" defTabSz="947738" rtl="0" eaLnBrk="1" fontAlgn="base" hangingPunct="1">
        <a:lnSpc>
          <a:spcPct val="105000"/>
        </a:lnSpc>
        <a:spcBef>
          <a:spcPct val="0"/>
        </a:spcBef>
        <a:spcAft>
          <a:spcPct val="0"/>
        </a:spcAft>
        <a:defRPr sz="2600" b="1">
          <a:solidFill>
            <a:schemeClr val="accent1"/>
          </a:solidFill>
          <a:latin typeface="+mj-lt"/>
          <a:ea typeface="+mj-ea"/>
          <a:cs typeface="+mj-cs"/>
        </a:defRPr>
      </a:lvl1pPr>
      <a:lvl2pPr algn="l" defTabSz="947738" rtl="0" eaLnBrk="1" fontAlgn="base" hangingPunct="1">
        <a:lnSpc>
          <a:spcPct val="105000"/>
        </a:lnSpc>
        <a:spcBef>
          <a:spcPct val="0"/>
        </a:spcBef>
        <a:spcAft>
          <a:spcPct val="0"/>
        </a:spcAft>
        <a:defRPr sz="2600" b="1">
          <a:solidFill>
            <a:schemeClr val="accent1"/>
          </a:solidFill>
          <a:latin typeface="Verdana" pitchFamily="34" charset="0"/>
        </a:defRPr>
      </a:lvl2pPr>
      <a:lvl3pPr algn="l" defTabSz="947738" rtl="0" eaLnBrk="1" fontAlgn="base" hangingPunct="1">
        <a:lnSpc>
          <a:spcPct val="105000"/>
        </a:lnSpc>
        <a:spcBef>
          <a:spcPct val="0"/>
        </a:spcBef>
        <a:spcAft>
          <a:spcPct val="0"/>
        </a:spcAft>
        <a:defRPr sz="2600" b="1">
          <a:solidFill>
            <a:schemeClr val="accent1"/>
          </a:solidFill>
          <a:latin typeface="Verdana" pitchFamily="34" charset="0"/>
        </a:defRPr>
      </a:lvl3pPr>
      <a:lvl4pPr algn="l" defTabSz="947738" rtl="0" eaLnBrk="1" fontAlgn="base" hangingPunct="1">
        <a:lnSpc>
          <a:spcPct val="105000"/>
        </a:lnSpc>
        <a:spcBef>
          <a:spcPct val="0"/>
        </a:spcBef>
        <a:spcAft>
          <a:spcPct val="0"/>
        </a:spcAft>
        <a:defRPr sz="2600" b="1">
          <a:solidFill>
            <a:schemeClr val="accent1"/>
          </a:solidFill>
          <a:latin typeface="Verdana" pitchFamily="34" charset="0"/>
        </a:defRPr>
      </a:lvl4pPr>
      <a:lvl5pPr algn="l" defTabSz="947738" rtl="0" eaLnBrk="1" fontAlgn="base" hangingPunct="1">
        <a:lnSpc>
          <a:spcPct val="105000"/>
        </a:lnSpc>
        <a:spcBef>
          <a:spcPct val="0"/>
        </a:spcBef>
        <a:spcAft>
          <a:spcPct val="0"/>
        </a:spcAft>
        <a:defRPr sz="2600" b="1">
          <a:solidFill>
            <a:schemeClr val="accent1"/>
          </a:solidFill>
          <a:latin typeface="Verdana" pitchFamily="34" charset="0"/>
        </a:defRPr>
      </a:lvl5pPr>
      <a:lvl6pPr marL="457200" algn="l" defTabSz="947738" rtl="0" eaLnBrk="1" fontAlgn="base" hangingPunct="1">
        <a:lnSpc>
          <a:spcPct val="105000"/>
        </a:lnSpc>
        <a:spcBef>
          <a:spcPct val="0"/>
        </a:spcBef>
        <a:spcAft>
          <a:spcPct val="0"/>
        </a:spcAft>
        <a:defRPr sz="2600" b="1">
          <a:solidFill>
            <a:schemeClr val="accent1"/>
          </a:solidFill>
          <a:latin typeface="Verdana" pitchFamily="34" charset="0"/>
        </a:defRPr>
      </a:lvl6pPr>
      <a:lvl7pPr marL="914400" algn="l" defTabSz="947738" rtl="0" eaLnBrk="1" fontAlgn="base" hangingPunct="1">
        <a:lnSpc>
          <a:spcPct val="105000"/>
        </a:lnSpc>
        <a:spcBef>
          <a:spcPct val="0"/>
        </a:spcBef>
        <a:spcAft>
          <a:spcPct val="0"/>
        </a:spcAft>
        <a:defRPr sz="2600" b="1">
          <a:solidFill>
            <a:schemeClr val="accent1"/>
          </a:solidFill>
          <a:latin typeface="Verdana" pitchFamily="34" charset="0"/>
        </a:defRPr>
      </a:lvl7pPr>
      <a:lvl8pPr marL="1371600" algn="l" defTabSz="947738" rtl="0" eaLnBrk="1" fontAlgn="base" hangingPunct="1">
        <a:lnSpc>
          <a:spcPct val="105000"/>
        </a:lnSpc>
        <a:spcBef>
          <a:spcPct val="0"/>
        </a:spcBef>
        <a:spcAft>
          <a:spcPct val="0"/>
        </a:spcAft>
        <a:defRPr sz="2600" b="1">
          <a:solidFill>
            <a:schemeClr val="accent1"/>
          </a:solidFill>
          <a:latin typeface="Verdana" pitchFamily="34" charset="0"/>
        </a:defRPr>
      </a:lvl8pPr>
      <a:lvl9pPr marL="1828800" algn="l" defTabSz="947738" rtl="0" eaLnBrk="1" fontAlgn="base" hangingPunct="1">
        <a:lnSpc>
          <a:spcPct val="105000"/>
        </a:lnSpc>
        <a:spcBef>
          <a:spcPct val="0"/>
        </a:spcBef>
        <a:spcAft>
          <a:spcPct val="0"/>
        </a:spcAft>
        <a:defRPr sz="2600" b="1">
          <a:solidFill>
            <a:schemeClr val="accent1"/>
          </a:solidFill>
          <a:latin typeface="Verdana" pitchFamily="34" charset="0"/>
        </a:defRPr>
      </a:lvl9pPr>
    </p:titleStyle>
    <p:bodyStyle>
      <a:lvl1pPr algn="l" defTabSz="947738" rtl="0" eaLnBrk="1" fontAlgn="base" hangingPunct="1">
        <a:spcBef>
          <a:spcPct val="20000"/>
        </a:spcBef>
        <a:spcAft>
          <a:spcPct val="20000"/>
        </a:spcAft>
        <a:buClr>
          <a:schemeClr val="tx2"/>
        </a:buClr>
        <a:buSzPct val="100000"/>
        <a:defRPr sz="2000">
          <a:solidFill>
            <a:schemeClr val="tx1"/>
          </a:solidFill>
          <a:latin typeface="+mn-lt"/>
          <a:ea typeface="+mn-ea"/>
          <a:cs typeface="+mn-cs"/>
        </a:defRPr>
      </a:lvl1pPr>
      <a:lvl2pPr marL="234950" indent="-233363" algn="l" defTabSz="947738" rtl="0" eaLnBrk="1" fontAlgn="base" hangingPunct="1">
        <a:spcBef>
          <a:spcPct val="10000"/>
        </a:spcBef>
        <a:spcAft>
          <a:spcPct val="30000"/>
        </a:spcAft>
        <a:buClr>
          <a:schemeClr val="tx1"/>
        </a:buClr>
        <a:buSzPct val="80000"/>
        <a:buChar char="•"/>
        <a:defRPr sz="2000">
          <a:solidFill>
            <a:schemeClr val="tx1"/>
          </a:solidFill>
          <a:latin typeface="+mn-lt"/>
        </a:defRPr>
      </a:lvl2pPr>
      <a:lvl3pPr marL="461963" indent="-225425" algn="l" defTabSz="947738" rtl="0" eaLnBrk="1" fontAlgn="base" hangingPunct="1">
        <a:spcBef>
          <a:spcPct val="0"/>
        </a:spcBef>
        <a:spcAft>
          <a:spcPct val="20000"/>
        </a:spcAft>
        <a:buClr>
          <a:schemeClr val="tx1"/>
        </a:buClr>
        <a:buSzPct val="80000"/>
        <a:buFont typeface="IB Wb Regular" pitchFamily="1" charset="0"/>
        <a:buChar char="–"/>
        <a:defRPr>
          <a:solidFill>
            <a:schemeClr val="tx1"/>
          </a:solidFill>
          <a:latin typeface="+mn-lt"/>
        </a:defRPr>
      </a:lvl3pPr>
      <a:lvl4pPr marL="692150" indent="-228600" algn="l" defTabSz="947738" rtl="0" eaLnBrk="1" fontAlgn="base" hangingPunct="1">
        <a:spcBef>
          <a:spcPct val="0"/>
        </a:spcBef>
        <a:spcAft>
          <a:spcPct val="20000"/>
        </a:spcAft>
        <a:buClr>
          <a:schemeClr val="tx1"/>
        </a:buClr>
        <a:buSzPct val="80000"/>
        <a:buChar char="•"/>
        <a:defRPr sz="1600">
          <a:solidFill>
            <a:schemeClr val="tx1"/>
          </a:solidFill>
          <a:latin typeface="+mn-lt"/>
        </a:defRPr>
      </a:lvl4pPr>
      <a:lvl5pPr marL="915988" indent="-222250" algn="l" defTabSz="947738" rtl="0" eaLnBrk="1" fontAlgn="base" hangingPunct="1">
        <a:spcBef>
          <a:spcPct val="0"/>
        </a:spcBef>
        <a:spcAft>
          <a:spcPct val="20000"/>
        </a:spcAft>
        <a:buClr>
          <a:schemeClr val="tx1"/>
        </a:buClr>
        <a:buSzPct val="80000"/>
        <a:buFont typeface="Verdana" pitchFamily="34" charset="0"/>
        <a:buChar char="–"/>
        <a:defRPr sz="1600">
          <a:solidFill>
            <a:schemeClr val="tx1"/>
          </a:solidFill>
          <a:latin typeface="+mn-lt"/>
        </a:defRPr>
      </a:lvl5pPr>
      <a:lvl6pPr marL="1373188" indent="-222250" algn="l" defTabSz="947738" rtl="0" eaLnBrk="1" fontAlgn="base" hangingPunct="1">
        <a:spcBef>
          <a:spcPct val="0"/>
        </a:spcBef>
        <a:spcAft>
          <a:spcPct val="20000"/>
        </a:spcAft>
        <a:buClr>
          <a:schemeClr val="tx1"/>
        </a:buClr>
        <a:buSzPct val="80000"/>
        <a:buFont typeface="Verdana" pitchFamily="34" charset="0"/>
        <a:buChar char="–"/>
        <a:defRPr sz="1600">
          <a:solidFill>
            <a:schemeClr val="tx1"/>
          </a:solidFill>
          <a:latin typeface="+mn-lt"/>
        </a:defRPr>
      </a:lvl6pPr>
      <a:lvl7pPr marL="1830388" indent="-222250" algn="l" defTabSz="947738" rtl="0" eaLnBrk="1" fontAlgn="base" hangingPunct="1">
        <a:spcBef>
          <a:spcPct val="0"/>
        </a:spcBef>
        <a:spcAft>
          <a:spcPct val="20000"/>
        </a:spcAft>
        <a:buClr>
          <a:schemeClr val="tx1"/>
        </a:buClr>
        <a:buSzPct val="80000"/>
        <a:buFont typeface="Verdana" pitchFamily="34" charset="0"/>
        <a:buChar char="–"/>
        <a:defRPr sz="1600">
          <a:solidFill>
            <a:schemeClr val="tx1"/>
          </a:solidFill>
          <a:latin typeface="+mn-lt"/>
        </a:defRPr>
      </a:lvl7pPr>
      <a:lvl8pPr marL="2287588" indent="-222250" algn="l" defTabSz="947738" rtl="0" eaLnBrk="1" fontAlgn="base" hangingPunct="1">
        <a:spcBef>
          <a:spcPct val="0"/>
        </a:spcBef>
        <a:spcAft>
          <a:spcPct val="20000"/>
        </a:spcAft>
        <a:buClr>
          <a:schemeClr val="tx1"/>
        </a:buClr>
        <a:buSzPct val="80000"/>
        <a:buFont typeface="Verdana" pitchFamily="34" charset="0"/>
        <a:buChar char="–"/>
        <a:defRPr sz="1600">
          <a:solidFill>
            <a:schemeClr val="tx1"/>
          </a:solidFill>
          <a:latin typeface="+mn-lt"/>
        </a:defRPr>
      </a:lvl8pPr>
      <a:lvl9pPr marL="2744788" indent="-222250" algn="l" defTabSz="947738" rtl="0" eaLnBrk="1" fontAlgn="base" hangingPunct="1">
        <a:spcBef>
          <a:spcPct val="0"/>
        </a:spcBef>
        <a:spcAft>
          <a:spcPct val="20000"/>
        </a:spcAft>
        <a:buClr>
          <a:schemeClr val="tx1"/>
        </a:buClr>
        <a:buSzPct val="80000"/>
        <a:buFont typeface="Verdana"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sz="quarter"/>
          </p:nvPr>
        </p:nvSpPr>
        <p:spPr/>
        <p:txBody>
          <a:bodyPr/>
          <a:lstStyle/>
          <a:p>
            <a:r>
              <a:rPr lang="en-US" dirty="0" smtClean="0"/>
              <a:t>RTT Tag To Support RTT-Enabled Devices</a:t>
            </a:r>
            <a:endParaRPr lang="en-US" dirty="0"/>
          </a:p>
        </p:txBody>
      </p:sp>
      <p:sp>
        <p:nvSpPr>
          <p:cNvPr id="8" name="Subtitle 7"/>
          <p:cNvSpPr>
            <a:spLocks noGrp="1"/>
          </p:cNvSpPr>
          <p:nvPr>
            <p:ph type="subTitle" sz="quarter" idx="1"/>
          </p:nvPr>
        </p:nvSpPr>
        <p:spPr/>
        <p:txBody>
          <a:bodyPr/>
          <a:lstStyle/>
          <a:p>
            <a:r>
              <a:rPr lang="en-US" dirty="0" smtClean="0"/>
              <a:t>May 11, 2015 V1</a:t>
            </a:r>
          </a:p>
          <a:p>
            <a:r>
              <a:rPr lang="en-US" dirty="0" smtClean="0"/>
              <a:t>Russ </a:t>
            </a:r>
            <a:r>
              <a:rPr lang="en-US" dirty="0" err="1" smtClean="0"/>
              <a:t>Sharples</a:t>
            </a:r>
            <a:endParaRPr lang="en-US" dirty="0" smtClean="0"/>
          </a:p>
          <a:p>
            <a:r>
              <a:rPr lang="en-US" dirty="0" smtClean="0"/>
              <a:t>Martin Dolly</a:t>
            </a:r>
            <a:endParaRPr lang="en-US" dirty="0"/>
          </a:p>
        </p:txBody>
      </p:sp>
      <p:sp>
        <p:nvSpPr>
          <p:cNvPr id="2" name="TextBox 1"/>
          <p:cNvSpPr txBox="1"/>
          <p:nvPr/>
        </p:nvSpPr>
        <p:spPr>
          <a:xfrm>
            <a:off x="6437452" y="457200"/>
            <a:ext cx="1907895" cy="1015663"/>
          </a:xfrm>
          <a:prstGeom prst="rect">
            <a:avLst/>
          </a:prstGeom>
          <a:noFill/>
        </p:spPr>
        <p:txBody>
          <a:bodyPr wrap="none" rtlCol="0">
            <a:spAutoFit/>
          </a:bodyPr>
          <a:lstStyle/>
          <a:p>
            <a:r>
              <a:rPr lang="en-US" dirty="0"/>
              <a:t>C1-151924</a:t>
            </a:r>
          </a:p>
          <a:p>
            <a:endParaRPr lang="en-US" dirty="0"/>
          </a:p>
        </p:txBody>
      </p:sp>
    </p:spTree>
    <p:extLst>
      <p:ext uri="{BB962C8B-B14F-4D97-AF65-F5344CB8AC3E}">
        <p14:creationId xmlns:p14="http://schemas.microsoft.com/office/powerpoint/2010/main" val="35713790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Overview</a:t>
            </a:r>
            <a:endParaRPr lang="en-US" dirty="0"/>
          </a:p>
        </p:txBody>
      </p:sp>
      <p:sp>
        <p:nvSpPr>
          <p:cNvPr id="5" name="Content Placeholder 4"/>
          <p:cNvSpPr>
            <a:spLocks noGrp="1"/>
          </p:cNvSpPr>
          <p:nvPr>
            <p:ph idx="1"/>
          </p:nvPr>
        </p:nvSpPr>
        <p:spPr>
          <a:xfrm>
            <a:off x="477838" y="609600"/>
            <a:ext cx="8037512" cy="5943600"/>
          </a:xfrm>
        </p:spPr>
        <p:txBody>
          <a:bodyPr>
            <a:normAutofit fontScale="70000" lnSpcReduction="20000"/>
          </a:bodyPr>
          <a:lstStyle/>
          <a:p>
            <a:pPr lvl="1"/>
            <a:r>
              <a:rPr lang="en-US" dirty="0" smtClean="0"/>
              <a:t>IP communications services are widely available with support for audio and video media.  Traditionally, TTY service for hearing and speech impaired subscribers has relied on equipment that required audio transport in the network.  Real Time Text (RTT) is a new network protocol that can be used to provide TTY service for IP connected devices.  Providing support for RTT protocol in devices and the network requires features in the network to manage this third media type (audio, video, and now text).</a:t>
            </a:r>
          </a:p>
          <a:p>
            <a:pPr lvl="1"/>
            <a:r>
              <a:rPr lang="en-US" dirty="0" smtClean="0"/>
              <a:t>Consider a carrier that offers IP communication service to a location where multiple devices are registered to support sessions.  Different devices offer support for different media types.  For example, a house may have a residential gateway (RG) supporting RJ11 attached POTS phones (no video or RTT support) and a WiFi attached tablet with an audio/video/RTT-capable client.</a:t>
            </a:r>
          </a:p>
          <a:p>
            <a:pPr lvl="1"/>
            <a:r>
              <a:rPr lang="en-US" dirty="0" smtClean="0"/>
              <a:t>The subscriber may wish to have the network direct sessions to devices based on the device’s capabilities.</a:t>
            </a:r>
          </a:p>
          <a:p>
            <a:pPr lvl="2"/>
            <a:r>
              <a:rPr lang="en-US" dirty="0" smtClean="0"/>
              <a:t>Bob has IP service with both a POTS phone gateway (RJ11 jack) and a WiFi tablet connected and registered.  The tablet is running an voice/video/RTT client.  Bob can configure his service such that voice-only calls to Bob’s TN will ring only the POTS phone gateway but calls offering video or RTT media can be directed automatically to the tablet exclusively or in parallel with the POTS phone.</a:t>
            </a:r>
          </a:p>
          <a:p>
            <a:pPr lvl="1"/>
            <a:r>
              <a:rPr lang="en-US" dirty="0" smtClean="0"/>
              <a:t>The network’s ability to direct sessions in this way requires that the network be aware of the capabilities of each registered device.  As has been done with video, the presence of an “RTT tag” during service registration will permit the network to selectively direct session offers featuring RTT media to the RTT-capable endpoint (either exclusively or in conjunction with the POTS phone).  If a tag was not provided during registration, this would not be possible</a:t>
            </a:r>
            <a:r>
              <a:rPr lang="en-US" dirty="0" smtClean="0"/>
              <a:t>.</a:t>
            </a:r>
          </a:p>
          <a:p>
            <a:pPr lvl="1"/>
            <a:endParaRPr lang="en-US" dirty="0" smtClean="0"/>
          </a:p>
          <a:p>
            <a:pPr lvl="1"/>
            <a:r>
              <a:rPr lang="en-US" b="1" u="sng" dirty="0" smtClean="0"/>
              <a:t>Proposal: </a:t>
            </a:r>
            <a:r>
              <a:rPr lang="en-US" dirty="0" smtClean="0"/>
              <a:t>A new </a:t>
            </a:r>
            <a:r>
              <a:rPr lang="en-US" dirty="0" smtClean="0"/>
              <a:t>media feature </a:t>
            </a:r>
            <a:r>
              <a:rPr lang="en-US" dirty="0" smtClean="0"/>
              <a:t>tag, similar to the IR.94 video tag, will be added to the device contact header indicating support for RTT.  Assume this tag is “</a:t>
            </a:r>
            <a:r>
              <a:rPr lang="en-US" dirty="0" err="1" smtClean="0"/>
              <a:t>rtt</a:t>
            </a:r>
            <a:r>
              <a:rPr lang="en-US" dirty="0" smtClean="0"/>
              <a:t>” (this tag could also be “text” or “</a:t>
            </a:r>
            <a:r>
              <a:rPr lang="en-US" dirty="0" err="1" smtClean="0"/>
              <a:t>tty</a:t>
            </a:r>
            <a:r>
              <a:rPr lang="en-US" dirty="0" smtClean="0"/>
              <a:t>”).  This tag is included in the contact header under the same rules as for the video tag in IR.94.</a:t>
            </a:r>
          </a:p>
        </p:txBody>
      </p:sp>
      <p:sp>
        <p:nvSpPr>
          <p:cNvPr id="6" name="Slide Number Placeholder 5"/>
          <p:cNvSpPr>
            <a:spLocks noGrp="1"/>
          </p:cNvSpPr>
          <p:nvPr>
            <p:ph type="sldNum" sz="quarter" idx="11"/>
          </p:nvPr>
        </p:nvSpPr>
        <p:spPr/>
        <p:txBody>
          <a:bodyPr/>
          <a:lstStyle/>
          <a:p>
            <a:r>
              <a:rPr lang="en-US" altLang="en-US" smtClean="0"/>
              <a:t>Page </a:t>
            </a:r>
            <a:fld id="{12D582BD-DB65-47E0-95A7-D6E3A8570E30}" type="slidenum">
              <a:rPr lang="en-US" altLang="en-US" smtClean="0"/>
              <a:pPr/>
              <a:t>2</a:t>
            </a:fld>
            <a:endParaRPr lang="en-US" altLang="en-US"/>
          </a:p>
        </p:txBody>
      </p:sp>
      <p:sp>
        <p:nvSpPr>
          <p:cNvPr id="3" name="Footer Placeholder 2"/>
          <p:cNvSpPr>
            <a:spLocks noGrp="1"/>
          </p:cNvSpPr>
          <p:nvPr>
            <p:ph type="ftr" sz="quarter" idx="4294967295"/>
          </p:nvPr>
        </p:nvSpPr>
        <p:spPr>
          <a:xfrm>
            <a:off x="3124200" y="6553200"/>
            <a:ext cx="2895600" cy="152400"/>
          </a:xfrm>
          <a:prstGeom prst="rect">
            <a:avLst/>
          </a:prstGeom>
        </p:spPr>
        <p:txBody>
          <a:bodyPr/>
          <a:lstStyle/>
          <a:p>
            <a:r>
              <a:rPr lang="en-US" altLang="en-US" smtClean="0"/>
              <a:t>V1: May 11, 2015</a:t>
            </a:r>
            <a:endParaRPr lang="en-US" altLang="en-US"/>
          </a:p>
        </p:txBody>
      </p:sp>
    </p:spTree>
    <p:extLst>
      <p:ext uri="{BB962C8B-B14F-4D97-AF65-F5344CB8AC3E}">
        <p14:creationId xmlns:p14="http://schemas.microsoft.com/office/powerpoint/2010/main" val="19129642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Call Flows Covered</a:t>
            </a:r>
            <a:endParaRPr lang="en-US" dirty="0"/>
          </a:p>
        </p:txBody>
      </p:sp>
      <p:sp>
        <p:nvSpPr>
          <p:cNvPr id="3" name="Content Placeholder 2"/>
          <p:cNvSpPr>
            <a:spLocks noGrp="1"/>
          </p:cNvSpPr>
          <p:nvPr>
            <p:ph idx="1"/>
          </p:nvPr>
        </p:nvSpPr>
        <p:spPr/>
        <p:txBody>
          <a:bodyPr/>
          <a:lstStyle/>
          <a:p>
            <a:pPr marL="457200" indent="-457200">
              <a:buFont typeface="+mj-lt"/>
              <a:buAutoNum type="arabicPeriod"/>
            </a:pPr>
            <a:r>
              <a:rPr lang="en-US" dirty="0" smtClean="0"/>
              <a:t>Voice call directed to RG only</a:t>
            </a:r>
          </a:p>
          <a:p>
            <a:pPr marL="457200" indent="-457200">
              <a:buFont typeface="+mj-lt"/>
              <a:buAutoNum type="arabicPeriod"/>
            </a:pPr>
            <a:r>
              <a:rPr lang="en-US" dirty="0" smtClean="0"/>
              <a:t>Voice and RTT call directed to tablet only</a:t>
            </a:r>
          </a:p>
          <a:p>
            <a:pPr marL="457200" indent="-457200">
              <a:buFont typeface="+mj-lt"/>
              <a:buAutoNum type="arabicPeriod"/>
            </a:pPr>
            <a:r>
              <a:rPr lang="en-US" dirty="0" smtClean="0"/>
              <a:t>Voice and RTT call directed to RG and tablet</a:t>
            </a:r>
          </a:p>
          <a:p>
            <a:pPr marL="457200" indent="-457200">
              <a:buFont typeface="+mj-lt"/>
              <a:buAutoNum type="arabicPeriod"/>
            </a:pPr>
            <a:endParaRPr lang="en-US" dirty="0" smtClean="0"/>
          </a:p>
          <a:p>
            <a:pPr marL="457200" indent="-457200">
              <a:buFont typeface="+mj-lt"/>
              <a:buAutoNum type="arabicPeriod"/>
            </a:pPr>
            <a:endParaRPr lang="en-US" dirty="0" smtClean="0"/>
          </a:p>
          <a:p>
            <a:pPr marL="457200" indent="-457200">
              <a:buFont typeface="+mj-lt"/>
              <a:buAutoNum type="arabicPeriod"/>
            </a:pPr>
            <a:endParaRPr lang="en-US" dirty="0"/>
          </a:p>
        </p:txBody>
      </p:sp>
      <p:sp>
        <p:nvSpPr>
          <p:cNvPr id="4" name="Slide Number Placeholder 3"/>
          <p:cNvSpPr>
            <a:spLocks noGrp="1"/>
          </p:cNvSpPr>
          <p:nvPr>
            <p:ph type="sldNum" sz="quarter" idx="11"/>
          </p:nvPr>
        </p:nvSpPr>
        <p:spPr/>
        <p:txBody>
          <a:bodyPr/>
          <a:lstStyle/>
          <a:p>
            <a:r>
              <a:rPr lang="en-US" altLang="en-US" smtClean="0"/>
              <a:t>Page </a:t>
            </a:r>
            <a:fld id="{12D582BD-DB65-47E0-95A7-D6E3A8570E30}" type="slidenum">
              <a:rPr lang="en-US" altLang="en-US" smtClean="0"/>
              <a:pPr/>
              <a:t>3</a:t>
            </a:fld>
            <a:endParaRPr lang="en-US" altLang="en-US"/>
          </a:p>
        </p:txBody>
      </p:sp>
      <p:sp>
        <p:nvSpPr>
          <p:cNvPr id="5" name="Footer Placeholder 4"/>
          <p:cNvSpPr>
            <a:spLocks noGrp="1"/>
          </p:cNvSpPr>
          <p:nvPr>
            <p:ph type="ftr" sz="quarter" idx="4294967295"/>
          </p:nvPr>
        </p:nvSpPr>
        <p:spPr>
          <a:xfrm>
            <a:off x="3124200" y="6553200"/>
            <a:ext cx="2895600" cy="152400"/>
          </a:xfrm>
          <a:prstGeom prst="rect">
            <a:avLst/>
          </a:prstGeom>
        </p:spPr>
        <p:txBody>
          <a:bodyPr/>
          <a:lstStyle/>
          <a:p>
            <a:r>
              <a:rPr lang="en-US" altLang="en-US" smtClean="0"/>
              <a:t>V1: May 11, 2015</a:t>
            </a:r>
            <a:endParaRPr lang="en-US" altLang="en-US"/>
          </a:p>
        </p:txBody>
      </p:sp>
    </p:spTree>
    <p:extLst>
      <p:ext uri="{BB962C8B-B14F-4D97-AF65-F5344CB8AC3E}">
        <p14:creationId xmlns:p14="http://schemas.microsoft.com/office/powerpoint/2010/main" val="26373639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76200"/>
            <a:ext cx="8037513" cy="304800"/>
          </a:xfrm>
        </p:spPr>
        <p:txBody>
          <a:bodyPr/>
          <a:lstStyle/>
          <a:p>
            <a:pPr algn="ctr"/>
            <a:r>
              <a:rPr lang="en-US" sz="1800" dirty="0" smtClean="0"/>
              <a:t>Voice Call Directed to RG Only</a:t>
            </a:r>
            <a:endParaRPr lang="en-US" sz="1800" dirty="0"/>
          </a:p>
        </p:txBody>
      </p:sp>
      <p:cxnSp>
        <p:nvCxnSpPr>
          <p:cNvPr id="10" name="Straight Connector 9"/>
          <p:cNvCxnSpPr>
            <a:stCxn id="37" idx="2"/>
          </p:cNvCxnSpPr>
          <p:nvPr/>
        </p:nvCxnSpPr>
        <p:spPr bwMode="auto">
          <a:xfrm>
            <a:off x="914400" y="657999"/>
            <a:ext cx="0" cy="5895201"/>
          </a:xfrm>
          <a:prstGeom prst="line">
            <a:avLst/>
          </a:prstGeom>
          <a:solidFill>
            <a:schemeClr val="bg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7" name="TextBox 36"/>
          <p:cNvSpPr txBox="1"/>
          <p:nvPr/>
        </p:nvSpPr>
        <p:spPr>
          <a:xfrm>
            <a:off x="609600" y="381000"/>
            <a:ext cx="609600" cy="276999"/>
          </a:xfrm>
          <a:prstGeom prst="rect">
            <a:avLst/>
          </a:prstGeom>
          <a:noFill/>
          <a:ln w="12700">
            <a:solidFill>
              <a:schemeClr val="tx1"/>
            </a:solidFill>
          </a:ln>
        </p:spPr>
        <p:txBody>
          <a:bodyPr wrap="square" rtlCol="0">
            <a:spAutoFit/>
          </a:bodyPr>
          <a:lstStyle/>
          <a:p>
            <a:r>
              <a:rPr lang="en-US" sz="1200" dirty="0" smtClean="0"/>
              <a:t>UE-A</a:t>
            </a:r>
            <a:endParaRPr lang="en-US" sz="1200" dirty="0"/>
          </a:p>
        </p:txBody>
      </p:sp>
      <p:sp>
        <p:nvSpPr>
          <p:cNvPr id="38" name="TextBox 37"/>
          <p:cNvSpPr txBox="1"/>
          <p:nvPr/>
        </p:nvSpPr>
        <p:spPr>
          <a:xfrm>
            <a:off x="2286000" y="381000"/>
            <a:ext cx="905273" cy="276999"/>
          </a:xfrm>
          <a:prstGeom prst="rect">
            <a:avLst/>
          </a:prstGeom>
          <a:noFill/>
          <a:ln w="12700">
            <a:solidFill>
              <a:schemeClr val="tx1"/>
            </a:solidFill>
          </a:ln>
        </p:spPr>
        <p:txBody>
          <a:bodyPr wrap="square" rtlCol="0">
            <a:spAutoFit/>
          </a:bodyPr>
          <a:lstStyle/>
          <a:p>
            <a:r>
              <a:rPr lang="en-US" sz="1200" dirty="0" smtClean="0"/>
              <a:t>Network</a:t>
            </a:r>
            <a:endParaRPr lang="en-US" sz="1200" dirty="0"/>
          </a:p>
        </p:txBody>
      </p:sp>
      <p:sp>
        <p:nvSpPr>
          <p:cNvPr id="51" name="TextBox 50"/>
          <p:cNvSpPr txBox="1"/>
          <p:nvPr/>
        </p:nvSpPr>
        <p:spPr>
          <a:xfrm>
            <a:off x="5791200" y="381000"/>
            <a:ext cx="1219200" cy="276999"/>
          </a:xfrm>
          <a:prstGeom prst="rect">
            <a:avLst/>
          </a:prstGeom>
          <a:noFill/>
          <a:ln w="12700">
            <a:solidFill>
              <a:schemeClr val="tx1"/>
            </a:solidFill>
          </a:ln>
        </p:spPr>
        <p:txBody>
          <a:bodyPr wrap="square" rtlCol="0">
            <a:spAutoFit/>
          </a:bodyPr>
          <a:lstStyle/>
          <a:p>
            <a:r>
              <a:rPr lang="en-US" sz="1200" dirty="0" smtClean="0"/>
              <a:t>UE-B2 Tablet</a:t>
            </a:r>
            <a:endParaRPr lang="en-US" sz="1200" dirty="0"/>
          </a:p>
        </p:txBody>
      </p:sp>
      <p:cxnSp>
        <p:nvCxnSpPr>
          <p:cNvPr id="117" name="Straight Connector 116"/>
          <p:cNvCxnSpPr>
            <a:stCxn id="38" idx="2"/>
          </p:cNvCxnSpPr>
          <p:nvPr/>
        </p:nvCxnSpPr>
        <p:spPr bwMode="auto">
          <a:xfrm>
            <a:off x="2738637" y="657999"/>
            <a:ext cx="4563" cy="5895201"/>
          </a:xfrm>
          <a:prstGeom prst="line">
            <a:avLst/>
          </a:prstGeom>
          <a:solidFill>
            <a:schemeClr val="bg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0" name="Straight Connector 119"/>
          <p:cNvCxnSpPr>
            <a:stCxn id="127" idx="2"/>
          </p:cNvCxnSpPr>
          <p:nvPr/>
        </p:nvCxnSpPr>
        <p:spPr bwMode="auto">
          <a:xfrm>
            <a:off x="4572000" y="657999"/>
            <a:ext cx="0" cy="5895201"/>
          </a:xfrm>
          <a:prstGeom prst="line">
            <a:avLst/>
          </a:prstGeom>
          <a:solidFill>
            <a:schemeClr val="bg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2" name="Straight Connector 121"/>
          <p:cNvCxnSpPr>
            <a:stCxn id="51" idx="2"/>
          </p:cNvCxnSpPr>
          <p:nvPr/>
        </p:nvCxnSpPr>
        <p:spPr bwMode="auto">
          <a:xfrm>
            <a:off x="6400800" y="657999"/>
            <a:ext cx="1" cy="5971401"/>
          </a:xfrm>
          <a:prstGeom prst="line">
            <a:avLst/>
          </a:prstGeom>
          <a:solidFill>
            <a:schemeClr val="bg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7" name="TextBox 126"/>
          <p:cNvSpPr txBox="1"/>
          <p:nvPr/>
        </p:nvSpPr>
        <p:spPr>
          <a:xfrm>
            <a:off x="4038600" y="381000"/>
            <a:ext cx="1066800" cy="276999"/>
          </a:xfrm>
          <a:prstGeom prst="rect">
            <a:avLst/>
          </a:prstGeom>
          <a:noFill/>
          <a:ln w="12700">
            <a:solidFill>
              <a:schemeClr val="tx1"/>
            </a:solidFill>
          </a:ln>
        </p:spPr>
        <p:txBody>
          <a:bodyPr wrap="square" rtlCol="0">
            <a:spAutoFit/>
          </a:bodyPr>
          <a:lstStyle/>
          <a:p>
            <a:r>
              <a:rPr lang="en-US" sz="1200" dirty="0" smtClean="0"/>
              <a:t>UE-B1 RG</a:t>
            </a:r>
            <a:endParaRPr lang="en-US" sz="1200" dirty="0"/>
          </a:p>
        </p:txBody>
      </p:sp>
      <p:cxnSp>
        <p:nvCxnSpPr>
          <p:cNvPr id="87" name="Straight Arrow Connector 86"/>
          <p:cNvCxnSpPr/>
          <p:nvPr/>
        </p:nvCxnSpPr>
        <p:spPr bwMode="auto">
          <a:xfrm>
            <a:off x="2743200" y="1524000"/>
            <a:ext cx="1825690" cy="0"/>
          </a:xfrm>
          <a:prstGeom prst="straightConnector1">
            <a:avLst/>
          </a:prstGeom>
          <a:solidFill>
            <a:schemeClr val="bg1"/>
          </a:solidFill>
          <a:ln w="12700" cap="flat" cmpd="sng" algn="ctr">
            <a:solidFill>
              <a:schemeClr val="tx2"/>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8" name="TextBox 87"/>
          <p:cNvSpPr txBox="1"/>
          <p:nvPr/>
        </p:nvSpPr>
        <p:spPr>
          <a:xfrm>
            <a:off x="3422073" y="1371600"/>
            <a:ext cx="1133644" cy="461665"/>
          </a:xfrm>
          <a:prstGeom prst="rect">
            <a:avLst/>
          </a:prstGeom>
          <a:noFill/>
        </p:spPr>
        <p:txBody>
          <a:bodyPr wrap="none" rtlCol="0">
            <a:spAutoFit/>
          </a:bodyPr>
          <a:lstStyle/>
          <a:p>
            <a:pPr algn="r"/>
            <a:r>
              <a:rPr lang="en-US" sz="800" dirty="0" smtClean="0"/>
              <a:t>(3) 180</a:t>
            </a:r>
            <a:br>
              <a:rPr lang="en-US" sz="800" dirty="0" smtClean="0"/>
            </a:br>
            <a:r>
              <a:rPr lang="en-US" sz="800" dirty="0"/>
              <a:t>Contact</a:t>
            </a:r>
            <a:r>
              <a:rPr lang="en-US" sz="800" dirty="0" smtClean="0"/>
              <a:t>:</a:t>
            </a:r>
            <a:r>
              <a:rPr lang="en-US" sz="800" dirty="0"/>
              <a:t/>
            </a:r>
            <a:br>
              <a:rPr lang="en-US" sz="800" dirty="0"/>
            </a:br>
            <a:r>
              <a:rPr lang="en-US" sz="800" dirty="0" smtClean="0"/>
              <a:t>SDP </a:t>
            </a:r>
            <a:r>
              <a:rPr lang="en-US" sz="800" dirty="0" err="1" smtClean="0"/>
              <a:t>Ans</a:t>
            </a:r>
            <a:r>
              <a:rPr lang="en-US" sz="800" dirty="0" err="1"/>
              <a:t>:</a:t>
            </a:r>
            <a:r>
              <a:rPr lang="en-US" sz="800" dirty="0" err="1" smtClean="0"/>
              <a:t>m</a:t>
            </a:r>
            <a:r>
              <a:rPr lang="en-US" sz="800" dirty="0" smtClean="0"/>
              <a:t>=audio</a:t>
            </a:r>
            <a:endParaRPr lang="en-US" sz="800" dirty="0"/>
          </a:p>
        </p:txBody>
      </p:sp>
      <p:cxnSp>
        <p:nvCxnSpPr>
          <p:cNvPr id="49" name="Straight Arrow Connector 48"/>
          <p:cNvCxnSpPr/>
          <p:nvPr/>
        </p:nvCxnSpPr>
        <p:spPr bwMode="auto">
          <a:xfrm>
            <a:off x="914400" y="914400"/>
            <a:ext cx="1828800" cy="0"/>
          </a:xfrm>
          <a:prstGeom prst="straightConnector1">
            <a:avLst/>
          </a:prstGeom>
          <a:solidFill>
            <a:schemeClr val="bg1"/>
          </a:solidFill>
          <a:ln w="12700" cap="flat" cmpd="sng" algn="ctr">
            <a:solidFill>
              <a:schemeClr val="tx2"/>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2" name="TextBox 51"/>
          <p:cNvSpPr txBox="1"/>
          <p:nvPr/>
        </p:nvSpPr>
        <p:spPr>
          <a:xfrm>
            <a:off x="914400" y="762000"/>
            <a:ext cx="1141659" cy="461665"/>
          </a:xfrm>
          <a:prstGeom prst="rect">
            <a:avLst/>
          </a:prstGeom>
          <a:noFill/>
        </p:spPr>
        <p:txBody>
          <a:bodyPr wrap="none" rtlCol="0">
            <a:spAutoFit/>
          </a:bodyPr>
          <a:lstStyle/>
          <a:p>
            <a:pPr algn="l"/>
            <a:r>
              <a:rPr lang="en-US" sz="800" dirty="0" smtClean="0"/>
              <a:t>(1) INVITE</a:t>
            </a:r>
            <a:br>
              <a:rPr lang="en-US" sz="800" dirty="0" smtClean="0"/>
            </a:br>
            <a:r>
              <a:rPr lang="en-US" sz="800" dirty="0"/>
              <a:t>Contact: </a:t>
            </a:r>
            <a:br>
              <a:rPr lang="en-US" sz="800" dirty="0"/>
            </a:br>
            <a:r>
              <a:rPr lang="en-US" sz="800" dirty="0" smtClean="0"/>
              <a:t>SDP </a:t>
            </a:r>
            <a:r>
              <a:rPr lang="en-US" sz="800" dirty="0" err="1" smtClean="0"/>
              <a:t>Ofr</a:t>
            </a:r>
            <a:r>
              <a:rPr lang="en-US" sz="800" dirty="0" smtClean="0"/>
              <a:t>: m=audio</a:t>
            </a:r>
            <a:endParaRPr lang="en-US" sz="800" dirty="0"/>
          </a:p>
        </p:txBody>
      </p:sp>
      <p:cxnSp>
        <p:nvCxnSpPr>
          <p:cNvPr id="53" name="Straight Arrow Connector 52"/>
          <p:cNvCxnSpPr/>
          <p:nvPr/>
        </p:nvCxnSpPr>
        <p:spPr bwMode="auto">
          <a:xfrm>
            <a:off x="2743200" y="1066800"/>
            <a:ext cx="1825690" cy="0"/>
          </a:xfrm>
          <a:prstGeom prst="straightConnector1">
            <a:avLst/>
          </a:prstGeom>
          <a:solidFill>
            <a:schemeClr val="bg1"/>
          </a:solidFill>
          <a:ln w="12700" cap="flat" cmpd="sng" algn="ctr">
            <a:solidFill>
              <a:schemeClr val="tx2"/>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4" name="TextBox 53"/>
          <p:cNvSpPr txBox="1"/>
          <p:nvPr/>
        </p:nvSpPr>
        <p:spPr>
          <a:xfrm>
            <a:off x="2743200" y="914400"/>
            <a:ext cx="1141659" cy="461665"/>
          </a:xfrm>
          <a:prstGeom prst="rect">
            <a:avLst/>
          </a:prstGeom>
          <a:noFill/>
        </p:spPr>
        <p:txBody>
          <a:bodyPr wrap="none" rtlCol="0">
            <a:spAutoFit/>
          </a:bodyPr>
          <a:lstStyle/>
          <a:p>
            <a:pPr algn="l"/>
            <a:r>
              <a:rPr lang="en-US" sz="800" dirty="0" smtClean="0"/>
              <a:t>(2) INVITE</a:t>
            </a:r>
            <a:br>
              <a:rPr lang="en-US" sz="800" dirty="0" smtClean="0"/>
            </a:br>
            <a:r>
              <a:rPr lang="en-US" sz="800" dirty="0"/>
              <a:t>Contact: </a:t>
            </a:r>
            <a:br>
              <a:rPr lang="en-US" sz="800" dirty="0"/>
            </a:br>
            <a:r>
              <a:rPr lang="en-US" sz="800" dirty="0" smtClean="0"/>
              <a:t>SDP </a:t>
            </a:r>
            <a:r>
              <a:rPr lang="en-US" sz="800" dirty="0" err="1" smtClean="0"/>
              <a:t>Ofr</a:t>
            </a:r>
            <a:r>
              <a:rPr lang="en-US" sz="800" dirty="0" smtClean="0"/>
              <a:t>: </a:t>
            </a:r>
            <a:r>
              <a:rPr lang="en-US" sz="800" dirty="0"/>
              <a:t>m=audio</a:t>
            </a:r>
          </a:p>
        </p:txBody>
      </p:sp>
      <p:sp>
        <p:nvSpPr>
          <p:cNvPr id="3" name="Footer Placeholder 2"/>
          <p:cNvSpPr>
            <a:spLocks noGrp="1"/>
          </p:cNvSpPr>
          <p:nvPr>
            <p:ph type="ftr" sz="quarter" idx="4294967295"/>
          </p:nvPr>
        </p:nvSpPr>
        <p:spPr>
          <a:xfrm>
            <a:off x="3124200" y="6553200"/>
            <a:ext cx="2895600" cy="152400"/>
          </a:xfrm>
          <a:prstGeom prst="rect">
            <a:avLst/>
          </a:prstGeom>
        </p:spPr>
        <p:txBody>
          <a:bodyPr/>
          <a:lstStyle/>
          <a:p>
            <a:r>
              <a:rPr lang="en-US" altLang="en-US" smtClean="0"/>
              <a:t>V1: May 11, 2015</a:t>
            </a:r>
            <a:endParaRPr lang="en-US" altLang="en-US"/>
          </a:p>
        </p:txBody>
      </p:sp>
      <p:sp>
        <p:nvSpPr>
          <p:cNvPr id="4" name="Slide Number Placeholder 3"/>
          <p:cNvSpPr>
            <a:spLocks noGrp="1"/>
          </p:cNvSpPr>
          <p:nvPr>
            <p:ph type="sldNum" sz="quarter" idx="11"/>
          </p:nvPr>
        </p:nvSpPr>
        <p:spPr/>
        <p:txBody>
          <a:bodyPr/>
          <a:lstStyle/>
          <a:p>
            <a:r>
              <a:rPr lang="en-US" altLang="en-US" smtClean="0"/>
              <a:t>Page </a:t>
            </a:r>
            <a:fld id="{6D4CA6BA-9A20-481E-B623-CDB715B76F2B}" type="slidenum">
              <a:rPr lang="en-US" altLang="en-US" smtClean="0"/>
              <a:pPr/>
              <a:t>4</a:t>
            </a:fld>
            <a:endParaRPr lang="en-US" altLang="en-US"/>
          </a:p>
        </p:txBody>
      </p:sp>
      <p:sp>
        <p:nvSpPr>
          <p:cNvPr id="42" name="TextBox 41"/>
          <p:cNvSpPr txBox="1"/>
          <p:nvPr/>
        </p:nvSpPr>
        <p:spPr>
          <a:xfrm>
            <a:off x="7162800" y="762000"/>
            <a:ext cx="1676400" cy="2862322"/>
          </a:xfrm>
          <a:prstGeom prst="rect">
            <a:avLst/>
          </a:prstGeom>
          <a:ln/>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en-US"/>
            </a:defPPr>
            <a:lvl1pPr algn="l">
              <a:spcBef>
                <a:spcPts val="0"/>
              </a:spcBef>
              <a:defRPr sz="800">
                <a:solidFill>
                  <a:schemeClr val="tx2"/>
                </a:solidFill>
              </a:defRPr>
            </a:lvl1pPr>
          </a:lstStyle>
          <a:p>
            <a:r>
              <a:rPr lang="en-US" sz="1000" b="1" dirty="0" smtClean="0">
                <a:solidFill>
                  <a:schemeClr val="bg1"/>
                </a:solidFill>
              </a:rPr>
              <a:t>USE CASE: </a:t>
            </a:r>
            <a:r>
              <a:rPr lang="en-US" sz="1000" dirty="0" smtClean="0">
                <a:solidFill>
                  <a:schemeClr val="bg1"/>
                </a:solidFill>
              </a:rPr>
              <a:t>Subscriber Bob has configured his service so that calls that do not involve RTT ring his POTS phone only (RG).</a:t>
            </a:r>
          </a:p>
          <a:p>
            <a:endParaRPr lang="en-US" sz="1000" dirty="0">
              <a:solidFill>
                <a:schemeClr val="bg1"/>
              </a:solidFill>
            </a:endParaRPr>
          </a:p>
          <a:p>
            <a:r>
              <a:rPr lang="en-US" sz="1000" dirty="0" smtClean="0">
                <a:solidFill>
                  <a:schemeClr val="bg1"/>
                </a:solidFill>
              </a:rPr>
              <a:t>UE-A does not support RTT so there is no m=text line in the SDP offer.</a:t>
            </a:r>
            <a:endParaRPr lang="en-US" sz="1000" dirty="0">
              <a:solidFill>
                <a:schemeClr val="bg1"/>
              </a:solidFill>
            </a:endParaRPr>
          </a:p>
          <a:p>
            <a:endParaRPr lang="en-US" sz="1000" dirty="0">
              <a:solidFill>
                <a:schemeClr val="bg1"/>
              </a:solidFill>
            </a:endParaRPr>
          </a:p>
          <a:p>
            <a:r>
              <a:rPr lang="en-US" sz="1000" dirty="0">
                <a:solidFill>
                  <a:schemeClr val="bg1"/>
                </a:solidFill>
              </a:rPr>
              <a:t>Based on </a:t>
            </a:r>
            <a:r>
              <a:rPr lang="en-US" sz="1000" dirty="0" smtClean="0">
                <a:solidFill>
                  <a:schemeClr val="bg1"/>
                </a:solidFill>
              </a:rPr>
              <a:t>the fact that there is no m=text </a:t>
            </a:r>
            <a:r>
              <a:rPr lang="en-US" sz="1000" dirty="0">
                <a:solidFill>
                  <a:schemeClr val="bg1"/>
                </a:solidFill>
              </a:rPr>
              <a:t>in the SDP offer, the network directs the INVITE to the </a:t>
            </a:r>
            <a:r>
              <a:rPr lang="en-US" sz="1000" dirty="0" smtClean="0">
                <a:solidFill>
                  <a:schemeClr val="bg1"/>
                </a:solidFill>
              </a:rPr>
              <a:t>RG </a:t>
            </a:r>
            <a:r>
              <a:rPr lang="en-US" sz="1000" dirty="0">
                <a:solidFill>
                  <a:schemeClr val="bg1"/>
                </a:solidFill>
              </a:rPr>
              <a:t>only.</a:t>
            </a:r>
          </a:p>
          <a:p>
            <a:endParaRPr lang="en-US" sz="1000" dirty="0">
              <a:solidFill>
                <a:schemeClr val="bg1"/>
              </a:solidFill>
            </a:endParaRPr>
          </a:p>
        </p:txBody>
      </p:sp>
      <p:cxnSp>
        <p:nvCxnSpPr>
          <p:cNvPr id="43" name="Straight Arrow Connector 42"/>
          <p:cNvCxnSpPr/>
          <p:nvPr/>
        </p:nvCxnSpPr>
        <p:spPr bwMode="auto">
          <a:xfrm>
            <a:off x="914400" y="2133600"/>
            <a:ext cx="1828800" cy="0"/>
          </a:xfrm>
          <a:prstGeom prst="straightConnector1">
            <a:avLst/>
          </a:prstGeom>
          <a:solidFill>
            <a:schemeClr val="bg1"/>
          </a:solidFill>
          <a:ln w="12700" cap="flat" cmpd="sng" algn="ctr">
            <a:solidFill>
              <a:schemeClr val="tx2"/>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4" name="TextBox 43"/>
          <p:cNvSpPr txBox="1"/>
          <p:nvPr/>
        </p:nvSpPr>
        <p:spPr>
          <a:xfrm>
            <a:off x="914400" y="1981200"/>
            <a:ext cx="728084" cy="215444"/>
          </a:xfrm>
          <a:prstGeom prst="rect">
            <a:avLst/>
          </a:prstGeom>
          <a:noFill/>
        </p:spPr>
        <p:txBody>
          <a:bodyPr wrap="none" rtlCol="0">
            <a:spAutoFit/>
          </a:bodyPr>
          <a:lstStyle/>
          <a:p>
            <a:pPr algn="l"/>
            <a:r>
              <a:rPr lang="en-US" sz="800" dirty="0" smtClean="0"/>
              <a:t>(5) PRACK</a:t>
            </a:r>
            <a:endParaRPr lang="en-US" sz="800" dirty="0"/>
          </a:p>
        </p:txBody>
      </p:sp>
      <p:cxnSp>
        <p:nvCxnSpPr>
          <p:cNvPr id="45" name="Straight Arrow Connector 44"/>
          <p:cNvCxnSpPr/>
          <p:nvPr/>
        </p:nvCxnSpPr>
        <p:spPr bwMode="auto">
          <a:xfrm>
            <a:off x="2743200" y="2286000"/>
            <a:ext cx="1825690" cy="0"/>
          </a:xfrm>
          <a:prstGeom prst="straightConnector1">
            <a:avLst/>
          </a:prstGeom>
          <a:solidFill>
            <a:schemeClr val="bg1"/>
          </a:solidFill>
          <a:ln w="12700" cap="flat" cmpd="sng" algn="ctr">
            <a:solidFill>
              <a:schemeClr val="tx2"/>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6" name="TextBox 45"/>
          <p:cNvSpPr txBox="1"/>
          <p:nvPr/>
        </p:nvSpPr>
        <p:spPr>
          <a:xfrm>
            <a:off x="2743200" y="2133600"/>
            <a:ext cx="728084" cy="215444"/>
          </a:xfrm>
          <a:prstGeom prst="rect">
            <a:avLst/>
          </a:prstGeom>
          <a:noFill/>
        </p:spPr>
        <p:txBody>
          <a:bodyPr wrap="none" rtlCol="0">
            <a:spAutoFit/>
          </a:bodyPr>
          <a:lstStyle/>
          <a:p>
            <a:pPr algn="l"/>
            <a:r>
              <a:rPr lang="en-US" sz="800" dirty="0" smtClean="0"/>
              <a:t>(6) PRACK</a:t>
            </a:r>
            <a:endParaRPr lang="en-US" sz="800" dirty="0"/>
          </a:p>
        </p:txBody>
      </p:sp>
      <p:cxnSp>
        <p:nvCxnSpPr>
          <p:cNvPr id="57" name="Straight Arrow Connector 56"/>
          <p:cNvCxnSpPr/>
          <p:nvPr/>
        </p:nvCxnSpPr>
        <p:spPr bwMode="auto">
          <a:xfrm>
            <a:off x="914400" y="2895600"/>
            <a:ext cx="1828800" cy="0"/>
          </a:xfrm>
          <a:prstGeom prst="straightConnector1">
            <a:avLst/>
          </a:prstGeom>
          <a:solidFill>
            <a:schemeClr val="bg1"/>
          </a:solidFill>
          <a:ln w="12700" cap="flat" cmpd="sng" algn="ctr">
            <a:solidFill>
              <a:schemeClr val="tx2"/>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 name="Straight Arrow Connector 57"/>
          <p:cNvCxnSpPr/>
          <p:nvPr/>
        </p:nvCxnSpPr>
        <p:spPr bwMode="auto">
          <a:xfrm>
            <a:off x="2743200" y="2743200"/>
            <a:ext cx="1825690" cy="0"/>
          </a:xfrm>
          <a:prstGeom prst="straightConnector1">
            <a:avLst/>
          </a:prstGeom>
          <a:solidFill>
            <a:schemeClr val="bg1"/>
          </a:solidFill>
          <a:ln w="12700" cap="flat" cmpd="sng" algn="ctr">
            <a:solidFill>
              <a:schemeClr val="tx2"/>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9" name="TextBox 58"/>
          <p:cNvSpPr txBox="1"/>
          <p:nvPr/>
        </p:nvSpPr>
        <p:spPr>
          <a:xfrm>
            <a:off x="3313069" y="2590800"/>
            <a:ext cx="1242648" cy="215444"/>
          </a:xfrm>
          <a:prstGeom prst="rect">
            <a:avLst/>
          </a:prstGeom>
          <a:noFill/>
        </p:spPr>
        <p:txBody>
          <a:bodyPr wrap="none" rtlCol="0">
            <a:spAutoFit/>
          </a:bodyPr>
          <a:lstStyle/>
          <a:p>
            <a:pPr algn="r"/>
            <a:r>
              <a:rPr lang="en-US" sz="800" dirty="0" smtClean="0"/>
              <a:t>(7) 200 OK (PRACK)</a:t>
            </a:r>
            <a:endParaRPr lang="en-US" sz="800" dirty="0"/>
          </a:p>
        </p:txBody>
      </p:sp>
      <p:sp>
        <p:nvSpPr>
          <p:cNvPr id="60" name="TextBox 59"/>
          <p:cNvSpPr txBox="1"/>
          <p:nvPr/>
        </p:nvSpPr>
        <p:spPr>
          <a:xfrm>
            <a:off x="1459136" y="2743200"/>
            <a:ext cx="1242648" cy="215444"/>
          </a:xfrm>
          <a:prstGeom prst="rect">
            <a:avLst/>
          </a:prstGeom>
          <a:noFill/>
        </p:spPr>
        <p:txBody>
          <a:bodyPr wrap="none" rtlCol="0">
            <a:spAutoFit/>
          </a:bodyPr>
          <a:lstStyle/>
          <a:p>
            <a:pPr algn="r"/>
            <a:r>
              <a:rPr lang="en-US" sz="800" dirty="0" smtClean="0"/>
              <a:t>(8) 200 OK (PRACK)</a:t>
            </a:r>
            <a:endParaRPr lang="en-US" sz="800" dirty="0"/>
          </a:p>
        </p:txBody>
      </p:sp>
      <p:cxnSp>
        <p:nvCxnSpPr>
          <p:cNvPr id="65" name="Straight Arrow Connector 64"/>
          <p:cNvCxnSpPr/>
          <p:nvPr/>
        </p:nvCxnSpPr>
        <p:spPr bwMode="auto">
          <a:xfrm>
            <a:off x="914400" y="3352800"/>
            <a:ext cx="1828800" cy="0"/>
          </a:xfrm>
          <a:prstGeom prst="straightConnector1">
            <a:avLst/>
          </a:prstGeom>
          <a:solidFill>
            <a:schemeClr val="bg1"/>
          </a:solidFill>
          <a:ln w="12700" cap="flat" cmpd="sng" algn="ctr">
            <a:solidFill>
              <a:schemeClr val="tx2"/>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6" name="Straight Arrow Connector 65"/>
          <p:cNvCxnSpPr/>
          <p:nvPr/>
        </p:nvCxnSpPr>
        <p:spPr bwMode="auto">
          <a:xfrm>
            <a:off x="2743200" y="3200400"/>
            <a:ext cx="1825690" cy="0"/>
          </a:xfrm>
          <a:prstGeom prst="straightConnector1">
            <a:avLst/>
          </a:prstGeom>
          <a:solidFill>
            <a:schemeClr val="bg1"/>
          </a:solidFill>
          <a:ln w="12700" cap="flat" cmpd="sng" algn="ctr">
            <a:solidFill>
              <a:schemeClr val="tx2"/>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7" name="TextBox 66"/>
          <p:cNvSpPr txBox="1"/>
          <p:nvPr/>
        </p:nvSpPr>
        <p:spPr>
          <a:xfrm>
            <a:off x="3300245" y="3048000"/>
            <a:ext cx="1255472" cy="215444"/>
          </a:xfrm>
          <a:prstGeom prst="rect">
            <a:avLst/>
          </a:prstGeom>
          <a:noFill/>
        </p:spPr>
        <p:txBody>
          <a:bodyPr wrap="none" rtlCol="0">
            <a:spAutoFit/>
          </a:bodyPr>
          <a:lstStyle/>
          <a:p>
            <a:pPr algn="r"/>
            <a:r>
              <a:rPr lang="en-US" sz="800" dirty="0" smtClean="0"/>
              <a:t>(9) 200 OK (INVITE)</a:t>
            </a:r>
            <a:endParaRPr lang="en-US" sz="800" dirty="0"/>
          </a:p>
        </p:txBody>
      </p:sp>
      <p:sp>
        <p:nvSpPr>
          <p:cNvPr id="68" name="TextBox 67"/>
          <p:cNvSpPr txBox="1"/>
          <p:nvPr/>
        </p:nvSpPr>
        <p:spPr>
          <a:xfrm>
            <a:off x="1380588" y="3200400"/>
            <a:ext cx="1321196" cy="215444"/>
          </a:xfrm>
          <a:prstGeom prst="rect">
            <a:avLst/>
          </a:prstGeom>
          <a:noFill/>
        </p:spPr>
        <p:txBody>
          <a:bodyPr wrap="none" rtlCol="0">
            <a:spAutoFit/>
          </a:bodyPr>
          <a:lstStyle/>
          <a:p>
            <a:pPr algn="r"/>
            <a:r>
              <a:rPr lang="en-US" sz="800" dirty="0" smtClean="0"/>
              <a:t>(10) 200 OK (INVITE)</a:t>
            </a:r>
            <a:endParaRPr lang="en-US" sz="800" dirty="0"/>
          </a:p>
        </p:txBody>
      </p:sp>
      <p:cxnSp>
        <p:nvCxnSpPr>
          <p:cNvPr id="69" name="Straight Arrow Connector 68"/>
          <p:cNvCxnSpPr/>
          <p:nvPr/>
        </p:nvCxnSpPr>
        <p:spPr bwMode="auto">
          <a:xfrm>
            <a:off x="914400" y="1676400"/>
            <a:ext cx="1825690" cy="0"/>
          </a:xfrm>
          <a:prstGeom prst="straightConnector1">
            <a:avLst/>
          </a:prstGeom>
          <a:solidFill>
            <a:schemeClr val="bg1"/>
          </a:solidFill>
          <a:ln w="12700" cap="flat" cmpd="sng" algn="ctr">
            <a:solidFill>
              <a:schemeClr val="tx2"/>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0" name="TextBox 69"/>
          <p:cNvSpPr txBox="1"/>
          <p:nvPr/>
        </p:nvSpPr>
        <p:spPr>
          <a:xfrm>
            <a:off x="1593273" y="1524000"/>
            <a:ext cx="1133644" cy="461665"/>
          </a:xfrm>
          <a:prstGeom prst="rect">
            <a:avLst/>
          </a:prstGeom>
          <a:noFill/>
        </p:spPr>
        <p:txBody>
          <a:bodyPr wrap="none" rtlCol="0">
            <a:spAutoFit/>
          </a:bodyPr>
          <a:lstStyle/>
          <a:p>
            <a:pPr algn="r"/>
            <a:r>
              <a:rPr lang="en-US" sz="800" dirty="0" smtClean="0"/>
              <a:t>(4) 180</a:t>
            </a:r>
            <a:br>
              <a:rPr lang="en-US" sz="800" dirty="0" smtClean="0"/>
            </a:br>
            <a:r>
              <a:rPr lang="en-US" sz="800" dirty="0"/>
              <a:t>Contact</a:t>
            </a:r>
            <a:r>
              <a:rPr lang="en-US" sz="800" dirty="0" smtClean="0"/>
              <a:t>:</a:t>
            </a:r>
            <a:r>
              <a:rPr lang="en-US" sz="800" dirty="0"/>
              <a:t/>
            </a:r>
            <a:br>
              <a:rPr lang="en-US" sz="800" dirty="0"/>
            </a:br>
            <a:r>
              <a:rPr lang="en-US" sz="800" dirty="0" smtClean="0"/>
              <a:t>SDP </a:t>
            </a:r>
            <a:r>
              <a:rPr lang="en-US" sz="800" dirty="0" err="1" smtClean="0"/>
              <a:t>Ans</a:t>
            </a:r>
            <a:r>
              <a:rPr lang="en-US" sz="800" dirty="0" err="1"/>
              <a:t>:</a:t>
            </a:r>
            <a:r>
              <a:rPr lang="en-US" sz="800" dirty="0" err="1" smtClean="0"/>
              <a:t>m</a:t>
            </a:r>
            <a:r>
              <a:rPr lang="en-US" sz="800" dirty="0" smtClean="0"/>
              <a:t>=audio</a:t>
            </a:r>
            <a:endParaRPr lang="en-US" sz="800" dirty="0"/>
          </a:p>
        </p:txBody>
      </p:sp>
      <p:cxnSp>
        <p:nvCxnSpPr>
          <p:cNvPr id="71" name="Straight Arrow Connector 70"/>
          <p:cNvCxnSpPr/>
          <p:nvPr/>
        </p:nvCxnSpPr>
        <p:spPr bwMode="auto">
          <a:xfrm>
            <a:off x="914400" y="3810000"/>
            <a:ext cx="1828800" cy="0"/>
          </a:xfrm>
          <a:prstGeom prst="straightConnector1">
            <a:avLst/>
          </a:prstGeom>
          <a:solidFill>
            <a:schemeClr val="bg1"/>
          </a:solidFill>
          <a:ln w="12700" cap="flat" cmpd="sng" algn="ctr">
            <a:solidFill>
              <a:schemeClr val="tx2"/>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2" name="TextBox 71"/>
          <p:cNvSpPr txBox="1"/>
          <p:nvPr/>
        </p:nvSpPr>
        <p:spPr>
          <a:xfrm>
            <a:off x="914400" y="3657600"/>
            <a:ext cx="659155" cy="215444"/>
          </a:xfrm>
          <a:prstGeom prst="rect">
            <a:avLst/>
          </a:prstGeom>
          <a:noFill/>
        </p:spPr>
        <p:txBody>
          <a:bodyPr wrap="none" rtlCol="0">
            <a:spAutoFit/>
          </a:bodyPr>
          <a:lstStyle/>
          <a:p>
            <a:pPr algn="l"/>
            <a:r>
              <a:rPr lang="en-US" sz="800" dirty="0" smtClean="0"/>
              <a:t>(11) ACK</a:t>
            </a:r>
            <a:endParaRPr lang="en-US" sz="800" dirty="0"/>
          </a:p>
        </p:txBody>
      </p:sp>
      <p:cxnSp>
        <p:nvCxnSpPr>
          <p:cNvPr id="73" name="Straight Arrow Connector 72"/>
          <p:cNvCxnSpPr/>
          <p:nvPr/>
        </p:nvCxnSpPr>
        <p:spPr bwMode="auto">
          <a:xfrm>
            <a:off x="2743200" y="3962400"/>
            <a:ext cx="1825690" cy="0"/>
          </a:xfrm>
          <a:prstGeom prst="straightConnector1">
            <a:avLst/>
          </a:prstGeom>
          <a:solidFill>
            <a:schemeClr val="bg1"/>
          </a:solidFill>
          <a:ln w="12700" cap="flat" cmpd="sng" algn="ctr">
            <a:solidFill>
              <a:schemeClr val="tx2"/>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4" name="TextBox 73"/>
          <p:cNvSpPr txBox="1"/>
          <p:nvPr/>
        </p:nvSpPr>
        <p:spPr>
          <a:xfrm>
            <a:off x="2743200" y="3810000"/>
            <a:ext cx="659155" cy="215444"/>
          </a:xfrm>
          <a:prstGeom prst="rect">
            <a:avLst/>
          </a:prstGeom>
          <a:noFill/>
        </p:spPr>
        <p:txBody>
          <a:bodyPr wrap="none" rtlCol="0">
            <a:spAutoFit/>
          </a:bodyPr>
          <a:lstStyle/>
          <a:p>
            <a:pPr algn="l"/>
            <a:r>
              <a:rPr lang="en-US" sz="800" dirty="0" smtClean="0"/>
              <a:t>(12) ACK</a:t>
            </a:r>
            <a:endParaRPr lang="en-US" sz="800" dirty="0"/>
          </a:p>
        </p:txBody>
      </p:sp>
    </p:spTree>
    <p:extLst>
      <p:ext uri="{BB962C8B-B14F-4D97-AF65-F5344CB8AC3E}">
        <p14:creationId xmlns:p14="http://schemas.microsoft.com/office/powerpoint/2010/main" val="33971138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76200"/>
            <a:ext cx="8037513" cy="304800"/>
          </a:xfrm>
        </p:spPr>
        <p:txBody>
          <a:bodyPr/>
          <a:lstStyle/>
          <a:p>
            <a:pPr algn="ctr"/>
            <a:r>
              <a:rPr lang="en-US" sz="1800" dirty="0" smtClean="0"/>
              <a:t>Voice and RTT Call Directed to Tablet Only</a:t>
            </a:r>
            <a:endParaRPr lang="en-US" sz="1800" dirty="0"/>
          </a:p>
        </p:txBody>
      </p:sp>
      <p:cxnSp>
        <p:nvCxnSpPr>
          <p:cNvPr id="87" name="Straight Arrow Connector 86"/>
          <p:cNvCxnSpPr/>
          <p:nvPr/>
        </p:nvCxnSpPr>
        <p:spPr bwMode="auto">
          <a:xfrm>
            <a:off x="2743200" y="1524000"/>
            <a:ext cx="3654490" cy="0"/>
          </a:xfrm>
          <a:prstGeom prst="straightConnector1">
            <a:avLst/>
          </a:prstGeom>
          <a:solidFill>
            <a:schemeClr val="bg1"/>
          </a:solidFill>
          <a:ln w="12700" cap="flat" cmpd="sng" algn="ctr">
            <a:solidFill>
              <a:schemeClr val="tx2"/>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8" name="TextBox 87"/>
          <p:cNvSpPr txBox="1"/>
          <p:nvPr/>
        </p:nvSpPr>
        <p:spPr>
          <a:xfrm>
            <a:off x="5214005" y="1371600"/>
            <a:ext cx="1170512" cy="584775"/>
          </a:xfrm>
          <a:prstGeom prst="rect">
            <a:avLst/>
          </a:prstGeom>
          <a:noFill/>
        </p:spPr>
        <p:txBody>
          <a:bodyPr wrap="none" rtlCol="0">
            <a:spAutoFit/>
          </a:bodyPr>
          <a:lstStyle/>
          <a:p>
            <a:pPr algn="r"/>
            <a:r>
              <a:rPr lang="en-US" sz="800" dirty="0" smtClean="0"/>
              <a:t>(3) 180</a:t>
            </a:r>
            <a:br>
              <a:rPr lang="en-US" sz="800" dirty="0" smtClean="0"/>
            </a:br>
            <a:r>
              <a:rPr lang="en-US" sz="800" dirty="0"/>
              <a:t>Contact</a:t>
            </a:r>
            <a:r>
              <a:rPr lang="en-US" sz="800" dirty="0" smtClean="0"/>
              <a:t>: </a:t>
            </a:r>
            <a:r>
              <a:rPr lang="en-US" sz="800" dirty="0" err="1" smtClean="0"/>
              <a:t>rtt</a:t>
            </a:r>
            <a:r>
              <a:rPr lang="en-US" sz="800" dirty="0"/>
              <a:t/>
            </a:r>
            <a:br>
              <a:rPr lang="en-US" sz="800" dirty="0"/>
            </a:br>
            <a:r>
              <a:rPr lang="en-US" sz="800" dirty="0" smtClean="0"/>
              <a:t>SDP </a:t>
            </a:r>
            <a:r>
              <a:rPr lang="en-US" sz="800" dirty="0" err="1" smtClean="0"/>
              <a:t>Ans</a:t>
            </a:r>
            <a:r>
              <a:rPr lang="en-US" sz="800" dirty="0" smtClean="0"/>
              <a:t>: m=audio</a:t>
            </a:r>
            <a:br>
              <a:rPr lang="en-US" sz="800" dirty="0" smtClean="0"/>
            </a:br>
            <a:r>
              <a:rPr lang="en-US" sz="800" dirty="0" smtClean="0"/>
              <a:t>m=text</a:t>
            </a:r>
            <a:endParaRPr lang="en-US" sz="800" dirty="0"/>
          </a:p>
        </p:txBody>
      </p:sp>
      <p:cxnSp>
        <p:nvCxnSpPr>
          <p:cNvPr id="49" name="Straight Arrow Connector 48"/>
          <p:cNvCxnSpPr/>
          <p:nvPr/>
        </p:nvCxnSpPr>
        <p:spPr bwMode="auto">
          <a:xfrm>
            <a:off x="914400" y="914400"/>
            <a:ext cx="1828800" cy="0"/>
          </a:xfrm>
          <a:prstGeom prst="straightConnector1">
            <a:avLst/>
          </a:prstGeom>
          <a:solidFill>
            <a:schemeClr val="bg1"/>
          </a:solidFill>
          <a:ln w="12700" cap="flat" cmpd="sng" algn="ctr">
            <a:solidFill>
              <a:schemeClr val="tx2"/>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2" name="TextBox 51"/>
          <p:cNvSpPr txBox="1"/>
          <p:nvPr/>
        </p:nvSpPr>
        <p:spPr>
          <a:xfrm>
            <a:off x="914400" y="762000"/>
            <a:ext cx="1167627" cy="584775"/>
          </a:xfrm>
          <a:prstGeom prst="rect">
            <a:avLst/>
          </a:prstGeom>
          <a:noFill/>
        </p:spPr>
        <p:txBody>
          <a:bodyPr wrap="none" rtlCol="0">
            <a:spAutoFit/>
          </a:bodyPr>
          <a:lstStyle/>
          <a:p>
            <a:pPr algn="l" defTabSz="512763"/>
            <a:r>
              <a:rPr lang="en-US" sz="800" dirty="0" smtClean="0"/>
              <a:t>(1) INVITE</a:t>
            </a:r>
            <a:br>
              <a:rPr lang="en-US" sz="800" dirty="0" smtClean="0"/>
            </a:br>
            <a:r>
              <a:rPr lang="en-US" sz="800" dirty="0" smtClean="0"/>
              <a:t>Contact:	</a:t>
            </a:r>
            <a:r>
              <a:rPr lang="en-US" sz="800" dirty="0" err="1" smtClean="0"/>
              <a:t>rtt</a:t>
            </a:r>
            <a:r>
              <a:rPr lang="en-US" sz="800" dirty="0"/>
              <a:t/>
            </a:r>
            <a:br>
              <a:rPr lang="en-US" sz="800" dirty="0"/>
            </a:br>
            <a:r>
              <a:rPr lang="en-US" sz="800" dirty="0" smtClean="0"/>
              <a:t>SDP </a:t>
            </a:r>
            <a:r>
              <a:rPr lang="en-US" sz="800" dirty="0" err="1" smtClean="0"/>
              <a:t>Ofr</a:t>
            </a:r>
            <a:r>
              <a:rPr lang="en-US" sz="800" dirty="0" smtClean="0"/>
              <a:t>:	m=audio</a:t>
            </a:r>
            <a:br>
              <a:rPr lang="en-US" sz="800" dirty="0" smtClean="0"/>
            </a:br>
            <a:r>
              <a:rPr lang="en-US" sz="800" dirty="0" smtClean="0"/>
              <a:t>	m=text</a:t>
            </a:r>
            <a:endParaRPr lang="en-US" sz="800" dirty="0"/>
          </a:p>
        </p:txBody>
      </p:sp>
      <p:cxnSp>
        <p:nvCxnSpPr>
          <p:cNvPr id="53" name="Straight Arrow Connector 52"/>
          <p:cNvCxnSpPr/>
          <p:nvPr/>
        </p:nvCxnSpPr>
        <p:spPr bwMode="auto">
          <a:xfrm>
            <a:off x="2743200" y="1066800"/>
            <a:ext cx="3657600" cy="0"/>
          </a:xfrm>
          <a:prstGeom prst="straightConnector1">
            <a:avLst/>
          </a:prstGeom>
          <a:solidFill>
            <a:schemeClr val="bg1"/>
          </a:solidFill>
          <a:ln w="12700" cap="flat" cmpd="sng" algn="ctr">
            <a:solidFill>
              <a:schemeClr val="tx2"/>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4" name="TextBox 53"/>
          <p:cNvSpPr txBox="1"/>
          <p:nvPr/>
        </p:nvSpPr>
        <p:spPr>
          <a:xfrm>
            <a:off x="2743200" y="914400"/>
            <a:ext cx="1167627" cy="584775"/>
          </a:xfrm>
          <a:prstGeom prst="rect">
            <a:avLst/>
          </a:prstGeom>
          <a:noFill/>
        </p:spPr>
        <p:txBody>
          <a:bodyPr wrap="none" rtlCol="0">
            <a:spAutoFit/>
          </a:bodyPr>
          <a:lstStyle/>
          <a:p>
            <a:pPr algn="l" defTabSz="512763"/>
            <a:r>
              <a:rPr lang="en-US" sz="800" dirty="0" smtClean="0"/>
              <a:t>(2) </a:t>
            </a:r>
            <a:r>
              <a:rPr lang="en-US" sz="800" dirty="0"/>
              <a:t>INVITE</a:t>
            </a:r>
            <a:br>
              <a:rPr lang="en-US" sz="800" dirty="0"/>
            </a:br>
            <a:r>
              <a:rPr lang="en-US" sz="800" dirty="0"/>
              <a:t>Contact:	</a:t>
            </a:r>
            <a:r>
              <a:rPr lang="en-US" sz="800" dirty="0" err="1"/>
              <a:t>rtt</a:t>
            </a:r>
            <a:r>
              <a:rPr lang="en-US" sz="800" dirty="0"/>
              <a:t/>
            </a:r>
            <a:br>
              <a:rPr lang="en-US" sz="800" dirty="0"/>
            </a:br>
            <a:r>
              <a:rPr lang="en-US" sz="800" dirty="0"/>
              <a:t>SDP </a:t>
            </a:r>
            <a:r>
              <a:rPr lang="en-US" sz="800" dirty="0" err="1"/>
              <a:t>Ofr</a:t>
            </a:r>
            <a:r>
              <a:rPr lang="en-US" sz="800" dirty="0"/>
              <a:t>:	m=audio</a:t>
            </a:r>
            <a:br>
              <a:rPr lang="en-US" sz="800" dirty="0"/>
            </a:br>
            <a:r>
              <a:rPr lang="en-US" sz="800" dirty="0"/>
              <a:t>	m=text</a:t>
            </a:r>
          </a:p>
        </p:txBody>
      </p:sp>
      <p:sp>
        <p:nvSpPr>
          <p:cNvPr id="3" name="Footer Placeholder 2"/>
          <p:cNvSpPr>
            <a:spLocks noGrp="1"/>
          </p:cNvSpPr>
          <p:nvPr>
            <p:ph type="ftr" sz="quarter" idx="4294967295"/>
          </p:nvPr>
        </p:nvSpPr>
        <p:spPr>
          <a:xfrm>
            <a:off x="3124200" y="6553200"/>
            <a:ext cx="2895600" cy="152400"/>
          </a:xfrm>
          <a:prstGeom prst="rect">
            <a:avLst/>
          </a:prstGeom>
        </p:spPr>
        <p:txBody>
          <a:bodyPr/>
          <a:lstStyle/>
          <a:p>
            <a:r>
              <a:rPr lang="en-US" altLang="en-US" smtClean="0"/>
              <a:t>V1: May 11, 2015</a:t>
            </a:r>
            <a:endParaRPr lang="en-US" altLang="en-US"/>
          </a:p>
        </p:txBody>
      </p:sp>
      <p:sp>
        <p:nvSpPr>
          <p:cNvPr id="4" name="Slide Number Placeholder 3"/>
          <p:cNvSpPr>
            <a:spLocks noGrp="1"/>
          </p:cNvSpPr>
          <p:nvPr>
            <p:ph type="sldNum" sz="quarter" idx="11"/>
          </p:nvPr>
        </p:nvSpPr>
        <p:spPr/>
        <p:txBody>
          <a:bodyPr/>
          <a:lstStyle/>
          <a:p>
            <a:r>
              <a:rPr lang="en-US" altLang="en-US" smtClean="0"/>
              <a:t>Page </a:t>
            </a:r>
            <a:fld id="{6D4CA6BA-9A20-481E-B623-CDB715B76F2B}" type="slidenum">
              <a:rPr lang="en-US" altLang="en-US" smtClean="0"/>
              <a:pPr/>
              <a:t>5</a:t>
            </a:fld>
            <a:endParaRPr lang="en-US" altLang="en-US"/>
          </a:p>
        </p:txBody>
      </p:sp>
      <p:sp>
        <p:nvSpPr>
          <p:cNvPr id="42" name="TextBox 41"/>
          <p:cNvSpPr txBox="1"/>
          <p:nvPr/>
        </p:nvSpPr>
        <p:spPr>
          <a:xfrm>
            <a:off x="7162800" y="762000"/>
            <a:ext cx="1676400" cy="3939540"/>
          </a:xfrm>
          <a:prstGeom prst="rect">
            <a:avLst/>
          </a:prstGeom>
          <a:ln/>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en-US"/>
            </a:defPPr>
            <a:lvl1pPr algn="l">
              <a:spcBef>
                <a:spcPts val="0"/>
              </a:spcBef>
              <a:defRPr sz="800">
                <a:solidFill>
                  <a:schemeClr val="tx2"/>
                </a:solidFill>
              </a:defRPr>
            </a:lvl1pPr>
          </a:lstStyle>
          <a:p>
            <a:r>
              <a:rPr lang="en-US" sz="1000" b="1" dirty="0" smtClean="0">
                <a:solidFill>
                  <a:schemeClr val="bg1"/>
                </a:solidFill>
              </a:rPr>
              <a:t>USE CASE: </a:t>
            </a:r>
            <a:r>
              <a:rPr lang="en-US" sz="1000" dirty="0" smtClean="0">
                <a:solidFill>
                  <a:schemeClr val="bg1"/>
                </a:solidFill>
              </a:rPr>
              <a:t>Subscriber Bob has configured his service so that calls that involve RTT ring his tablet only.</a:t>
            </a:r>
          </a:p>
          <a:p>
            <a:endParaRPr lang="en-US" sz="1000" dirty="0">
              <a:solidFill>
                <a:schemeClr val="bg1"/>
              </a:solidFill>
            </a:endParaRPr>
          </a:p>
          <a:p>
            <a:r>
              <a:rPr lang="en-US" sz="1000" dirty="0" smtClean="0">
                <a:solidFill>
                  <a:schemeClr val="bg1"/>
                </a:solidFill>
              </a:rPr>
              <a:t>UE-A supports RTT and Alice is using TTY service on her device so there is an </a:t>
            </a:r>
            <a:r>
              <a:rPr lang="en-US" sz="1000" dirty="0" err="1" smtClean="0">
                <a:solidFill>
                  <a:schemeClr val="bg1"/>
                </a:solidFill>
              </a:rPr>
              <a:t>rtt</a:t>
            </a:r>
            <a:r>
              <a:rPr lang="en-US" sz="1000" dirty="0" smtClean="0">
                <a:solidFill>
                  <a:schemeClr val="bg1"/>
                </a:solidFill>
              </a:rPr>
              <a:t> tag in the contact header and an m=text line in the SDP offer.</a:t>
            </a:r>
            <a:endParaRPr lang="en-US" sz="1000" dirty="0">
              <a:solidFill>
                <a:schemeClr val="bg1"/>
              </a:solidFill>
            </a:endParaRPr>
          </a:p>
          <a:p>
            <a:endParaRPr lang="en-US" sz="1000" dirty="0">
              <a:solidFill>
                <a:schemeClr val="bg1"/>
              </a:solidFill>
            </a:endParaRPr>
          </a:p>
          <a:p>
            <a:r>
              <a:rPr lang="en-US" sz="1000" dirty="0">
                <a:solidFill>
                  <a:schemeClr val="bg1"/>
                </a:solidFill>
              </a:rPr>
              <a:t>Based on the presence of the </a:t>
            </a:r>
            <a:r>
              <a:rPr lang="en-US" sz="1000" dirty="0" err="1">
                <a:solidFill>
                  <a:schemeClr val="bg1"/>
                </a:solidFill>
              </a:rPr>
              <a:t>rtt</a:t>
            </a:r>
            <a:r>
              <a:rPr lang="en-US" sz="1000" dirty="0">
                <a:solidFill>
                  <a:schemeClr val="bg1"/>
                </a:solidFill>
              </a:rPr>
              <a:t> tag </a:t>
            </a:r>
            <a:r>
              <a:rPr lang="en-US" sz="1000" dirty="0" smtClean="0">
                <a:solidFill>
                  <a:schemeClr val="bg1"/>
                </a:solidFill>
              </a:rPr>
              <a:t>previously received during the </a:t>
            </a:r>
            <a:r>
              <a:rPr lang="en-US" sz="1000" dirty="0">
                <a:solidFill>
                  <a:schemeClr val="bg1"/>
                </a:solidFill>
              </a:rPr>
              <a:t>tablet </a:t>
            </a:r>
            <a:r>
              <a:rPr lang="en-US" sz="1000" dirty="0" smtClean="0">
                <a:solidFill>
                  <a:schemeClr val="bg1"/>
                </a:solidFill>
              </a:rPr>
              <a:t>registration and the presence of m=text in the SDP offer, the </a:t>
            </a:r>
            <a:r>
              <a:rPr lang="en-US" sz="1000" dirty="0">
                <a:solidFill>
                  <a:schemeClr val="bg1"/>
                </a:solidFill>
              </a:rPr>
              <a:t>network directs the INVITE to the tablet </a:t>
            </a:r>
            <a:r>
              <a:rPr lang="en-US" sz="1000" dirty="0" smtClean="0">
                <a:solidFill>
                  <a:schemeClr val="bg1"/>
                </a:solidFill>
              </a:rPr>
              <a:t>only.</a:t>
            </a:r>
            <a:endParaRPr lang="en-US" sz="1000" dirty="0">
              <a:solidFill>
                <a:schemeClr val="bg1"/>
              </a:solidFill>
            </a:endParaRPr>
          </a:p>
          <a:p>
            <a:endParaRPr lang="en-US" sz="1000" dirty="0">
              <a:solidFill>
                <a:schemeClr val="bg1"/>
              </a:solidFill>
            </a:endParaRPr>
          </a:p>
        </p:txBody>
      </p:sp>
      <p:cxnSp>
        <p:nvCxnSpPr>
          <p:cNvPr id="43" name="Straight Arrow Connector 42"/>
          <p:cNvCxnSpPr/>
          <p:nvPr/>
        </p:nvCxnSpPr>
        <p:spPr bwMode="auto">
          <a:xfrm>
            <a:off x="914400" y="2133600"/>
            <a:ext cx="1828800" cy="0"/>
          </a:xfrm>
          <a:prstGeom prst="straightConnector1">
            <a:avLst/>
          </a:prstGeom>
          <a:solidFill>
            <a:schemeClr val="bg1"/>
          </a:solidFill>
          <a:ln w="12700" cap="flat" cmpd="sng" algn="ctr">
            <a:solidFill>
              <a:schemeClr val="tx2"/>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4" name="TextBox 43"/>
          <p:cNvSpPr txBox="1"/>
          <p:nvPr/>
        </p:nvSpPr>
        <p:spPr>
          <a:xfrm>
            <a:off x="914400" y="1981200"/>
            <a:ext cx="728084" cy="215444"/>
          </a:xfrm>
          <a:prstGeom prst="rect">
            <a:avLst/>
          </a:prstGeom>
          <a:noFill/>
        </p:spPr>
        <p:txBody>
          <a:bodyPr wrap="none" rtlCol="0">
            <a:spAutoFit/>
          </a:bodyPr>
          <a:lstStyle/>
          <a:p>
            <a:pPr algn="l"/>
            <a:r>
              <a:rPr lang="en-US" sz="800" dirty="0" smtClean="0"/>
              <a:t>(5) PRACK</a:t>
            </a:r>
            <a:endParaRPr lang="en-US" sz="800" dirty="0"/>
          </a:p>
        </p:txBody>
      </p:sp>
      <p:cxnSp>
        <p:nvCxnSpPr>
          <p:cNvPr id="45" name="Straight Arrow Connector 44"/>
          <p:cNvCxnSpPr/>
          <p:nvPr/>
        </p:nvCxnSpPr>
        <p:spPr bwMode="auto">
          <a:xfrm>
            <a:off x="2743200" y="2286000"/>
            <a:ext cx="3657600" cy="0"/>
          </a:xfrm>
          <a:prstGeom prst="straightConnector1">
            <a:avLst/>
          </a:prstGeom>
          <a:solidFill>
            <a:schemeClr val="bg1"/>
          </a:solidFill>
          <a:ln w="12700" cap="flat" cmpd="sng" algn="ctr">
            <a:solidFill>
              <a:schemeClr val="tx2"/>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6" name="TextBox 45"/>
          <p:cNvSpPr txBox="1"/>
          <p:nvPr/>
        </p:nvSpPr>
        <p:spPr>
          <a:xfrm>
            <a:off x="2743200" y="2133600"/>
            <a:ext cx="728084" cy="215444"/>
          </a:xfrm>
          <a:prstGeom prst="rect">
            <a:avLst/>
          </a:prstGeom>
          <a:noFill/>
        </p:spPr>
        <p:txBody>
          <a:bodyPr wrap="none" rtlCol="0">
            <a:spAutoFit/>
          </a:bodyPr>
          <a:lstStyle/>
          <a:p>
            <a:pPr algn="l"/>
            <a:r>
              <a:rPr lang="en-US" sz="800" dirty="0" smtClean="0"/>
              <a:t>(6) PRACK</a:t>
            </a:r>
            <a:endParaRPr lang="en-US" sz="800" dirty="0"/>
          </a:p>
        </p:txBody>
      </p:sp>
      <p:cxnSp>
        <p:nvCxnSpPr>
          <p:cNvPr id="57" name="Straight Arrow Connector 56"/>
          <p:cNvCxnSpPr/>
          <p:nvPr/>
        </p:nvCxnSpPr>
        <p:spPr bwMode="auto">
          <a:xfrm>
            <a:off x="914400" y="2895600"/>
            <a:ext cx="1828800" cy="0"/>
          </a:xfrm>
          <a:prstGeom prst="straightConnector1">
            <a:avLst/>
          </a:prstGeom>
          <a:solidFill>
            <a:schemeClr val="bg1"/>
          </a:solidFill>
          <a:ln w="12700" cap="flat" cmpd="sng" algn="ctr">
            <a:solidFill>
              <a:schemeClr val="tx2"/>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 name="Straight Arrow Connector 57"/>
          <p:cNvCxnSpPr/>
          <p:nvPr/>
        </p:nvCxnSpPr>
        <p:spPr bwMode="auto">
          <a:xfrm>
            <a:off x="2743200" y="2743200"/>
            <a:ext cx="3654490" cy="0"/>
          </a:xfrm>
          <a:prstGeom prst="straightConnector1">
            <a:avLst/>
          </a:prstGeom>
          <a:solidFill>
            <a:schemeClr val="bg1"/>
          </a:solidFill>
          <a:ln w="12700" cap="flat" cmpd="sng" algn="ctr">
            <a:solidFill>
              <a:schemeClr val="tx2"/>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9" name="TextBox 58"/>
          <p:cNvSpPr txBox="1"/>
          <p:nvPr/>
        </p:nvSpPr>
        <p:spPr>
          <a:xfrm>
            <a:off x="5141869" y="2590800"/>
            <a:ext cx="1242648" cy="215444"/>
          </a:xfrm>
          <a:prstGeom prst="rect">
            <a:avLst/>
          </a:prstGeom>
          <a:noFill/>
        </p:spPr>
        <p:txBody>
          <a:bodyPr wrap="none" rtlCol="0">
            <a:spAutoFit/>
          </a:bodyPr>
          <a:lstStyle/>
          <a:p>
            <a:pPr algn="r"/>
            <a:r>
              <a:rPr lang="en-US" sz="800" dirty="0" smtClean="0"/>
              <a:t>(7) 200 OK (PRACK)</a:t>
            </a:r>
            <a:endParaRPr lang="en-US" sz="800" dirty="0"/>
          </a:p>
        </p:txBody>
      </p:sp>
      <p:sp>
        <p:nvSpPr>
          <p:cNvPr id="60" name="TextBox 59"/>
          <p:cNvSpPr txBox="1"/>
          <p:nvPr/>
        </p:nvSpPr>
        <p:spPr>
          <a:xfrm>
            <a:off x="1459136" y="2743200"/>
            <a:ext cx="1242648" cy="215444"/>
          </a:xfrm>
          <a:prstGeom prst="rect">
            <a:avLst/>
          </a:prstGeom>
          <a:noFill/>
        </p:spPr>
        <p:txBody>
          <a:bodyPr wrap="none" rtlCol="0">
            <a:spAutoFit/>
          </a:bodyPr>
          <a:lstStyle/>
          <a:p>
            <a:pPr algn="r"/>
            <a:r>
              <a:rPr lang="en-US" sz="800" dirty="0" smtClean="0"/>
              <a:t>(8) 200 OK (PRACK)</a:t>
            </a:r>
            <a:endParaRPr lang="en-US" sz="800" dirty="0"/>
          </a:p>
        </p:txBody>
      </p:sp>
      <p:cxnSp>
        <p:nvCxnSpPr>
          <p:cNvPr id="65" name="Straight Arrow Connector 64"/>
          <p:cNvCxnSpPr/>
          <p:nvPr/>
        </p:nvCxnSpPr>
        <p:spPr bwMode="auto">
          <a:xfrm>
            <a:off x="914400" y="3352800"/>
            <a:ext cx="1828800" cy="0"/>
          </a:xfrm>
          <a:prstGeom prst="straightConnector1">
            <a:avLst/>
          </a:prstGeom>
          <a:solidFill>
            <a:schemeClr val="bg1"/>
          </a:solidFill>
          <a:ln w="12700" cap="flat" cmpd="sng" algn="ctr">
            <a:solidFill>
              <a:schemeClr val="tx2"/>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6" name="Straight Arrow Connector 65"/>
          <p:cNvCxnSpPr/>
          <p:nvPr/>
        </p:nvCxnSpPr>
        <p:spPr bwMode="auto">
          <a:xfrm>
            <a:off x="2743200" y="3200400"/>
            <a:ext cx="3654490" cy="0"/>
          </a:xfrm>
          <a:prstGeom prst="straightConnector1">
            <a:avLst/>
          </a:prstGeom>
          <a:solidFill>
            <a:schemeClr val="bg1"/>
          </a:solidFill>
          <a:ln w="12700" cap="flat" cmpd="sng" algn="ctr">
            <a:solidFill>
              <a:schemeClr val="tx2"/>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7" name="TextBox 66"/>
          <p:cNvSpPr txBox="1"/>
          <p:nvPr/>
        </p:nvSpPr>
        <p:spPr>
          <a:xfrm>
            <a:off x="5129045" y="3048000"/>
            <a:ext cx="1255472" cy="215444"/>
          </a:xfrm>
          <a:prstGeom prst="rect">
            <a:avLst/>
          </a:prstGeom>
          <a:noFill/>
        </p:spPr>
        <p:txBody>
          <a:bodyPr wrap="none" rtlCol="0">
            <a:spAutoFit/>
          </a:bodyPr>
          <a:lstStyle/>
          <a:p>
            <a:pPr algn="r"/>
            <a:r>
              <a:rPr lang="en-US" sz="800" dirty="0" smtClean="0"/>
              <a:t>(9) 200 OK (INVITE)</a:t>
            </a:r>
            <a:endParaRPr lang="en-US" sz="800" dirty="0"/>
          </a:p>
        </p:txBody>
      </p:sp>
      <p:sp>
        <p:nvSpPr>
          <p:cNvPr id="68" name="TextBox 67"/>
          <p:cNvSpPr txBox="1"/>
          <p:nvPr/>
        </p:nvSpPr>
        <p:spPr>
          <a:xfrm>
            <a:off x="1380588" y="3200400"/>
            <a:ext cx="1321196" cy="215444"/>
          </a:xfrm>
          <a:prstGeom prst="rect">
            <a:avLst/>
          </a:prstGeom>
          <a:noFill/>
        </p:spPr>
        <p:txBody>
          <a:bodyPr wrap="none" rtlCol="0">
            <a:spAutoFit/>
          </a:bodyPr>
          <a:lstStyle/>
          <a:p>
            <a:pPr algn="r"/>
            <a:r>
              <a:rPr lang="en-US" sz="800" dirty="0" smtClean="0"/>
              <a:t>(10) 200 OK (INVITE)</a:t>
            </a:r>
            <a:endParaRPr lang="en-US" sz="800" dirty="0"/>
          </a:p>
        </p:txBody>
      </p:sp>
      <p:cxnSp>
        <p:nvCxnSpPr>
          <p:cNvPr id="69" name="Straight Arrow Connector 68"/>
          <p:cNvCxnSpPr/>
          <p:nvPr/>
        </p:nvCxnSpPr>
        <p:spPr bwMode="auto">
          <a:xfrm>
            <a:off x="914400" y="1676400"/>
            <a:ext cx="1825690" cy="0"/>
          </a:xfrm>
          <a:prstGeom prst="straightConnector1">
            <a:avLst/>
          </a:prstGeom>
          <a:solidFill>
            <a:schemeClr val="bg1"/>
          </a:solidFill>
          <a:ln w="12700" cap="flat" cmpd="sng" algn="ctr">
            <a:solidFill>
              <a:schemeClr val="tx2"/>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0" name="TextBox 69"/>
          <p:cNvSpPr txBox="1"/>
          <p:nvPr/>
        </p:nvSpPr>
        <p:spPr>
          <a:xfrm>
            <a:off x="1556404" y="1524000"/>
            <a:ext cx="1170513" cy="584775"/>
          </a:xfrm>
          <a:prstGeom prst="rect">
            <a:avLst/>
          </a:prstGeom>
          <a:noFill/>
        </p:spPr>
        <p:txBody>
          <a:bodyPr wrap="none" rtlCol="0">
            <a:spAutoFit/>
          </a:bodyPr>
          <a:lstStyle/>
          <a:p>
            <a:pPr algn="r"/>
            <a:r>
              <a:rPr lang="en-US" sz="800" dirty="0" smtClean="0"/>
              <a:t>(4) 180</a:t>
            </a:r>
            <a:br>
              <a:rPr lang="en-US" sz="800" dirty="0" smtClean="0"/>
            </a:br>
            <a:r>
              <a:rPr lang="en-US" sz="800" dirty="0"/>
              <a:t>Contact</a:t>
            </a:r>
            <a:r>
              <a:rPr lang="en-US" sz="800" dirty="0" smtClean="0"/>
              <a:t>: </a:t>
            </a:r>
            <a:r>
              <a:rPr lang="en-US" sz="800" dirty="0" err="1" smtClean="0"/>
              <a:t>rtt</a:t>
            </a:r>
            <a:r>
              <a:rPr lang="en-US" sz="800" dirty="0"/>
              <a:t/>
            </a:r>
            <a:br>
              <a:rPr lang="en-US" sz="800" dirty="0"/>
            </a:br>
            <a:r>
              <a:rPr lang="en-US" sz="800" dirty="0" smtClean="0"/>
              <a:t>SDP </a:t>
            </a:r>
            <a:r>
              <a:rPr lang="en-US" sz="800" dirty="0" err="1" smtClean="0"/>
              <a:t>Ans</a:t>
            </a:r>
            <a:r>
              <a:rPr lang="en-US" sz="800" dirty="0" smtClean="0"/>
              <a:t>: m=audio</a:t>
            </a:r>
            <a:br>
              <a:rPr lang="en-US" sz="800" dirty="0" smtClean="0"/>
            </a:br>
            <a:r>
              <a:rPr lang="en-US" sz="800" dirty="0" smtClean="0"/>
              <a:t>m=text</a:t>
            </a:r>
            <a:endParaRPr lang="en-US" sz="800" dirty="0"/>
          </a:p>
        </p:txBody>
      </p:sp>
      <p:cxnSp>
        <p:nvCxnSpPr>
          <p:cNvPr id="71" name="Straight Arrow Connector 70"/>
          <p:cNvCxnSpPr/>
          <p:nvPr/>
        </p:nvCxnSpPr>
        <p:spPr bwMode="auto">
          <a:xfrm>
            <a:off x="914400" y="3810000"/>
            <a:ext cx="1828800" cy="0"/>
          </a:xfrm>
          <a:prstGeom prst="straightConnector1">
            <a:avLst/>
          </a:prstGeom>
          <a:solidFill>
            <a:schemeClr val="bg1"/>
          </a:solidFill>
          <a:ln w="12700" cap="flat" cmpd="sng" algn="ctr">
            <a:solidFill>
              <a:schemeClr val="tx2"/>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2" name="TextBox 71"/>
          <p:cNvSpPr txBox="1"/>
          <p:nvPr/>
        </p:nvSpPr>
        <p:spPr>
          <a:xfrm>
            <a:off x="914400" y="3657600"/>
            <a:ext cx="659155" cy="215444"/>
          </a:xfrm>
          <a:prstGeom prst="rect">
            <a:avLst/>
          </a:prstGeom>
          <a:noFill/>
        </p:spPr>
        <p:txBody>
          <a:bodyPr wrap="none" rtlCol="0">
            <a:spAutoFit/>
          </a:bodyPr>
          <a:lstStyle/>
          <a:p>
            <a:pPr algn="l"/>
            <a:r>
              <a:rPr lang="en-US" sz="800" dirty="0" smtClean="0"/>
              <a:t>(11) ACK</a:t>
            </a:r>
            <a:endParaRPr lang="en-US" sz="800" dirty="0"/>
          </a:p>
        </p:txBody>
      </p:sp>
      <p:cxnSp>
        <p:nvCxnSpPr>
          <p:cNvPr id="73" name="Straight Arrow Connector 72"/>
          <p:cNvCxnSpPr/>
          <p:nvPr/>
        </p:nvCxnSpPr>
        <p:spPr bwMode="auto">
          <a:xfrm>
            <a:off x="2743200" y="3962400"/>
            <a:ext cx="3657600" cy="0"/>
          </a:xfrm>
          <a:prstGeom prst="straightConnector1">
            <a:avLst/>
          </a:prstGeom>
          <a:solidFill>
            <a:schemeClr val="bg1"/>
          </a:solidFill>
          <a:ln w="12700" cap="flat" cmpd="sng" algn="ctr">
            <a:solidFill>
              <a:schemeClr val="tx2"/>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4" name="TextBox 73"/>
          <p:cNvSpPr txBox="1"/>
          <p:nvPr/>
        </p:nvSpPr>
        <p:spPr>
          <a:xfrm>
            <a:off x="2743200" y="3810000"/>
            <a:ext cx="659155" cy="215444"/>
          </a:xfrm>
          <a:prstGeom prst="rect">
            <a:avLst/>
          </a:prstGeom>
          <a:noFill/>
        </p:spPr>
        <p:txBody>
          <a:bodyPr wrap="none" rtlCol="0">
            <a:spAutoFit/>
          </a:bodyPr>
          <a:lstStyle/>
          <a:p>
            <a:pPr algn="l"/>
            <a:r>
              <a:rPr lang="en-US" sz="800" dirty="0" smtClean="0"/>
              <a:t>(12) ACK</a:t>
            </a:r>
            <a:endParaRPr lang="en-US" sz="800" dirty="0"/>
          </a:p>
        </p:txBody>
      </p:sp>
      <p:cxnSp>
        <p:nvCxnSpPr>
          <p:cNvPr id="48" name="Straight Connector 47"/>
          <p:cNvCxnSpPr>
            <a:stCxn id="50" idx="2"/>
          </p:cNvCxnSpPr>
          <p:nvPr/>
        </p:nvCxnSpPr>
        <p:spPr bwMode="auto">
          <a:xfrm>
            <a:off x="914400" y="657999"/>
            <a:ext cx="0" cy="5895201"/>
          </a:xfrm>
          <a:prstGeom prst="line">
            <a:avLst/>
          </a:prstGeom>
          <a:solidFill>
            <a:schemeClr val="bg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0" name="TextBox 49"/>
          <p:cNvSpPr txBox="1"/>
          <p:nvPr/>
        </p:nvSpPr>
        <p:spPr>
          <a:xfrm>
            <a:off x="609600" y="381000"/>
            <a:ext cx="609600" cy="276999"/>
          </a:xfrm>
          <a:prstGeom prst="rect">
            <a:avLst/>
          </a:prstGeom>
          <a:noFill/>
          <a:ln w="12700">
            <a:solidFill>
              <a:schemeClr val="tx1"/>
            </a:solidFill>
          </a:ln>
        </p:spPr>
        <p:txBody>
          <a:bodyPr wrap="square" rtlCol="0">
            <a:spAutoFit/>
          </a:bodyPr>
          <a:lstStyle/>
          <a:p>
            <a:r>
              <a:rPr lang="en-US" sz="1200" dirty="0" smtClean="0"/>
              <a:t>UE-A</a:t>
            </a:r>
            <a:endParaRPr lang="en-US" sz="1200" dirty="0"/>
          </a:p>
        </p:txBody>
      </p:sp>
      <p:sp>
        <p:nvSpPr>
          <p:cNvPr id="55" name="TextBox 54"/>
          <p:cNvSpPr txBox="1"/>
          <p:nvPr/>
        </p:nvSpPr>
        <p:spPr>
          <a:xfrm>
            <a:off x="2286000" y="381000"/>
            <a:ext cx="905273" cy="276999"/>
          </a:xfrm>
          <a:prstGeom prst="rect">
            <a:avLst/>
          </a:prstGeom>
          <a:noFill/>
          <a:ln w="12700">
            <a:solidFill>
              <a:schemeClr val="tx1"/>
            </a:solidFill>
          </a:ln>
        </p:spPr>
        <p:txBody>
          <a:bodyPr wrap="square" rtlCol="0">
            <a:spAutoFit/>
          </a:bodyPr>
          <a:lstStyle/>
          <a:p>
            <a:r>
              <a:rPr lang="en-US" sz="1200" dirty="0" smtClean="0"/>
              <a:t>Network</a:t>
            </a:r>
            <a:endParaRPr lang="en-US" sz="1200" dirty="0"/>
          </a:p>
        </p:txBody>
      </p:sp>
      <p:sp>
        <p:nvSpPr>
          <p:cNvPr id="56" name="TextBox 55"/>
          <p:cNvSpPr txBox="1"/>
          <p:nvPr/>
        </p:nvSpPr>
        <p:spPr>
          <a:xfrm>
            <a:off x="5791200" y="381000"/>
            <a:ext cx="1219200" cy="276999"/>
          </a:xfrm>
          <a:prstGeom prst="rect">
            <a:avLst/>
          </a:prstGeom>
          <a:noFill/>
          <a:ln w="12700">
            <a:solidFill>
              <a:schemeClr val="tx1"/>
            </a:solidFill>
          </a:ln>
        </p:spPr>
        <p:txBody>
          <a:bodyPr wrap="square" rtlCol="0">
            <a:spAutoFit/>
          </a:bodyPr>
          <a:lstStyle/>
          <a:p>
            <a:r>
              <a:rPr lang="en-US" sz="1200" dirty="0" smtClean="0"/>
              <a:t>UE-B2 Tablet</a:t>
            </a:r>
            <a:endParaRPr lang="en-US" sz="1200" dirty="0"/>
          </a:p>
        </p:txBody>
      </p:sp>
      <p:cxnSp>
        <p:nvCxnSpPr>
          <p:cNvPr id="61" name="Straight Connector 60"/>
          <p:cNvCxnSpPr>
            <a:stCxn id="55" idx="2"/>
          </p:cNvCxnSpPr>
          <p:nvPr/>
        </p:nvCxnSpPr>
        <p:spPr bwMode="auto">
          <a:xfrm>
            <a:off x="2738637" y="657999"/>
            <a:ext cx="4563" cy="5895201"/>
          </a:xfrm>
          <a:prstGeom prst="line">
            <a:avLst/>
          </a:prstGeom>
          <a:solidFill>
            <a:schemeClr val="bg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 name="Straight Connector 61"/>
          <p:cNvCxnSpPr>
            <a:stCxn id="64" idx="2"/>
          </p:cNvCxnSpPr>
          <p:nvPr/>
        </p:nvCxnSpPr>
        <p:spPr bwMode="auto">
          <a:xfrm>
            <a:off x="4572000" y="657999"/>
            <a:ext cx="0" cy="5895201"/>
          </a:xfrm>
          <a:prstGeom prst="line">
            <a:avLst/>
          </a:prstGeom>
          <a:solidFill>
            <a:schemeClr val="bg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3" name="Straight Connector 62"/>
          <p:cNvCxnSpPr>
            <a:stCxn id="56" idx="2"/>
          </p:cNvCxnSpPr>
          <p:nvPr/>
        </p:nvCxnSpPr>
        <p:spPr bwMode="auto">
          <a:xfrm>
            <a:off x="6400800" y="657999"/>
            <a:ext cx="1" cy="5971401"/>
          </a:xfrm>
          <a:prstGeom prst="line">
            <a:avLst/>
          </a:prstGeom>
          <a:solidFill>
            <a:schemeClr val="bg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4" name="TextBox 63"/>
          <p:cNvSpPr txBox="1"/>
          <p:nvPr/>
        </p:nvSpPr>
        <p:spPr>
          <a:xfrm>
            <a:off x="4038600" y="381000"/>
            <a:ext cx="1066800" cy="276999"/>
          </a:xfrm>
          <a:prstGeom prst="rect">
            <a:avLst/>
          </a:prstGeom>
          <a:noFill/>
          <a:ln w="12700">
            <a:solidFill>
              <a:schemeClr val="tx1"/>
            </a:solidFill>
          </a:ln>
        </p:spPr>
        <p:txBody>
          <a:bodyPr wrap="square" rtlCol="0">
            <a:spAutoFit/>
          </a:bodyPr>
          <a:lstStyle/>
          <a:p>
            <a:r>
              <a:rPr lang="en-US" sz="1200" dirty="0" smtClean="0"/>
              <a:t>UE-B1 RG</a:t>
            </a:r>
            <a:endParaRPr lang="en-US" sz="1200" dirty="0"/>
          </a:p>
        </p:txBody>
      </p:sp>
    </p:spTree>
    <p:extLst>
      <p:ext uri="{BB962C8B-B14F-4D97-AF65-F5344CB8AC3E}">
        <p14:creationId xmlns:p14="http://schemas.microsoft.com/office/powerpoint/2010/main" val="5048370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76200"/>
            <a:ext cx="8037513" cy="304800"/>
          </a:xfrm>
        </p:spPr>
        <p:txBody>
          <a:bodyPr/>
          <a:lstStyle/>
          <a:p>
            <a:pPr algn="ctr"/>
            <a:r>
              <a:rPr lang="en-US" sz="1800" dirty="0" smtClean="0"/>
              <a:t>Voice and RTT Call Directed to RG and Tablet</a:t>
            </a:r>
            <a:endParaRPr lang="en-US" sz="1800" dirty="0"/>
          </a:p>
        </p:txBody>
      </p:sp>
      <p:cxnSp>
        <p:nvCxnSpPr>
          <p:cNvPr id="87" name="Straight Arrow Connector 86"/>
          <p:cNvCxnSpPr/>
          <p:nvPr/>
        </p:nvCxnSpPr>
        <p:spPr bwMode="auto">
          <a:xfrm>
            <a:off x="2743200" y="1524000"/>
            <a:ext cx="3654490" cy="0"/>
          </a:xfrm>
          <a:prstGeom prst="straightConnector1">
            <a:avLst/>
          </a:prstGeom>
          <a:solidFill>
            <a:schemeClr val="bg1"/>
          </a:solidFill>
          <a:ln w="12700" cap="flat" cmpd="sng" algn="ctr">
            <a:solidFill>
              <a:srgbClr val="0070C0"/>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8" name="TextBox 87"/>
          <p:cNvSpPr txBox="1"/>
          <p:nvPr/>
        </p:nvSpPr>
        <p:spPr>
          <a:xfrm>
            <a:off x="5214005" y="1371600"/>
            <a:ext cx="1170512" cy="584775"/>
          </a:xfrm>
          <a:prstGeom prst="rect">
            <a:avLst/>
          </a:prstGeom>
          <a:noFill/>
        </p:spPr>
        <p:txBody>
          <a:bodyPr wrap="none" rtlCol="0">
            <a:spAutoFit/>
          </a:bodyPr>
          <a:lstStyle/>
          <a:p>
            <a:pPr algn="r"/>
            <a:r>
              <a:rPr lang="en-US" sz="800" dirty="0" smtClean="0">
                <a:solidFill>
                  <a:srgbClr val="0070C0"/>
                </a:solidFill>
              </a:rPr>
              <a:t>(3) 180</a:t>
            </a:r>
            <a:br>
              <a:rPr lang="en-US" sz="800" dirty="0" smtClean="0">
                <a:solidFill>
                  <a:srgbClr val="0070C0"/>
                </a:solidFill>
              </a:rPr>
            </a:br>
            <a:r>
              <a:rPr lang="en-US" sz="800" dirty="0">
                <a:solidFill>
                  <a:srgbClr val="0070C0"/>
                </a:solidFill>
              </a:rPr>
              <a:t>Contact</a:t>
            </a:r>
            <a:r>
              <a:rPr lang="en-US" sz="800" dirty="0" smtClean="0">
                <a:solidFill>
                  <a:srgbClr val="0070C0"/>
                </a:solidFill>
              </a:rPr>
              <a:t>: </a:t>
            </a:r>
            <a:r>
              <a:rPr lang="en-US" sz="800" dirty="0" err="1" smtClean="0">
                <a:solidFill>
                  <a:srgbClr val="0070C0"/>
                </a:solidFill>
              </a:rPr>
              <a:t>rtt</a:t>
            </a:r>
            <a:r>
              <a:rPr lang="en-US" sz="800" dirty="0">
                <a:solidFill>
                  <a:srgbClr val="0070C0"/>
                </a:solidFill>
              </a:rPr>
              <a:t/>
            </a:r>
            <a:br>
              <a:rPr lang="en-US" sz="800" dirty="0">
                <a:solidFill>
                  <a:srgbClr val="0070C0"/>
                </a:solidFill>
              </a:rPr>
            </a:br>
            <a:r>
              <a:rPr lang="en-US" sz="800" dirty="0" smtClean="0">
                <a:solidFill>
                  <a:srgbClr val="0070C0"/>
                </a:solidFill>
              </a:rPr>
              <a:t>SDP </a:t>
            </a:r>
            <a:r>
              <a:rPr lang="en-US" sz="800" dirty="0" err="1" smtClean="0">
                <a:solidFill>
                  <a:srgbClr val="0070C0"/>
                </a:solidFill>
              </a:rPr>
              <a:t>Ans</a:t>
            </a:r>
            <a:r>
              <a:rPr lang="en-US" sz="800" dirty="0" smtClean="0">
                <a:solidFill>
                  <a:srgbClr val="0070C0"/>
                </a:solidFill>
              </a:rPr>
              <a:t>: m=audio</a:t>
            </a:r>
            <a:br>
              <a:rPr lang="en-US" sz="800" dirty="0" smtClean="0">
                <a:solidFill>
                  <a:srgbClr val="0070C0"/>
                </a:solidFill>
              </a:rPr>
            </a:br>
            <a:r>
              <a:rPr lang="en-US" sz="800" dirty="0" smtClean="0">
                <a:solidFill>
                  <a:srgbClr val="0070C0"/>
                </a:solidFill>
              </a:rPr>
              <a:t>m=text</a:t>
            </a:r>
            <a:endParaRPr lang="en-US" sz="800" dirty="0">
              <a:solidFill>
                <a:srgbClr val="0070C0"/>
              </a:solidFill>
            </a:endParaRPr>
          </a:p>
        </p:txBody>
      </p:sp>
      <p:cxnSp>
        <p:nvCxnSpPr>
          <p:cNvPr id="49" name="Straight Arrow Connector 48"/>
          <p:cNvCxnSpPr/>
          <p:nvPr/>
        </p:nvCxnSpPr>
        <p:spPr bwMode="auto">
          <a:xfrm>
            <a:off x="914400" y="914400"/>
            <a:ext cx="1828800" cy="0"/>
          </a:xfrm>
          <a:prstGeom prst="straightConnector1">
            <a:avLst/>
          </a:prstGeom>
          <a:solidFill>
            <a:schemeClr val="bg1"/>
          </a:solidFill>
          <a:ln w="12700" cap="flat" cmpd="sng" algn="ctr">
            <a:solidFill>
              <a:schemeClr val="tx2"/>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2" name="TextBox 51"/>
          <p:cNvSpPr txBox="1"/>
          <p:nvPr/>
        </p:nvSpPr>
        <p:spPr>
          <a:xfrm>
            <a:off x="914400" y="762000"/>
            <a:ext cx="1167627" cy="584775"/>
          </a:xfrm>
          <a:prstGeom prst="rect">
            <a:avLst/>
          </a:prstGeom>
          <a:noFill/>
        </p:spPr>
        <p:txBody>
          <a:bodyPr wrap="none" rtlCol="0">
            <a:spAutoFit/>
          </a:bodyPr>
          <a:lstStyle/>
          <a:p>
            <a:pPr algn="l" defTabSz="512763"/>
            <a:r>
              <a:rPr lang="en-US" sz="800" dirty="0" smtClean="0"/>
              <a:t>(1) INVITE</a:t>
            </a:r>
            <a:br>
              <a:rPr lang="en-US" sz="800" dirty="0" smtClean="0"/>
            </a:br>
            <a:r>
              <a:rPr lang="en-US" sz="800" dirty="0" smtClean="0"/>
              <a:t>Contact:	</a:t>
            </a:r>
            <a:r>
              <a:rPr lang="en-US" sz="800" dirty="0" err="1" smtClean="0"/>
              <a:t>rtt</a:t>
            </a:r>
            <a:r>
              <a:rPr lang="en-US" sz="800" dirty="0"/>
              <a:t/>
            </a:r>
            <a:br>
              <a:rPr lang="en-US" sz="800" dirty="0"/>
            </a:br>
            <a:r>
              <a:rPr lang="en-US" sz="800" dirty="0" smtClean="0"/>
              <a:t>SDP </a:t>
            </a:r>
            <a:r>
              <a:rPr lang="en-US" sz="800" dirty="0" err="1" smtClean="0"/>
              <a:t>Ofr</a:t>
            </a:r>
            <a:r>
              <a:rPr lang="en-US" sz="800" dirty="0" smtClean="0"/>
              <a:t>:	m=audio</a:t>
            </a:r>
            <a:br>
              <a:rPr lang="en-US" sz="800" dirty="0" smtClean="0"/>
            </a:br>
            <a:r>
              <a:rPr lang="en-US" sz="800" dirty="0" smtClean="0"/>
              <a:t>	m=text</a:t>
            </a:r>
            <a:endParaRPr lang="en-US" sz="800" dirty="0"/>
          </a:p>
        </p:txBody>
      </p:sp>
      <p:cxnSp>
        <p:nvCxnSpPr>
          <p:cNvPr id="53" name="Straight Arrow Connector 52"/>
          <p:cNvCxnSpPr/>
          <p:nvPr/>
        </p:nvCxnSpPr>
        <p:spPr bwMode="auto">
          <a:xfrm>
            <a:off x="2743200" y="1066800"/>
            <a:ext cx="3657600" cy="0"/>
          </a:xfrm>
          <a:prstGeom prst="straightConnector1">
            <a:avLst/>
          </a:prstGeom>
          <a:solidFill>
            <a:schemeClr val="bg1"/>
          </a:solidFill>
          <a:ln w="12700" cap="flat" cmpd="sng" algn="ctr">
            <a:solidFill>
              <a:schemeClr val="tx2"/>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4" name="TextBox 53"/>
          <p:cNvSpPr txBox="1"/>
          <p:nvPr/>
        </p:nvSpPr>
        <p:spPr>
          <a:xfrm>
            <a:off x="2743200" y="914400"/>
            <a:ext cx="1167627" cy="584775"/>
          </a:xfrm>
          <a:prstGeom prst="rect">
            <a:avLst/>
          </a:prstGeom>
          <a:noFill/>
        </p:spPr>
        <p:txBody>
          <a:bodyPr wrap="none" rtlCol="0">
            <a:spAutoFit/>
          </a:bodyPr>
          <a:lstStyle/>
          <a:p>
            <a:pPr algn="l" defTabSz="512763"/>
            <a:r>
              <a:rPr lang="en-US" sz="800" dirty="0" smtClean="0"/>
              <a:t>(2) </a:t>
            </a:r>
            <a:r>
              <a:rPr lang="en-US" sz="800" dirty="0"/>
              <a:t>INVITE</a:t>
            </a:r>
            <a:br>
              <a:rPr lang="en-US" sz="800" dirty="0"/>
            </a:br>
            <a:r>
              <a:rPr lang="en-US" sz="800" dirty="0"/>
              <a:t>Contact:	</a:t>
            </a:r>
            <a:r>
              <a:rPr lang="en-US" sz="800" dirty="0" err="1"/>
              <a:t>rtt</a:t>
            </a:r>
            <a:r>
              <a:rPr lang="en-US" sz="800" dirty="0"/>
              <a:t/>
            </a:r>
            <a:br>
              <a:rPr lang="en-US" sz="800" dirty="0"/>
            </a:br>
            <a:r>
              <a:rPr lang="en-US" sz="800" dirty="0"/>
              <a:t>SDP </a:t>
            </a:r>
            <a:r>
              <a:rPr lang="en-US" sz="800" dirty="0" err="1"/>
              <a:t>Ofr</a:t>
            </a:r>
            <a:r>
              <a:rPr lang="en-US" sz="800" dirty="0"/>
              <a:t>:	m=audio</a:t>
            </a:r>
            <a:br>
              <a:rPr lang="en-US" sz="800" dirty="0"/>
            </a:br>
            <a:r>
              <a:rPr lang="en-US" sz="800" dirty="0"/>
              <a:t>	m=text</a:t>
            </a:r>
          </a:p>
        </p:txBody>
      </p:sp>
      <p:sp>
        <p:nvSpPr>
          <p:cNvPr id="3" name="Footer Placeholder 2"/>
          <p:cNvSpPr>
            <a:spLocks noGrp="1"/>
          </p:cNvSpPr>
          <p:nvPr>
            <p:ph type="ftr" sz="quarter" idx="4294967295"/>
          </p:nvPr>
        </p:nvSpPr>
        <p:spPr>
          <a:xfrm>
            <a:off x="3124200" y="6553200"/>
            <a:ext cx="2895600" cy="152400"/>
          </a:xfrm>
          <a:prstGeom prst="rect">
            <a:avLst/>
          </a:prstGeom>
        </p:spPr>
        <p:txBody>
          <a:bodyPr/>
          <a:lstStyle/>
          <a:p>
            <a:r>
              <a:rPr lang="en-US" altLang="en-US" smtClean="0"/>
              <a:t>V1: May 11, 2015</a:t>
            </a:r>
            <a:endParaRPr lang="en-US" altLang="en-US"/>
          </a:p>
        </p:txBody>
      </p:sp>
      <p:sp>
        <p:nvSpPr>
          <p:cNvPr id="4" name="Slide Number Placeholder 3"/>
          <p:cNvSpPr>
            <a:spLocks noGrp="1"/>
          </p:cNvSpPr>
          <p:nvPr>
            <p:ph type="sldNum" sz="quarter" idx="11"/>
          </p:nvPr>
        </p:nvSpPr>
        <p:spPr/>
        <p:txBody>
          <a:bodyPr/>
          <a:lstStyle/>
          <a:p>
            <a:r>
              <a:rPr lang="en-US" altLang="en-US" smtClean="0"/>
              <a:t>Page </a:t>
            </a:r>
            <a:fld id="{6D4CA6BA-9A20-481E-B623-CDB715B76F2B}" type="slidenum">
              <a:rPr lang="en-US" altLang="en-US" smtClean="0"/>
              <a:pPr/>
              <a:t>6</a:t>
            </a:fld>
            <a:endParaRPr lang="en-US" altLang="en-US"/>
          </a:p>
        </p:txBody>
      </p:sp>
      <p:sp>
        <p:nvSpPr>
          <p:cNvPr id="42" name="TextBox 41"/>
          <p:cNvSpPr txBox="1"/>
          <p:nvPr/>
        </p:nvSpPr>
        <p:spPr>
          <a:xfrm>
            <a:off x="7162800" y="762000"/>
            <a:ext cx="1676400" cy="4093428"/>
          </a:xfrm>
          <a:prstGeom prst="rect">
            <a:avLst/>
          </a:prstGeom>
          <a:ln/>
        </p:spPr>
        <p:style>
          <a:lnRef idx="0">
            <a:schemeClr val="accent1"/>
          </a:lnRef>
          <a:fillRef idx="3">
            <a:schemeClr val="accent1"/>
          </a:fillRef>
          <a:effectRef idx="3">
            <a:schemeClr val="accent1"/>
          </a:effectRef>
          <a:fontRef idx="minor">
            <a:schemeClr val="lt1"/>
          </a:fontRef>
        </p:style>
        <p:txBody>
          <a:bodyPr wrap="square" rtlCol="0">
            <a:spAutoFit/>
          </a:bodyPr>
          <a:lstStyle>
            <a:defPPr>
              <a:defRPr lang="en-US"/>
            </a:defPPr>
            <a:lvl1pPr algn="l">
              <a:spcBef>
                <a:spcPts val="0"/>
              </a:spcBef>
              <a:defRPr sz="800">
                <a:solidFill>
                  <a:schemeClr val="tx2"/>
                </a:solidFill>
              </a:defRPr>
            </a:lvl1pPr>
          </a:lstStyle>
          <a:p>
            <a:r>
              <a:rPr lang="en-US" sz="1000" b="1" dirty="0" smtClean="0">
                <a:solidFill>
                  <a:schemeClr val="bg1"/>
                </a:solidFill>
              </a:rPr>
              <a:t>USE CASE: </a:t>
            </a:r>
            <a:r>
              <a:rPr lang="en-US" sz="1000" dirty="0" smtClean="0">
                <a:solidFill>
                  <a:schemeClr val="bg1"/>
                </a:solidFill>
              </a:rPr>
              <a:t>Subscriber Bob has configured his service so that calls that involve RTT ring his POTS phone </a:t>
            </a:r>
            <a:r>
              <a:rPr lang="en-US" sz="1000" u="sng" dirty="0" smtClean="0">
                <a:solidFill>
                  <a:schemeClr val="bg1"/>
                </a:solidFill>
              </a:rPr>
              <a:t>and</a:t>
            </a:r>
            <a:r>
              <a:rPr lang="en-US" sz="1000" dirty="0" smtClean="0">
                <a:solidFill>
                  <a:schemeClr val="bg1"/>
                </a:solidFill>
              </a:rPr>
              <a:t> his tablet.</a:t>
            </a:r>
          </a:p>
          <a:p>
            <a:endParaRPr lang="en-US" sz="1000" dirty="0">
              <a:solidFill>
                <a:schemeClr val="bg1"/>
              </a:solidFill>
            </a:endParaRPr>
          </a:p>
          <a:p>
            <a:r>
              <a:rPr lang="en-US" sz="1000" dirty="0" smtClean="0">
                <a:solidFill>
                  <a:schemeClr val="bg1"/>
                </a:solidFill>
              </a:rPr>
              <a:t>UE-A supports RTT and Alice is using TTY service on her device so there is an </a:t>
            </a:r>
            <a:r>
              <a:rPr lang="en-US" sz="1000" dirty="0" err="1" smtClean="0">
                <a:solidFill>
                  <a:schemeClr val="bg1"/>
                </a:solidFill>
              </a:rPr>
              <a:t>rtt</a:t>
            </a:r>
            <a:r>
              <a:rPr lang="en-US" sz="1000" dirty="0" smtClean="0">
                <a:solidFill>
                  <a:schemeClr val="bg1"/>
                </a:solidFill>
              </a:rPr>
              <a:t> tag in the contact header and an m=text line in the SDP offer.</a:t>
            </a:r>
          </a:p>
          <a:p>
            <a:endParaRPr lang="en-US" sz="1000" dirty="0">
              <a:solidFill>
                <a:schemeClr val="bg1"/>
              </a:solidFill>
            </a:endParaRPr>
          </a:p>
          <a:p>
            <a:r>
              <a:rPr lang="en-US" sz="1000" dirty="0">
                <a:solidFill>
                  <a:schemeClr val="bg1"/>
                </a:solidFill>
              </a:rPr>
              <a:t>Based on the presence of the </a:t>
            </a:r>
            <a:r>
              <a:rPr lang="en-US" sz="1000" dirty="0" err="1">
                <a:solidFill>
                  <a:schemeClr val="bg1"/>
                </a:solidFill>
              </a:rPr>
              <a:t>rtt</a:t>
            </a:r>
            <a:r>
              <a:rPr lang="en-US" sz="1000" dirty="0">
                <a:solidFill>
                  <a:schemeClr val="bg1"/>
                </a:solidFill>
              </a:rPr>
              <a:t> tag previously received during the tablet registration </a:t>
            </a:r>
            <a:r>
              <a:rPr lang="en-US" sz="1000" dirty="0" smtClean="0">
                <a:solidFill>
                  <a:schemeClr val="bg1"/>
                </a:solidFill>
              </a:rPr>
              <a:t>and </a:t>
            </a:r>
            <a:r>
              <a:rPr lang="en-US" sz="1000" dirty="0">
                <a:solidFill>
                  <a:schemeClr val="bg1"/>
                </a:solidFill>
              </a:rPr>
              <a:t>the presence of m=text in the SDP offer</a:t>
            </a:r>
            <a:r>
              <a:rPr lang="en-US" sz="1000" dirty="0" smtClean="0">
                <a:solidFill>
                  <a:schemeClr val="bg1"/>
                </a:solidFill>
              </a:rPr>
              <a:t>, the network directs the INVITE to the tablet as well as the RG.</a:t>
            </a:r>
            <a:endParaRPr lang="en-US" sz="1000" dirty="0">
              <a:solidFill>
                <a:schemeClr val="bg1"/>
              </a:solidFill>
            </a:endParaRPr>
          </a:p>
          <a:p>
            <a:endParaRPr lang="en-US" sz="1000" dirty="0">
              <a:solidFill>
                <a:schemeClr val="bg1"/>
              </a:solidFill>
            </a:endParaRPr>
          </a:p>
        </p:txBody>
      </p:sp>
      <p:cxnSp>
        <p:nvCxnSpPr>
          <p:cNvPr id="45" name="Straight Arrow Connector 44"/>
          <p:cNvCxnSpPr/>
          <p:nvPr/>
        </p:nvCxnSpPr>
        <p:spPr bwMode="auto">
          <a:xfrm>
            <a:off x="2743200" y="1981200"/>
            <a:ext cx="3657600" cy="0"/>
          </a:xfrm>
          <a:prstGeom prst="straightConnector1">
            <a:avLst/>
          </a:prstGeom>
          <a:solidFill>
            <a:schemeClr val="bg1"/>
          </a:solidFill>
          <a:ln w="12700" cap="flat" cmpd="sng" algn="ctr">
            <a:solidFill>
              <a:srgbClr val="0070C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6" name="TextBox 45"/>
          <p:cNvSpPr txBox="1"/>
          <p:nvPr/>
        </p:nvSpPr>
        <p:spPr>
          <a:xfrm>
            <a:off x="2743200" y="1828800"/>
            <a:ext cx="728084" cy="215444"/>
          </a:xfrm>
          <a:prstGeom prst="rect">
            <a:avLst/>
          </a:prstGeom>
          <a:noFill/>
        </p:spPr>
        <p:txBody>
          <a:bodyPr wrap="none" rtlCol="0">
            <a:spAutoFit/>
          </a:bodyPr>
          <a:lstStyle/>
          <a:p>
            <a:pPr algn="l"/>
            <a:r>
              <a:rPr lang="en-US" sz="800" dirty="0" smtClean="0">
                <a:solidFill>
                  <a:srgbClr val="0070C0"/>
                </a:solidFill>
              </a:rPr>
              <a:t>(4) PRACK</a:t>
            </a:r>
            <a:endParaRPr lang="en-US" sz="800" dirty="0">
              <a:solidFill>
                <a:srgbClr val="0070C0"/>
              </a:solidFill>
            </a:endParaRPr>
          </a:p>
        </p:txBody>
      </p:sp>
      <p:cxnSp>
        <p:nvCxnSpPr>
          <p:cNvPr id="58" name="Straight Arrow Connector 57"/>
          <p:cNvCxnSpPr/>
          <p:nvPr/>
        </p:nvCxnSpPr>
        <p:spPr bwMode="auto">
          <a:xfrm>
            <a:off x="2743200" y="2209800"/>
            <a:ext cx="3654490" cy="0"/>
          </a:xfrm>
          <a:prstGeom prst="straightConnector1">
            <a:avLst/>
          </a:prstGeom>
          <a:solidFill>
            <a:schemeClr val="bg1"/>
          </a:solidFill>
          <a:ln w="12700" cap="flat" cmpd="sng" algn="ctr">
            <a:solidFill>
              <a:srgbClr val="0070C0"/>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9" name="TextBox 58"/>
          <p:cNvSpPr txBox="1"/>
          <p:nvPr/>
        </p:nvSpPr>
        <p:spPr>
          <a:xfrm>
            <a:off x="5141869" y="2057400"/>
            <a:ext cx="1242648" cy="215444"/>
          </a:xfrm>
          <a:prstGeom prst="rect">
            <a:avLst/>
          </a:prstGeom>
          <a:noFill/>
        </p:spPr>
        <p:txBody>
          <a:bodyPr wrap="none" rtlCol="0">
            <a:spAutoFit/>
          </a:bodyPr>
          <a:lstStyle/>
          <a:p>
            <a:pPr algn="r"/>
            <a:r>
              <a:rPr lang="en-US" sz="800" dirty="0" smtClean="0">
                <a:solidFill>
                  <a:srgbClr val="0070C0"/>
                </a:solidFill>
              </a:rPr>
              <a:t>(5) 200 OK (PRACK)</a:t>
            </a:r>
            <a:endParaRPr lang="en-US" sz="800" dirty="0">
              <a:solidFill>
                <a:srgbClr val="0070C0"/>
              </a:solidFill>
            </a:endParaRPr>
          </a:p>
        </p:txBody>
      </p:sp>
      <p:cxnSp>
        <p:nvCxnSpPr>
          <p:cNvPr id="65" name="Straight Arrow Connector 64"/>
          <p:cNvCxnSpPr/>
          <p:nvPr/>
        </p:nvCxnSpPr>
        <p:spPr bwMode="auto">
          <a:xfrm>
            <a:off x="2743200" y="4114800"/>
            <a:ext cx="3657600" cy="0"/>
          </a:xfrm>
          <a:prstGeom prst="straightConnector1">
            <a:avLst/>
          </a:prstGeom>
          <a:solidFill>
            <a:schemeClr val="bg1"/>
          </a:solidFill>
          <a:ln w="12700" cap="flat" cmpd="sng" algn="ctr">
            <a:solidFill>
              <a:srgbClr val="0070C0"/>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6" name="Straight Arrow Connector 65"/>
          <p:cNvCxnSpPr/>
          <p:nvPr/>
        </p:nvCxnSpPr>
        <p:spPr bwMode="auto">
          <a:xfrm>
            <a:off x="914400" y="4876800"/>
            <a:ext cx="1825690" cy="0"/>
          </a:xfrm>
          <a:prstGeom prst="straightConnector1">
            <a:avLst/>
          </a:prstGeom>
          <a:solidFill>
            <a:schemeClr val="bg1"/>
          </a:solidFill>
          <a:ln w="12700" cap="flat" cmpd="sng" algn="ctr">
            <a:solidFill>
              <a:srgbClr val="00B050"/>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8" name="TextBox 67"/>
          <p:cNvSpPr txBox="1"/>
          <p:nvPr/>
        </p:nvSpPr>
        <p:spPr>
          <a:xfrm>
            <a:off x="5038188" y="3962400"/>
            <a:ext cx="1321196" cy="215444"/>
          </a:xfrm>
          <a:prstGeom prst="rect">
            <a:avLst/>
          </a:prstGeom>
          <a:noFill/>
        </p:spPr>
        <p:txBody>
          <a:bodyPr wrap="none" rtlCol="0">
            <a:spAutoFit/>
          </a:bodyPr>
          <a:lstStyle/>
          <a:p>
            <a:pPr algn="r"/>
            <a:r>
              <a:rPr lang="en-US" sz="800" dirty="0" smtClean="0">
                <a:solidFill>
                  <a:srgbClr val="0070C0"/>
                </a:solidFill>
              </a:rPr>
              <a:t>(13) 200 OK (INVITE)</a:t>
            </a:r>
            <a:endParaRPr lang="en-US" sz="800" dirty="0">
              <a:solidFill>
                <a:srgbClr val="0070C0"/>
              </a:solidFill>
            </a:endParaRPr>
          </a:p>
        </p:txBody>
      </p:sp>
      <p:cxnSp>
        <p:nvCxnSpPr>
          <p:cNvPr id="71" name="Straight Arrow Connector 70"/>
          <p:cNvCxnSpPr/>
          <p:nvPr/>
        </p:nvCxnSpPr>
        <p:spPr bwMode="auto">
          <a:xfrm>
            <a:off x="914400" y="5334000"/>
            <a:ext cx="1828800" cy="0"/>
          </a:xfrm>
          <a:prstGeom prst="straightConnector1">
            <a:avLst/>
          </a:prstGeom>
          <a:solidFill>
            <a:schemeClr val="bg1"/>
          </a:solidFill>
          <a:ln w="12700" cap="flat" cmpd="sng" algn="ctr">
            <a:solidFill>
              <a:srgbClr val="00B05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2" name="TextBox 71"/>
          <p:cNvSpPr txBox="1"/>
          <p:nvPr/>
        </p:nvSpPr>
        <p:spPr>
          <a:xfrm>
            <a:off x="914400" y="5181600"/>
            <a:ext cx="659155" cy="215444"/>
          </a:xfrm>
          <a:prstGeom prst="rect">
            <a:avLst/>
          </a:prstGeom>
          <a:noFill/>
        </p:spPr>
        <p:txBody>
          <a:bodyPr wrap="none" rtlCol="0">
            <a:spAutoFit/>
          </a:bodyPr>
          <a:lstStyle/>
          <a:p>
            <a:pPr algn="l"/>
            <a:r>
              <a:rPr lang="en-US" sz="800" dirty="0" smtClean="0">
                <a:solidFill>
                  <a:srgbClr val="00B050"/>
                </a:solidFill>
              </a:rPr>
              <a:t>(19) ACK</a:t>
            </a:r>
            <a:endParaRPr lang="en-US" sz="800" dirty="0">
              <a:solidFill>
                <a:srgbClr val="00B050"/>
              </a:solidFill>
            </a:endParaRPr>
          </a:p>
        </p:txBody>
      </p:sp>
      <p:cxnSp>
        <p:nvCxnSpPr>
          <p:cNvPr id="73" name="Straight Arrow Connector 72"/>
          <p:cNvCxnSpPr/>
          <p:nvPr/>
        </p:nvCxnSpPr>
        <p:spPr bwMode="auto">
          <a:xfrm>
            <a:off x="2743200" y="5486400"/>
            <a:ext cx="3657600" cy="0"/>
          </a:xfrm>
          <a:prstGeom prst="straightConnector1">
            <a:avLst/>
          </a:prstGeom>
          <a:solidFill>
            <a:schemeClr val="bg1"/>
          </a:solidFill>
          <a:ln w="12700" cap="flat" cmpd="sng" algn="ctr">
            <a:solidFill>
              <a:srgbClr val="0070C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4" name="TextBox 73"/>
          <p:cNvSpPr txBox="1"/>
          <p:nvPr/>
        </p:nvSpPr>
        <p:spPr>
          <a:xfrm>
            <a:off x="2743200" y="5334000"/>
            <a:ext cx="659155" cy="215444"/>
          </a:xfrm>
          <a:prstGeom prst="rect">
            <a:avLst/>
          </a:prstGeom>
          <a:noFill/>
        </p:spPr>
        <p:txBody>
          <a:bodyPr wrap="none" rtlCol="0">
            <a:spAutoFit/>
          </a:bodyPr>
          <a:lstStyle/>
          <a:p>
            <a:pPr algn="l"/>
            <a:r>
              <a:rPr lang="en-US" sz="800" dirty="0" smtClean="0">
                <a:solidFill>
                  <a:srgbClr val="0070C0"/>
                </a:solidFill>
              </a:rPr>
              <a:t>(20) ACK</a:t>
            </a:r>
            <a:endParaRPr lang="en-US" sz="800" dirty="0">
              <a:solidFill>
                <a:srgbClr val="0070C0"/>
              </a:solidFill>
            </a:endParaRPr>
          </a:p>
        </p:txBody>
      </p:sp>
      <p:cxnSp>
        <p:nvCxnSpPr>
          <p:cNvPr id="48" name="Straight Arrow Connector 47"/>
          <p:cNvCxnSpPr/>
          <p:nvPr/>
        </p:nvCxnSpPr>
        <p:spPr bwMode="auto">
          <a:xfrm>
            <a:off x="914400" y="2362200"/>
            <a:ext cx="1825690" cy="0"/>
          </a:xfrm>
          <a:prstGeom prst="straightConnector1">
            <a:avLst/>
          </a:prstGeom>
          <a:solidFill>
            <a:schemeClr val="bg1"/>
          </a:solidFill>
          <a:ln w="12700" cap="flat" cmpd="sng" algn="ctr">
            <a:solidFill>
              <a:srgbClr val="00B050"/>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0" name="TextBox 49"/>
          <p:cNvSpPr txBox="1"/>
          <p:nvPr/>
        </p:nvSpPr>
        <p:spPr>
          <a:xfrm>
            <a:off x="2149515" y="2209800"/>
            <a:ext cx="577402" cy="215444"/>
          </a:xfrm>
          <a:prstGeom prst="rect">
            <a:avLst/>
          </a:prstGeom>
          <a:noFill/>
        </p:spPr>
        <p:txBody>
          <a:bodyPr wrap="none" rtlCol="0">
            <a:spAutoFit/>
          </a:bodyPr>
          <a:lstStyle/>
          <a:p>
            <a:pPr algn="r"/>
            <a:r>
              <a:rPr lang="en-US" sz="800" dirty="0" smtClean="0">
                <a:solidFill>
                  <a:srgbClr val="00B050"/>
                </a:solidFill>
              </a:rPr>
              <a:t>(6) 180</a:t>
            </a:r>
            <a:endParaRPr lang="en-US" sz="800" dirty="0">
              <a:solidFill>
                <a:srgbClr val="00B050"/>
              </a:solidFill>
            </a:endParaRPr>
          </a:p>
        </p:txBody>
      </p:sp>
      <p:cxnSp>
        <p:nvCxnSpPr>
          <p:cNvPr id="55" name="Straight Arrow Connector 54"/>
          <p:cNvCxnSpPr/>
          <p:nvPr/>
        </p:nvCxnSpPr>
        <p:spPr bwMode="auto">
          <a:xfrm>
            <a:off x="914400" y="2514600"/>
            <a:ext cx="1828800" cy="0"/>
          </a:xfrm>
          <a:prstGeom prst="straightConnector1">
            <a:avLst/>
          </a:prstGeom>
          <a:solidFill>
            <a:schemeClr val="bg1"/>
          </a:solidFill>
          <a:ln w="12700" cap="flat" cmpd="sng" algn="ctr">
            <a:solidFill>
              <a:srgbClr val="00B05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6" name="TextBox 55"/>
          <p:cNvSpPr txBox="1"/>
          <p:nvPr/>
        </p:nvSpPr>
        <p:spPr>
          <a:xfrm>
            <a:off x="914400" y="2362200"/>
            <a:ext cx="728084" cy="215444"/>
          </a:xfrm>
          <a:prstGeom prst="rect">
            <a:avLst/>
          </a:prstGeom>
          <a:noFill/>
        </p:spPr>
        <p:txBody>
          <a:bodyPr wrap="none" rtlCol="0">
            <a:spAutoFit/>
          </a:bodyPr>
          <a:lstStyle/>
          <a:p>
            <a:pPr algn="l"/>
            <a:r>
              <a:rPr lang="en-US" sz="800" dirty="0" smtClean="0">
                <a:solidFill>
                  <a:srgbClr val="00B050"/>
                </a:solidFill>
              </a:rPr>
              <a:t>(7) PRACK</a:t>
            </a:r>
            <a:endParaRPr lang="en-US" sz="800" dirty="0">
              <a:solidFill>
                <a:srgbClr val="00B050"/>
              </a:solidFill>
            </a:endParaRPr>
          </a:p>
        </p:txBody>
      </p:sp>
      <p:cxnSp>
        <p:nvCxnSpPr>
          <p:cNvPr id="61" name="Straight Arrow Connector 60"/>
          <p:cNvCxnSpPr/>
          <p:nvPr/>
        </p:nvCxnSpPr>
        <p:spPr bwMode="auto">
          <a:xfrm>
            <a:off x="914400" y="2667000"/>
            <a:ext cx="1828800" cy="0"/>
          </a:xfrm>
          <a:prstGeom prst="straightConnector1">
            <a:avLst/>
          </a:prstGeom>
          <a:solidFill>
            <a:schemeClr val="bg1"/>
          </a:solidFill>
          <a:ln w="12700" cap="flat" cmpd="sng" algn="ctr">
            <a:solidFill>
              <a:srgbClr val="00B050"/>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2" name="TextBox 61"/>
          <p:cNvSpPr txBox="1"/>
          <p:nvPr/>
        </p:nvSpPr>
        <p:spPr>
          <a:xfrm>
            <a:off x="1459136" y="2514600"/>
            <a:ext cx="1242648" cy="215444"/>
          </a:xfrm>
          <a:prstGeom prst="rect">
            <a:avLst/>
          </a:prstGeom>
          <a:noFill/>
        </p:spPr>
        <p:txBody>
          <a:bodyPr wrap="none" rtlCol="0">
            <a:spAutoFit/>
          </a:bodyPr>
          <a:lstStyle/>
          <a:p>
            <a:pPr algn="r"/>
            <a:r>
              <a:rPr lang="en-US" sz="800" dirty="0" smtClean="0">
                <a:solidFill>
                  <a:srgbClr val="00B050"/>
                </a:solidFill>
              </a:rPr>
              <a:t>(8) 200 OK (PRACK)</a:t>
            </a:r>
            <a:endParaRPr lang="en-US" sz="800" dirty="0">
              <a:solidFill>
                <a:srgbClr val="00B050"/>
              </a:solidFill>
            </a:endParaRPr>
          </a:p>
        </p:txBody>
      </p:sp>
      <p:cxnSp>
        <p:nvCxnSpPr>
          <p:cNvPr id="63" name="Straight Arrow Connector 62"/>
          <p:cNvCxnSpPr/>
          <p:nvPr/>
        </p:nvCxnSpPr>
        <p:spPr bwMode="auto">
          <a:xfrm>
            <a:off x="2743200" y="2819400"/>
            <a:ext cx="1828800" cy="0"/>
          </a:xfrm>
          <a:prstGeom prst="straightConnector1">
            <a:avLst/>
          </a:prstGeom>
          <a:solidFill>
            <a:schemeClr val="bg1"/>
          </a:solidFill>
          <a:ln w="12700" cap="flat" cmpd="sng" algn="ctr">
            <a:solidFill>
              <a:schemeClr val="tx2"/>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4" name="TextBox 63"/>
          <p:cNvSpPr txBox="1"/>
          <p:nvPr/>
        </p:nvSpPr>
        <p:spPr>
          <a:xfrm>
            <a:off x="2743200" y="2667000"/>
            <a:ext cx="1167627" cy="584775"/>
          </a:xfrm>
          <a:prstGeom prst="rect">
            <a:avLst/>
          </a:prstGeom>
          <a:noFill/>
        </p:spPr>
        <p:txBody>
          <a:bodyPr wrap="none" rtlCol="0">
            <a:spAutoFit/>
          </a:bodyPr>
          <a:lstStyle/>
          <a:p>
            <a:pPr algn="l" defTabSz="512763"/>
            <a:r>
              <a:rPr lang="en-US" sz="800" dirty="0" smtClean="0"/>
              <a:t>(9) </a:t>
            </a:r>
            <a:r>
              <a:rPr lang="en-US" sz="800" dirty="0"/>
              <a:t>INVITE</a:t>
            </a:r>
            <a:br>
              <a:rPr lang="en-US" sz="800" dirty="0"/>
            </a:br>
            <a:r>
              <a:rPr lang="en-US" sz="800" dirty="0"/>
              <a:t>Contact:	</a:t>
            </a:r>
            <a:r>
              <a:rPr lang="en-US" sz="800" dirty="0" err="1"/>
              <a:t>rtt</a:t>
            </a:r>
            <a:r>
              <a:rPr lang="en-US" sz="800" dirty="0"/>
              <a:t/>
            </a:r>
            <a:br>
              <a:rPr lang="en-US" sz="800" dirty="0"/>
            </a:br>
            <a:r>
              <a:rPr lang="en-US" sz="800" dirty="0"/>
              <a:t>SDP </a:t>
            </a:r>
            <a:r>
              <a:rPr lang="en-US" sz="800" dirty="0" err="1"/>
              <a:t>Ofr</a:t>
            </a:r>
            <a:r>
              <a:rPr lang="en-US" sz="800" dirty="0"/>
              <a:t>:	m=audio</a:t>
            </a:r>
            <a:br>
              <a:rPr lang="en-US" sz="800" dirty="0"/>
            </a:br>
            <a:r>
              <a:rPr lang="en-US" sz="800" dirty="0"/>
              <a:t>	m=text</a:t>
            </a:r>
          </a:p>
        </p:txBody>
      </p:sp>
      <p:cxnSp>
        <p:nvCxnSpPr>
          <p:cNvPr id="75" name="Straight Arrow Connector 74"/>
          <p:cNvCxnSpPr/>
          <p:nvPr/>
        </p:nvCxnSpPr>
        <p:spPr bwMode="auto">
          <a:xfrm>
            <a:off x="2743200" y="3276600"/>
            <a:ext cx="1825690" cy="0"/>
          </a:xfrm>
          <a:prstGeom prst="straightConnector1">
            <a:avLst/>
          </a:prstGeom>
          <a:solidFill>
            <a:schemeClr val="bg1"/>
          </a:solidFill>
          <a:ln w="12700" cap="flat" cmpd="sng" algn="ctr">
            <a:solidFill>
              <a:srgbClr val="FF0000"/>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6" name="TextBox 75"/>
          <p:cNvSpPr txBox="1"/>
          <p:nvPr/>
        </p:nvSpPr>
        <p:spPr>
          <a:xfrm>
            <a:off x="3385204" y="3124200"/>
            <a:ext cx="1170513" cy="584775"/>
          </a:xfrm>
          <a:prstGeom prst="rect">
            <a:avLst/>
          </a:prstGeom>
          <a:noFill/>
        </p:spPr>
        <p:txBody>
          <a:bodyPr wrap="none" rtlCol="0">
            <a:spAutoFit/>
          </a:bodyPr>
          <a:lstStyle/>
          <a:p>
            <a:pPr algn="r"/>
            <a:r>
              <a:rPr lang="en-US" sz="800" dirty="0" smtClean="0">
                <a:solidFill>
                  <a:srgbClr val="FF0000"/>
                </a:solidFill>
              </a:rPr>
              <a:t>(10) 180</a:t>
            </a:r>
            <a:br>
              <a:rPr lang="en-US" sz="800" dirty="0" smtClean="0">
                <a:solidFill>
                  <a:srgbClr val="FF0000"/>
                </a:solidFill>
              </a:rPr>
            </a:br>
            <a:r>
              <a:rPr lang="en-US" sz="800" dirty="0">
                <a:solidFill>
                  <a:srgbClr val="FF0000"/>
                </a:solidFill>
              </a:rPr>
              <a:t>Contact</a:t>
            </a:r>
            <a:r>
              <a:rPr lang="en-US" sz="800" dirty="0" smtClean="0">
                <a:solidFill>
                  <a:srgbClr val="FF0000"/>
                </a:solidFill>
              </a:rPr>
              <a:t>:</a:t>
            </a:r>
            <a:r>
              <a:rPr lang="en-US" sz="800" dirty="0">
                <a:solidFill>
                  <a:srgbClr val="FF0000"/>
                </a:solidFill>
              </a:rPr>
              <a:t/>
            </a:r>
            <a:br>
              <a:rPr lang="en-US" sz="800" dirty="0">
                <a:solidFill>
                  <a:srgbClr val="FF0000"/>
                </a:solidFill>
              </a:rPr>
            </a:br>
            <a:r>
              <a:rPr lang="en-US" sz="800" dirty="0" smtClean="0">
                <a:solidFill>
                  <a:srgbClr val="FF0000"/>
                </a:solidFill>
              </a:rPr>
              <a:t>SDP </a:t>
            </a:r>
            <a:r>
              <a:rPr lang="en-US" sz="800" dirty="0" err="1" smtClean="0">
                <a:solidFill>
                  <a:srgbClr val="FF0000"/>
                </a:solidFill>
              </a:rPr>
              <a:t>Ans</a:t>
            </a:r>
            <a:r>
              <a:rPr lang="en-US" sz="800" dirty="0" smtClean="0">
                <a:solidFill>
                  <a:srgbClr val="FF0000"/>
                </a:solidFill>
              </a:rPr>
              <a:t>: m=audio</a:t>
            </a:r>
            <a:br>
              <a:rPr lang="en-US" sz="800" dirty="0" smtClean="0">
                <a:solidFill>
                  <a:srgbClr val="FF0000"/>
                </a:solidFill>
              </a:rPr>
            </a:br>
            <a:r>
              <a:rPr lang="en-US" sz="800" dirty="0" smtClean="0">
                <a:solidFill>
                  <a:srgbClr val="FF0000"/>
                </a:solidFill>
              </a:rPr>
              <a:t>m=text 0</a:t>
            </a:r>
            <a:endParaRPr lang="en-US" sz="800" dirty="0">
              <a:solidFill>
                <a:srgbClr val="FF0000"/>
              </a:solidFill>
            </a:endParaRPr>
          </a:p>
        </p:txBody>
      </p:sp>
      <p:cxnSp>
        <p:nvCxnSpPr>
          <p:cNvPr id="77" name="Straight Arrow Connector 76"/>
          <p:cNvCxnSpPr/>
          <p:nvPr/>
        </p:nvCxnSpPr>
        <p:spPr bwMode="auto">
          <a:xfrm>
            <a:off x="2743200" y="3733800"/>
            <a:ext cx="1828800" cy="0"/>
          </a:xfrm>
          <a:prstGeom prst="straightConnector1">
            <a:avLst/>
          </a:prstGeom>
          <a:solidFill>
            <a:schemeClr val="bg1"/>
          </a:solidFill>
          <a:ln w="127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8" name="TextBox 77"/>
          <p:cNvSpPr txBox="1"/>
          <p:nvPr/>
        </p:nvSpPr>
        <p:spPr>
          <a:xfrm>
            <a:off x="2743200" y="3581400"/>
            <a:ext cx="793807" cy="215444"/>
          </a:xfrm>
          <a:prstGeom prst="rect">
            <a:avLst/>
          </a:prstGeom>
          <a:noFill/>
        </p:spPr>
        <p:txBody>
          <a:bodyPr wrap="none" rtlCol="0">
            <a:spAutoFit/>
          </a:bodyPr>
          <a:lstStyle/>
          <a:p>
            <a:pPr algn="l"/>
            <a:r>
              <a:rPr lang="en-US" sz="800" dirty="0" smtClean="0">
                <a:solidFill>
                  <a:srgbClr val="FF0000"/>
                </a:solidFill>
              </a:rPr>
              <a:t>(11) PRACK</a:t>
            </a:r>
            <a:endParaRPr lang="en-US" sz="800" dirty="0">
              <a:solidFill>
                <a:srgbClr val="FF0000"/>
              </a:solidFill>
            </a:endParaRPr>
          </a:p>
        </p:txBody>
      </p:sp>
      <p:cxnSp>
        <p:nvCxnSpPr>
          <p:cNvPr id="79" name="Straight Arrow Connector 78"/>
          <p:cNvCxnSpPr/>
          <p:nvPr/>
        </p:nvCxnSpPr>
        <p:spPr bwMode="auto">
          <a:xfrm>
            <a:off x="2743200" y="3962400"/>
            <a:ext cx="1825690" cy="0"/>
          </a:xfrm>
          <a:prstGeom prst="straightConnector1">
            <a:avLst/>
          </a:prstGeom>
          <a:solidFill>
            <a:schemeClr val="bg1"/>
          </a:solidFill>
          <a:ln w="12700" cap="flat" cmpd="sng" algn="ctr">
            <a:solidFill>
              <a:srgbClr val="FF0000"/>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0" name="TextBox 79"/>
          <p:cNvSpPr txBox="1"/>
          <p:nvPr/>
        </p:nvSpPr>
        <p:spPr>
          <a:xfrm>
            <a:off x="3287077" y="3810000"/>
            <a:ext cx="1308371" cy="215444"/>
          </a:xfrm>
          <a:prstGeom prst="rect">
            <a:avLst/>
          </a:prstGeom>
          <a:noFill/>
        </p:spPr>
        <p:txBody>
          <a:bodyPr wrap="none" rtlCol="0">
            <a:spAutoFit/>
          </a:bodyPr>
          <a:lstStyle/>
          <a:p>
            <a:pPr algn="r"/>
            <a:r>
              <a:rPr lang="en-US" sz="800" dirty="0" smtClean="0">
                <a:solidFill>
                  <a:srgbClr val="FF0000"/>
                </a:solidFill>
              </a:rPr>
              <a:t>(12) 200 OK (PRACK)</a:t>
            </a:r>
            <a:endParaRPr lang="en-US" sz="800" dirty="0">
              <a:solidFill>
                <a:srgbClr val="FF0000"/>
              </a:solidFill>
            </a:endParaRPr>
          </a:p>
        </p:txBody>
      </p:sp>
      <p:cxnSp>
        <p:nvCxnSpPr>
          <p:cNvPr id="81" name="Straight Arrow Connector 80"/>
          <p:cNvCxnSpPr/>
          <p:nvPr/>
        </p:nvCxnSpPr>
        <p:spPr bwMode="auto">
          <a:xfrm>
            <a:off x="2743200" y="4267200"/>
            <a:ext cx="1828800" cy="0"/>
          </a:xfrm>
          <a:prstGeom prst="straightConnector1">
            <a:avLst/>
          </a:prstGeom>
          <a:solidFill>
            <a:schemeClr val="bg1"/>
          </a:solidFill>
          <a:ln w="127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2" name="TextBox 81"/>
          <p:cNvSpPr txBox="1"/>
          <p:nvPr/>
        </p:nvSpPr>
        <p:spPr>
          <a:xfrm>
            <a:off x="2743200" y="4114800"/>
            <a:ext cx="859531" cy="215444"/>
          </a:xfrm>
          <a:prstGeom prst="rect">
            <a:avLst/>
          </a:prstGeom>
          <a:noFill/>
        </p:spPr>
        <p:txBody>
          <a:bodyPr wrap="none" rtlCol="0">
            <a:spAutoFit/>
          </a:bodyPr>
          <a:lstStyle/>
          <a:p>
            <a:pPr algn="l"/>
            <a:r>
              <a:rPr lang="en-US" sz="800" dirty="0" smtClean="0">
                <a:solidFill>
                  <a:srgbClr val="FF0000"/>
                </a:solidFill>
              </a:rPr>
              <a:t>(14) CANCEL</a:t>
            </a:r>
            <a:endParaRPr lang="en-US" sz="800" dirty="0">
              <a:solidFill>
                <a:srgbClr val="FF0000"/>
              </a:solidFill>
            </a:endParaRPr>
          </a:p>
        </p:txBody>
      </p:sp>
      <p:cxnSp>
        <p:nvCxnSpPr>
          <p:cNvPr id="83" name="Straight Arrow Connector 82"/>
          <p:cNvCxnSpPr/>
          <p:nvPr/>
        </p:nvCxnSpPr>
        <p:spPr bwMode="auto">
          <a:xfrm>
            <a:off x="2743200" y="4419600"/>
            <a:ext cx="1828800" cy="0"/>
          </a:xfrm>
          <a:prstGeom prst="straightConnector1">
            <a:avLst/>
          </a:prstGeom>
          <a:solidFill>
            <a:schemeClr val="bg1"/>
          </a:solidFill>
          <a:ln w="12700" cap="flat" cmpd="sng" algn="ctr">
            <a:solidFill>
              <a:srgbClr val="FF0000"/>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4" name="TextBox 83"/>
          <p:cNvSpPr txBox="1"/>
          <p:nvPr/>
        </p:nvSpPr>
        <p:spPr>
          <a:xfrm>
            <a:off x="3156490" y="4267200"/>
            <a:ext cx="1374094" cy="215444"/>
          </a:xfrm>
          <a:prstGeom prst="rect">
            <a:avLst/>
          </a:prstGeom>
          <a:noFill/>
        </p:spPr>
        <p:txBody>
          <a:bodyPr wrap="none" rtlCol="0">
            <a:spAutoFit/>
          </a:bodyPr>
          <a:lstStyle/>
          <a:p>
            <a:pPr algn="r"/>
            <a:r>
              <a:rPr lang="en-US" sz="800" dirty="0" smtClean="0">
                <a:solidFill>
                  <a:srgbClr val="FF0000"/>
                </a:solidFill>
              </a:rPr>
              <a:t>(15) 200 OK (CANCEL)</a:t>
            </a:r>
            <a:endParaRPr lang="en-US" sz="800" dirty="0">
              <a:solidFill>
                <a:srgbClr val="FF0000"/>
              </a:solidFill>
            </a:endParaRPr>
          </a:p>
        </p:txBody>
      </p:sp>
      <p:cxnSp>
        <p:nvCxnSpPr>
          <p:cNvPr id="85" name="Straight Arrow Connector 84"/>
          <p:cNvCxnSpPr/>
          <p:nvPr/>
        </p:nvCxnSpPr>
        <p:spPr bwMode="auto">
          <a:xfrm>
            <a:off x="2743200" y="4572000"/>
            <a:ext cx="1828800" cy="0"/>
          </a:xfrm>
          <a:prstGeom prst="straightConnector1">
            <a:avLst/>
          </a:prstGeom>
          <a:solidFill>
            <a:schemeClr val="bg1"/>
          </a:solidFill>
          <a:ln w="12700" cap="flat" cmpd="sng" algn="ctr">
            <a:solidFill>
              <a:srgbClr val="FF0000"/>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6" name="TextBox 85"/>
          <p:cNvSpPr txBox="1"/>
          <p:nvPr/>
        </p:nvSpPr>
        <p:spPr>
          <a:xfrm>
            <a:off x="3887460" y="4419600"/>
            <a:ext cx="643125" cy="215444"/>
          </a:xfrm>
          <a:prstGeom prst="rect">
            <a:avLst/>
          </a:prstGeom>
          <a:noFill/>
        </p:spPr>
        <p:txBody>
          <a:bodyPr wrap="none" rtlCol="0">
            <a:spAutoFit/>
          </a:bodyPr>
          <a:lstStyle/>
          <a:p>
            <a:pPr algn="r"/>
            <a:r>
              <a:rPr lang="en-US" sz="800" dirty="0" smtClean="0">
                <a:solidFill>
                  <a:srgbClr val="FF0000"/>
                </a:solidFill>
              </a:rPr>
              <a:t>(16) 487</a:t>
            </a:r>
            <a:endParaRPr lang="en-US" sz="800" dirty="0">
              <a:solidFill>
                <a:srgbClr val="FF0000"/>
              </a:solidFill>
            </a:endParaRPr>
          </a:p>
        </p:txBody>
      </p:sp>
      <p:cxnSp>
        <p:nvCxnSpPr>
          <p:cNvPr id="89" name="Straight Arrow Connector 88"/>
          <p:cNvCxnSpPr/>
          <p:nvPr/>
        </p:nvCxnSpPr>
        <p:spPr bwMode="auto">
          <a:xfrm>
            <a:off x="2743200" y="4724400"/>
            <a:ext cx="1828800" cy="0"/>
          </a:xfrm>
          <a:prstGeom prst="straightConnector1">
            <a:avLst/>
          </a:prstGeom>
          <a:solidFill>
            <a:schemeClr val="bg1"/>
          </a:solidFill>
          <a:ln w="127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0" name="TextBox 89"/>
          <p:cNvSpPr txBox="1"/>
          <p:nvPr/>
        </p:nvSpPr>
        <p:spPr>
          <a:xfrm>
            <a:off x="2743200" y="4572000"/>
            <a:ext cx="659155" cy="215444"/>
          </a:xfrm>
          <a:prstGeom prst="rect">
            <a:avLst/>
          </a:prstGeom>
          <a:noFill/>
        </p:spPr>
        <p:txBody>
          <a:bodyPr wrap="none" rtlCol="0">
            <a:spAutoFit/>
          </a:bodyPr>
          <a:lstStyle/>
          <a:p>
            <a:pPr algn="l"/>
            <a:r>
              <a:rPr lang="en-US" sz="800" dirty="0" smtClean="0">
                <a:solidFill>
                  <a:srgbClr val="FF0000"/>
                </a:solidFill>
              </a:rPr>
              <a:t>(17) ACK</a:t>
            </a:r>
            <a:endParaRPr lang="en-US" sz="800" dirty="0">
              <a:solidFill>
                <a:srgbClr val="FF0000"/>
              </a:solidFill>
            </a:endParaRPr>
          </a:p>
        </p:txBody>
      </p:sp>
      <p:sp>
        <p:nvSpPr>
          <p:cNvPr id="91" name="TextBox 90"/>
          <p:cNvSpPr txBox="1"/>
          <p:nvPr/>
        </p:nvSpPr>
        <p:spPr>
          <a:xfrm>
            <a:off x="1373316" y="4724400"/>
            <a:ext cx="1321196" cy="584775"/>
          </a:xfrm>
          <a:prstGeom prst="rect">
            <a:avLst/>
          </a:prstGeom>
          <a:noFill/>
        </p:spPr>
        <p:txBody>
          <a:bodyPr wrap="none" rtlCol="0">
            <a:spAutoFit/>
          </a:bodyPr>
          <a:lstStyle/>
          <a:p>
            <a:pPr algn="r"/>
            <a:r>
              <a:rPr lang="en-US" sz="800" dirty="0" smtClean="0">
                <a:solidFill>
                  <a:srgbClr val="00B050"/>
                </a:solidFill>
              </a:rPr>
              <a:t>(18) 200 OK (INVITE)</a:t>
            </a:r>
            <a:br>
              <a:rPr lang="en-US" sz="800" dirty="0" smtClean="0">
                <a:solidFill>
                  <a:srgbClr val="00B050"/>
                </a:solidFill>
              </a:rPr>
            </a:br>
            <a:r>
              <a:rPr lang="en-US" sz="800" dirty="0">
                <a:solidFill>
                  <a:srgbClr val="00B050"/>
                </a:solidFill>
              </a:rPr>
              <a:t>Contact</a:t>
            </a:r>
            <a:r>
              <a:rPr lang="en-US" sz="800" dirty="0" smtClean="0">
                <a:solidFill>
                  <a:srgbClr val="00B050"/>
                </a:solidFill>
              </a:rPr>
              <a:t>: </a:t>
            </a:r>
            <a:r>
              <a:rPr lang="en-US" sz="800" dirty="0" err="1" smtClean="0">
                <a:solidFill>
                  <a:srgbClr val="00B050"/>
                </a:solidFill>
              </a:rPr>
              <a:t>rtt</a:t>
            </a:r>
            <a:r>
              <a:rPr lang="en-US" sz="800" dirty="0">
                <a:solidFill>
                  <a:srgbClr val="00B050"/>
                </a:solidFill>
              </a:rPr>
              <a:t/>
            </a:r>
            <a:br>
              <a:rPr lang="en-US" sz="800" dirty="0">
                <a:solidFill>
                  <a:srgbClr val="00B050"/>
                </a:solidFill>
              </a:rPr>
            </a:br>
            <a:r>
              <a:rPr lang="en-US" sz="800" dirty="0" smtClean="0">
                <a:solidFill>
                  <a:srgbClr val="00B050"/>
                </a:solidFill>
              </a:rPr>
              <a:t>SDP </a:t>
            </a:r>
            <a:r>
              <a:rPr lang="en-US" sz="800" dirty="0" err="1" smtClean="0">
                <a:solidFill>
                  <a:srgbClr val="00B050"/>
                </a:solidFill>
              </a:rPr>
              <a:t>Ans</a:t>
            </a:r>
            <a:r>
              <a:rPr lang="en-US" sz="800" dirty="0" smtClean="0">
                <a:solidFill>
                  <a:srgbClr val="00B050"/>
                </a:solidFill>
              </a:rPr>
              <a:t>: m=audio</a:t>
            </a:r>
            <a:br>
              <a:rPr lang="en-US" sz="800" dirty="0" smtClean="0">
                <a:solidFill>
                  <a:srgbClr val="00B050"/>
                </a:solidFill>
              </a:rPr>
            </a:br>
            <a:r>
              <a:rPr lang="en-US" sz="800" dirty="0" smtClean="0">
                <a:solidFill>
                  <a:srgbClr val="00B050"/>
                </a:solidFill>
              </a:rPr>
              <a:t>m=text</a:t>
            </a:r>
            <a:endParaRPr lang="en-US" sz="800" dirty="0">
              <a:solidFill>
                <a:srgbClr val="00B050"/>
              </a:solidFill>
            </a:endParaRPr>
          </a:p>
        </p:txBody>
      </p:sp>
      <p:cxnSp>
        <p:nvCxnSpPr>
          <p:cNvPr id="92" name="Straight Connector 91"/>
          <p:cNvCxnSpPr>
            <a:stCxn id="93" idx="2"/>
          </p:cNvCxnSpPr>
          <p:nvPr/>
        </p:nvCxnSpPr>
        <p:spPr bwMode="auto">
          <a:xfrm>
            <a:off x="914400" y="657999"/>
            <a:ext cx="0" cy="5895201"/>
          </a:xfrm>
          <a:prstGeom prst="line">
            <a:avLst/>
          </a:prstGeom>
          <a:solidFill>
            <a:schemeClr val="bg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3" name="TextBox 92"/>
          <p:cNvSpPr txBox="1"/>
          <p:nvPr/>
        </p:nvSpPr>
        <p:spPr>
          <a:xfrm>
            <a:off x="609600" y="381000"/>
            <a:ext cx="609600" cy="276999"/>
          </a:xfrm>
          <a:prstGeom prst="rect">
            <a:avLst/>
          </a:prstGeom>
          <a:noFill/>
          <a:ln w="12700">
            <a:solidFill>
              <a:schemeClr val="tx1"/>
            </a:solidFill>
          </a:ln>
        </p:spPr>
        <p:txBody>
          <a:bodyPr wrap="square" rtlCol="0">
            <a:spAutoFit/>
          </a:bodyPr>
          <a:lstStyle/>
          <a:p>
            <a:r>
              <a:rPr lang="en-US" sz="1200" dirty="0" smtClean="0"/>
              <a:t>UE-A</a:t>
            </a:r>
            <a:endParaRPr lang="en-US" sz="1200" dirty="0"/>
          </a:p>
        </p:txBody>
      </p:sp>
      <p:sp>
        <p:nvSpPr>
          <p:cNvPr id="94" name="TextBox 93"/>
          <p:cNvSpPr txBox="1"/>
          <p:nvPr/>
        </p:nvSpPr>
        <p:spPr>
          <a:xfrm>
            <a:off x="2286000" y="381000"/>
            <a:ext cx="905273" cy="276999"/>
          </a:xfrm>
          <a:prstGeom prst="rect">
            <a:avLst/>
          </a:prstGeom>
          <a:noFill/>
          <a:ln w="12700">
            <a:solidFill>
              <a:schemeClr val="tx1"/>
            </a:solidFill>
          </a:ln>
        </p:spPr>
        <p:txBody>
          <a:bodyPr wrap="square" rtlCol="0">
            <a:spAutoFit/>
          </a:bodyPr>
          <a:lstStyle/>
          <a:p>
            <a:r>
              <a:rPr lang="en-US" sz="1200" dirty="0" smtClean="0"/>
              <a:t>Network</a:t>
            </a:r>
            <a:endParaRPr lang="en-US" sz="1200" dirty="0"/>
          </a:p>
        </p:txBody>
      </p:sp>
      <p:sp>
        <p:nvSpPr>
          <p:cNvPr id="95" name="TextBox 94"/>
          <p:cNvSpPr txBox="1"/>
          <p:nvPr/>
        </p:nvSpPr>
        <p:spPr>
          <a:xfrm>
            <a:off x="5791200" y="381000"/>
            <a:ext cx="1219200" cy="276999"/>
          </a:xfrm>
          <a:prstGeom prst="rect">
            <a:avLst/>
          </a:prstGeom>
          <a:noFill/>
          <a:ln w="12700">
            <a:solidFill>
              <a:schemeClr val="tx1"/>
            </a:solidFill>
          </a:ln>
        </p:spPr>
        <p:txBody>
          <a:bodyPr wrap="square" rtlCol="0">
            <a:spAutoFit/>
          </a:bodyPr>
          <a:lstStyle/>
          <a:p>
            <a:r>
              <a:rPr lang="en-US" sz="1200" dirty="0" smtClean="0"/>
              <a:t>UE-B2 Tablet</a:t>
            </a:r>
            <a:endParaRPr lang="en-US" sz="1200" dirty="0"/>
          </a:p>
        </p:txBody>
      </p:sp>
      <p:cxnSp>
        <p:nvCxnSpPr>
          <p:cNvPr id="96" name="Straight Connector 95"/>
          <p:cNvCxnSpPr>
            <a:stCxn id="94" idx="2"/>
          </p:cNvCxnSpPr>
          <p:nvPr/>
        </p:nvCxnSpPr>
        <p:spPr bwMode="auto">
          <a:xfrm>
            <a:off x="2738637" y="657999"/>
            <a:ext cx="4563" cy="5895201"/>
          </a:xfrm>
          <a:prstGeom prst="line">
            <a:avLst/>
          </a:prstGeom>
          <a:solidFill>
            <a:schemeClr val="bg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7" name="Straight Connector 96"/>
          <p:cNvCxnSpPr>
            <a:stCxn id="99" idx="2"/>
          </p:cNvCxnSpPr>
          <p:nvPr/>
        </p:nvCxnSpPr>
        <p:spPr bwMode="auto">
          <a:xfrm>
            <a:off x="4572000" y="657999"/>
            <a:ext cx="0" cy="5895201"/>
          </a:xfrm>
          <a:prstGeom prst="line">
            <a:avLst/>
          </a:prstGeom>
          <a:solidFill>
            <a:schemeClr val="bg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8" name="Straight Connector 97"/>
          <p:cNvCxnSpPr>
            <a:stCxn id="95" idx="2"/>
          </p:cNvCxnSpPr>
          <p:nvPr/>
        </p:nvCxnSpPr>
        <p:spPr bwMode="auto">
          <a:xfrm>
            <a:off x="6400800" y="657999"/>
            <a:ext cx="1" cy="5971401"/>
          </a:xfrm>
          <a:prstGeom prst="line">
            <a:avLst/>
          </a:prstGeom>
          <a:solidFill>
            <a:schemeClr val="bg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9" name="TextBox 98"/>
          <p:cNvSpPr txBox="1"/>
          <p:nvPr/>
        </p:nvSpPr>
        <p:spPr>
          <a:xfrm>
            <a:off x="4038600" y="381000"/>
            <a:ext cx="1066800" cy="276999"/>
          </a:xfrm>
          <a:prstGeom prst="rect">
            <a:avLst/>
          </a:prstGeom>
          <a:noFill/>
          <a:ln w="12700">
            <a:solidFill>
              <a:schemeClr val="tx1"/>
            </a:solidFill>
          </a:ln>
        </p:spPr>
        <p:txBody>
          <a:bodyPr wrap="square" rtlCol="0">
            <a:spAutoFit/>
          </a:bodyPr>
          <a:lstStyle/>
          <a:p>
            <a:r>
              <a:rPr lang="en-US" sz="1200" dirty="0" smtClean="0"/>
              <a:t>UE-B1 RG</a:t>
            </a:r>
            <a:endParaRPr lang="en-US" sz="1200" dirty="0"/>
          </a:p>
        </p:txBody>
      </p:sp>
    </p:spTree>
    <p:extLst>
      <p:ext uri="{BB962C8B-B14F-4D97-AF65-F5344CB8AC3E}">
        <p14:creationId xmlns:p14="http://schemas.microsoft.com/office/powerpoint/2010/main" val="1326472238"/>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plate - RPS Orange">
  <a:themeElements>
    <a:clrScheme name="Template - RPS Orange 1">
      <a:dk1>
        <a:srgbClr val="4D4D4D"/>
      </a:dk1>
      <a:lt1>
        <a:srgbClr val="FFFFFF"/>
      </a:lt1>
      <a:dk2>
        <a:srgbClr val="000000"/>
      </a:dk2>
      <a:lt2>
        <a:srgbClr val="CCCCCC"/>
      </a:lt2>
      <a:accent1>
        <a:srgbClr val="067AB4"/>
      </a:accent1>
      <a:accent2>
        <a:srgbClr val="FF7200"/>
      </a:accent2>
      <a:accent3>
        <a:srgbClr val="FFFFFF"/>
      </a:accent3>
      <a:accent4>
        <a:srgbClr val="404040"/>
      </a:accent4>
      <a:accent5>
        <a:srgbClr val="AABED6"/>
      </a:accent5>
      <a:accent6>
        <a:srgbClr val="E76700"/>
      </a:accent6>
      <a:hlink>
        <a:srgbClr val="6EBB1F"/>
      </a:hlink>
      <a:folHlink>
        <a:srgbClr val="0C2577"/>
      </a:folHlink>
    </a:clrScheme>
    <a:fontScheme name="Template - RPS Orang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50000"/>
          </a:spcBef>
          <a:spcAft>
            <a:spcPct val="0"/>
          </a:spcAft>
          <a:buClrTx/>
          <a:buSzTx/>
          <a:buFontTx/>
          <a:buNone/>
          <a:tabLst/>
          <a:defRPr kumimoji="0" lang="en-US" altLang="en-US" sz="2400" b="0" i="0" u="none" strike="noStrike" cap="none" normalizeH="0" baseline="0" smtClean="0">
            <a:ln>
              <a:noFill/>
            </a:ln>
            <a:solidFill>
              <a:schemeClr val="tx1"/>
            </a:solidFill>
            <a:effectLst/>
            <a:latin typeface="Verdana" pitchFamily="34" charset="0"/>
            <a:cs typeface="Arial" charset="0"/>
          </a:defRPr>
        </a:defPPr>
      </a:lstStyle>
    </a:spDef>
    <a:lnDef>
      <a:spPr bwMode="auto">
        <a:xfrm>
          <a:off x="0" y="0"/>
          <a:ext cx="1" cy="1"/>
        </a:xfrm>
        <a:custGeom>
          <a:avLst/>
          <a:gdLst/>
          <a:ahLst/>
          <a:cxnLst/>
          <a:rect l="0" t="0" r="0" b="0"/>
          <a:pathLst/>
        </a:custGeom>
        <a:solidFill>
          <a:schemeClr val="bg1"/>
        </a:solidFill>
        <a:ln w="12700"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50000"/>
          </a:spcBef>
          <a:spcAft>
            <a:spcPct val="0"/>
          </a:spcAft>
          <a:buClrTx/>
          <a:buSzTx/>
          <a:buFontTx/>
          <a:buNone/>
          <a:tabLst/>
          <a:defRPr kumimoji="0" lang="en-US" altLang="en-US" sz="2400" b="0" i="0" u="none" strike="noStrike" cap="none" normalizeH="0" baseline="0" smtClean="0">
            <a:ln>
              <a:noFill/>
            </a:ln>
            <a:solidFill>
              <a:schemeClr val="tx1"/>
            </a:solidFill>
            <a:effectLst/>
            <a:latin typeface="Verdana" pitchFamily="34" charset="0"/>
            <a:cs typeface="Arial" charset="0"/>
          </a:defRPr>
        </a:defPPr>
      </a:lstStyle>
    </a:lnDef>
  </a:objectDefaults>
  <a:extraClrSchemeLst>
    <a:extraClrScheme>
      <a:clrScheme name="Template - RPS Orange 1">
        <a:dk1>
          <a:srgbClr val="4D4D4D"/>
        </a:dk1>
        <a:lt1>
          <a:srgbClr val="FFFFFF"/>
        </a:lt1>
        <a:dk2>
          <a:srgbClr val="000000"/>
        </a:dk2>
        <a:lt2>
          <a:srgbClr val="CCCCCC"/>
        </a:lt2>
        <a:accent1>
          <a:srgbClr val="067AB4"/>
        </a:accent1>
        <a:accent2>
          <a:srgbClr val="FF7200"/>
        </a:accent2>
        <a:accent3>
          <a:srgbClr val="FFFFFF"/>
        </a:accent3>
        <a:accent4>
          <a:srgbClr val="404040"/>
        </a:accent4>
        <a:accent5>
          <a:srgbClr val="AABED6"/>
        </a:accent5>
        <a:accent6>
          <a:srgbClr val="E76700"/>
        </a:accent6>
        <a:hlink>
          <a:srgbClr val="6EBB1F"/>
        </a:hlink>
        <a:folHlink>
          <a:srgbClr val="0C2577"/>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 - RPS Orange</Template>
  <TotalTime>666</TotalTime>
  <Words>993</Words>
  <Application>Microsoft Office PowerPoint</Application>
  <PresentationFormat>On-screen Show (4:3)</PresentationFormat>
  <Paragraphs>102</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IB Wb Regular</vt:lpstr>
      <vt:lpstr>Verdana</vt:lpstr>
      <vt:lpstr>Template - RPS Orange</vt:lpstr>
      <vt:lpstr>RTT Tag To Support RTT-Enabled Devices</vt:lpstr>
      <vt:lpstr>Overview</vt:lpstr>
      <vt:lpstr>Call Flows Covered</vt:lpstr>
      <vt:lpstr>Voice Call Directed to RG Only</vt:lpstr>
      <vt:lpstr>Voice and RTT Call Directed to Tablet Only</vt:lpstr>
      <vt:lpstr>Voice and RTT Call Directed to RG and Tablet</vt:lpstr>
    </vt:vector>
  </TitlesOfParts>
  <Company>AT&amp;T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Russell Sharples</dc:creator>
  <cp:lastModifiedBy>DOLLY, MARTIN C</cp:lastModifiedBy>
  <cp:revision>72</cp:revision>
  <cp:lastPrinted>2015-03-30T15:46:10Z</cp:lastPrinted>
  <dcterms:created xsi:type="dcterms:W3CDTF">2015-03-30T02:12:42Z</dcterms:created>
  <dcterms:modified xsi:type="dcterms:W3CDTF">2015-05-18T10:26:26Z</dcterms:modified>
</cp:coreProperties>
</file>