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87" r:id="rId2"/>
  </p:sldMasterIdLst>
  <p:notesMasterIdLst>
    <p:notesMasterId r:id="rId12"/>
  </p:notesMasterIdLst>
  <p:handoutMasterIdLst>
    <p:handoutMasterId r:id="rId13"/>
  </p:handoutMasterIdLst>
  <p:sldIdLst>
    <p:sldId id="267" r:id="rId3"/>
    <p:sldId id="268" r:id="rId4"/>
    <p:sldId id="265" r:id="rId5"/>
    <p:sldId id="266" r:id="rId6"/>
    <p:sldId id="269" r:id="rId7"/>
    <p:sldId id="270" r:id="rId8"/>
    <p:sldId id="271" r:id="rId9"/>
    <p:sldId id="272" r:id="rId10"/>
    <p:sldId id="273" r:id="rId11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867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85" algn="l" rtl="0" fontAlgn="base">
      <a:spcBef>
        <a:spcPct val="0"/>
      </a:spcBef>
      <a:spcAft>
        <a:spcPct val="0"/>
      </a:spcAft>
      <a:defRPr kumimoji="1" sz="1867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170" algn="l" rtl="0" fontAlgn="base">
      <a:spcBef>
        <a:spcPct val="0"/>
      </a:spcBef>
      <a:spcAft>
        <a:spcPct val="0"/>
      </a:spcAft>
      <a:defRPr kumimoji="1" sz="1867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754" algn="l" rtl="0" fontAlgn="base">
      <a:spcBef>
        <a:spcPct val="0"/>
      </a:spcBef>
      <a:spcAft>
        <a:spcPct val="0"/>
      </a:spcAft>
      <a:defRPr kumimoji="1" sz="1867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339" algn="l" rtl="0" fontAlgn="base">
      <a:spcBef>
        <a:spcPct val="0"/>
      </a:spcBef>
      <a:spcAft>
        <a:spcPct val="0"/>
      </a:spcAft>
      <a:defRPr kumimoji="1" sz="1867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924" algn="l" defTabSz="1219170" rtl="0" eaLnBrk="1" latinLnBrk="0" hangingPunct="1">
      <a:defRPr kumimoji="1" sz="1867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509" algn="l" defTabSz="1219170" rtl="0" eaLnBrk="1" latinLnBrk="0" hangingPunct="1">
      <a:defRPr kumimoji="1" sz="1867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7093" algn="l" defTabSz="1219170" rtl="0" eaLnBrk="1" latinLnBrk="0" hangingPunct="1">
      <a:defRPr kumimoji="1" sz="1867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678" algn="l" defTabSz="1219170" rtl="0" eaLnBrk="1" latinLnBrk="0" hangingPunct="1">
      <a:defRPr kumimoji="1" sz="1867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39493B2E-8268-498E-8E34-AC672B2584E5}">
          <p14:sldIdLst>
            <p14:sldId id="267"/>
            <p14:sldId id="268"/>
            <p14:sldId id="265"/>
            <p14:sldId id="266"/>
            <p14:sldId id="269"/>
            <p14:sldId id="270"/>
            <p14:sldId id="271"/>
            <p14:sldId id="272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5141514" initials="5" lastIdx="1" clrIdx="0">
    <p:extLst>
      <p:ext uri="{19B8F6BF-5375-455C-9EA6-DF929625EA0E}">
        <p15:presenceInfo xmlns:p15="http://schemas.microsoft.com/office/powerpoint/2012/main" userId="514151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2FFFF"/>
    <a:srgbClr val="CCECFF"/>
    <a:srgbClr val="FFFFFF"/>
    <a:srgbClr val="FFCCFF"/>
    <a:srgbClr val="FFFFCC"/>
    <a:srgbClr val="CCFFFF"/>
    <a:srgbClr val="FFFF00"/>
    <a:srgbClr val="0000CC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36" autoAdjust="0"/>
    <p:restoredTop sz="92409" autoAdjust="0"/>
  </p:normalViewPr>
  <p:slideViewPr>
    <p:cSldViewPr showGuides="1">
      <p:cViewPr varScale="1">
        <p:scale>
          <a:sx n="75" d="100"/>
          <a:sy n="75" d="100"/>
        </p:scale>
        <p:origin x="738" y="72"/>
      </p:cViewPr>
      <p:guideLst>
        <p:guide orient="horz" pos="2188"/>
        <p:guide pos="3840"/>
      </p:guideLst>
    </p:cSldViewPr>
  </p:slideViewPr>
  <p:outlineViewPr>
    <p:cViewPr>
      <p:scale>
        <a:sx n="33" d="100"/>
        <a:sy n="33" d="100"/>
      </p:scale>
      <p:origin x="0" y="-1032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85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17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754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339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924" algn="l" defTabSz="121917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5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899766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6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236786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7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940198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8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971925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28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  <a:ea typeface="+mn-ea"/>
              </a:defRPr>
            </a:lvl1pPr>
          </a:lstStyle>
          <a:p>
            <a:endParaRPr lang="ja-JP" alt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1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  <a:ea typeface="+mn-ea"/>
              </a:defRPr>
            </a:lvl1pPr>
          </a:lstStyle>
          <a:p>
            <a:endParaRPr lang="ja-JP" altLang="en-US" dirty="0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1440394"/>
          </a:xfrm>
        </p:spPr>
        <p:txBody>
          <a:bodyPr/>
          <a:lstStyle>
            <a:lvl1pPr>
              <a:defRPr sz="1800">
                <a:latin typeface="+mn-lt"/>
                <a:ea typeface="+mn-ea"/>
              </a:defRPr>
            </a:lvl1pPr>
            <a:lvl2pPr marL="592652" indent="-239178">
              <a:buFont typeface="Arial" pitchFamily="34" charset="0"/>
              <a:buChar char="•"/>
              <a:defRPr kumimoji="1" lang="ja-JP" altLang="en-US" sz="1800" dirty="0" smtClean="0">
                <a:solidFill>
                  <a:schemeClr val="tx1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lvl2pPr>
            <a:lvl3pPr marL="831830" indent="-239178">
              <a:buFont typeface="Arial" pitchFamily="34" charset="0"/>
              <a:buChar char="»"/>
              <a:defRPr sz="1400">
                <a:latin typeface="+mn-lt"/>
                <a:ea typeface="+mn-ea"/>
              </a:defRPr>
            </a:lvl3pPr>
            <a:lvl4pPr marL="1071007" indent="-239178">
              <a:buFont typeface="Times New Roman" pitchFamily="18" charset="0"/>
              <a:buChar char="–"/>
              <a:defRPr sz="1400">
                <a:latin typeface="+mn-lt"/>
                <a:ea typeface="+mn-ea"/>
              </a:defRPr>
            </a:lvl4pPr>
            <a:lvl5pPr marL="1310185" indent="-239178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marL="592652" lvl="1" indent="-2391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•"/>
            </a:pPr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0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marL="831830" lvl="2" indent="-23917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</a:pPr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marL="1071007" lvl="3" indent="-239178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Char char="–"/>
            </a:pPr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marL="1310185" lvl="4" indent="-239178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742450" y="6499479"/>
            <a:ext cx="43473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6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600" dirty="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B3B9B15-C119-470C-8E51-8A3AC389AD0C}"/>
              </a:ext>
            </a:extLst>
          </p:cNvPr>
          <p:cNvSpPr txBox="1"/>
          <p:nvPr userDrawn="1"/>
        </p:nvSpPr>
        <p:spPr>
          <a:xfrm>
            <a:off x="10556996" y="-672"/>
            <a:ext cx="1453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800" b="1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C1-22</a:t>
            </a:r>
            <a:r>
              <a:rPr lang="en-US" altLang="ja-JP" sz="1800" b="1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6802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+mn-lt"/>
          <a:ea typeface="+mj-ea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85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17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754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3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75" indent="-35347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8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652" indent="-239178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8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830" indent="-239178" algn="l" rtl="0" eaLnBrk="0" fontAlgn="base" hangingPunct="0">
        <a:spcBef>
          <a:spcPct val="20000"/>
        </a:spcBef>
        <a:spcAft>
          <a:spcPct val="0"/>
        </a:spcAft>
        <a:buChar char="•"/>
        <a:defRPr kumimoji="1" lang="ja-JP" altLang="en-US" sz="1400" dirty="0" smtClean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3pPr>
      <a:lvl4pPr marL="1071007" indent="-23917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lang="ja-JP" altLang="en-US" sz="1400" i="0" dirty="0" smtClean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4pPr>
      <a:lvl5pPr marL="1310185" indent="-239178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lang="ja-JP" altLang="en-US" sz="1200" i="0" dirty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5pPr>
      <a:lvl6pPr marL="3352716" indent="-304792" algn="l" rtl="0" fontAlgn="base">
        <a:spcBef>
          <a:spcPct val="20000"/>
        </a:spcBef>
        <a:spcAft>
          <a:spcPct val="0"/>
        </a:spcAft>
        <a:buChar char="»"/>
        <a:defRPr kumimoji="1" sz="1867">
          <a:solidFill>
            <a:schemeClr val="tx1"/>
          </a:solidFill>
          <a:latin typeface="+mn-lt"/>
          <a:ea typeface="+mn-ea"/>
        </a:defRPr>
      </a:lvl6pPr>
      <a:lvl7pPr marL="3962301" indent="-304792" algn="l" rtl="0" fontAlgn="base">
        <a:spcBef>
          <a:spcPct val="20000"/>
        </a:spcBef>
        <a:spcAft>
          <a:spcPct val="0"/>
        </a:spcAft>
        <a:buChar char="»"/>
        <a:defRPr kumimoji="1" sz="1867">
          <a:solidFill>
            <a:schemeClr val="tx1"/>
          </a:solidFill>
          <a:latin typeface="+mn-lt"/>
          <a:ea typeface="+mn-ea"/>
        </a:defRPr>
      </a:lvl7pPr>
      <a:lvl8pPr marL="4571886" indent="-304792" algn="l" rtl="0" fontAlgn="base">
        <a:spcBef>
          <a:spcPct val="20000"/>
        </a:spcBef>
        <a:spcAft>
          <a:spcPct val="0"/>
        </a:spcAft>
        <a:buChar char="»"/>
        <a:defRPr kumimoji="1" sz="1867">
          <a:solidFill>
            <a:schemeClr val="tx1"/>
          </a:solidFill>
          <a:latin typeface="+mn-lt"/>
          <a:ea typeface="+mn-ea"/>
        </a:defRPr>
      </a:lvl8pPr>
      <a:lvl9pPr marL="5181470" indent="-304792" algn="l" rtl="0" fontAlgn="base">
        <a:spcBef>
          <a:spcPct val="20000"/>
        </a:spcBef>
        <a:spcAft>
          <a:spcPct val="0"/>
        </a:spcAft>
        <a:buChar char="»"/>
        <a:defRPr kumimoji="1" sz="18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69BDAE-4717-478D-B690-08986226FC7F}"/>
              </a:ext>
            </a:extLst>
          </p:cNvPr>
          <p:cNvSpPr txBox="1"/>
          <p:nvPr/>
        </p:nvSpPr>
        <p:spPr>
          <a:xfrm>
            <a:off x="39952" y="61752"/>
            <a:ext cx="583102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ja-JP" sz="1800" b="1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3GPP TSG-CT WG1 Meeting #139</a:t>
            </a:r>
            <a:r>
              <a:rPr lang="en-GB" altLang="ja-JP" sz="2000" b="1" i="1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	</a:t>
            </a:r>
            <a:endParaRPr lang="ja-JP" altLang="ja-JP" sz="1200" dirty="0">
              <a:effectLst/>
              <a:latin typeface="Arial" panose="020B060402020202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altLang="ja-JP" sz="1800" b="1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Toulouse, France, 14</a:t>
            </a:r>
            <a:r>
              <a:rPr lang="en-GB" altLang="ja-JP" sz="1800" b="1" baseline="30000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th</a:t>
            </a:r>
            <a:r>
              <a:rPr lang="en-GB" altLang="ja-JP" sz="1800" b="1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 – 18</a:t>
            </a:r>
            <a:r>
              <a:rPr lang="en-GB" altLang="ja-JP" sz="1800" b="1" baseline="30000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th</a:t>
            </a:r>
            <a:r>
              <a:rPr lang="en-GB" altLang="ja-JP" sz="1800" b="1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 November 2022</a:t>
            </a:r>
            <a:endParaRPr lang="ja-JP" altLang="ja-JP" sz="1200" dirty="0">
              <a:effectLst/>
              <a:latin typeface="Arial" panose="020B060402020202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1260475" indent="-1260475">
              <a:spcAft>
                <a:spcPts val="600"/>
              </a:spcAft>
            </a:pPr>
            <a:r>
              <a:rPr lang="en-GB" altLang="ja-JP" sz="1200" dirty="0">
                <a:effectLst/>
                <a:latin typeface="Arial" panose="020B0604020202020204" pitchFamily="34" charset="0"/>
                <a:ea typeface="游明朝" panose="02020400000000000000" pitchFamily="18" charset="-128"/>
              </a:rPr>
              <a:t> </a:t>
            </a:r>
            <a:endParaRPr lang="ja-JP" alt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sp>
        <p:nvSpPr>
          <p:cNvPr id="8" name="タイトル 7">
            <a:extLst>
              <a:ext uri="{FF2B5EF4-FFF2-40B4-BE49-F238E27FC236}">
                <a16:creationId xmlns:a16="http://schemas.microsoft.com/office/drawing/2014/main" id="{7D91D447-0BFC-4411-BD50-B49A66500B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816" y="2130428"/>
            <a:ext cx="11288183" cy="1470025"/>
          </a:xfrm>
        </p:spPr>
        <p:txBody>
          <a:bodyPr/>
          <a:lstStyle/>
          <a:p>
            <a:r>
              <a:rPr lang="en-US" altLang="ja-JP" sz="2800" kern="0" dirty="0">
                <a:latin typeface="Arial" panose="020B0604020202020204" pitchFamily="34" charset="0"/>
                <a:ea typeface="游明朝" panose="02020400000000000000" pitchFamily="18" charset="-128"/>
              </a:rPr>
              <a:t>Discussion on use of ODAC against always-on PDU session</a:t>
            </a:r>
            <a:endParaRPr lang="ja-JP" altLang="en-US" sz="28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23A47FC-492F-4566-B636-CA446BB47D19}"/>
              </a:ext>
            </a:extLst>
          </p:cNvPr>
          <p:cNvSpPr txBox="1"/>
          <p:nvPr/>
        </p:nvSpPr>
        <p:spPr>
          <a:xfrm>
            <a:off x="3682987" y="4855722"/>
            <a:ext cx="48260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60475" indent="-1260475">
              <a:spcAft>
                <a:spcPts val="600"/>
              </a:spcAft>
            </a:pPr>
            <a:r>
              <a:rPr lang="en-GB" altLang="ja-JP" sz="1800" b="1" dirty="0">
                <a:effectLst/>
                <a:latin typeface="Arial" panose="020B0604020202020204" pitchFamily="34" charset="0"/>
                <a:ea typeface="游明朝" panose="02020400000000000000" pitchFamily="18" charset="-128"/>
              </a:rPr>
              <a:t>Source:	NTT DOCOMO INC.</a:t>
            </a:r>
            <a:endParaRPr lang="ja-JP" altLang="ja-JP" sz="18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1260475" indent="-1260475">
              <a:spcAft>
                <a:spcPts val="600"/>
              </a:spcAft>
            </a:pPr>
            <a:r>
              <a:rPr lang="en-GB" altLang="ja-JP" sz="1800" b="1" dirty="0">
                <a:effectLst/>
                <a:latin typeface="Arial" panose="020B0604020202020204" pitchFamily="34" charset="0"/>
                <a:ea typeface="游明朝" panose="02020400000000000000" pitchFamily="18" charset="-128"/>
              </a:rPr>
              <a:t>Agenda item:	18.2.2.1</a:t>
            </a:r>
            <a:endParaRPr lang="ja-JP" altLang="ja-JP" sz="18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1260475" indent="-1260475">
              <a:spcAft>
                <a:spcPts val="600"/>
              </a:spcAft>
            </a:pPr>
            <a:r>
              <a:rPr lang="en-GB" altLang="ja-JP" sz="1800" b="1" dirty="0">
                <a:effectLst/>
                <a:latin typeface="Arial" panose="020B0604020202020204" pitchFamily="34" charset="0"/>
                <a:ea typeface="游明朝" panose="02020400000000000000" pitchFamily="18" charset="-128"/>
              </a:rPr>
              <a:t>Document for:	DISCUSSION</a:t>
            </a:r>
            <a:endParaRPr lang="ja-JP" altLang="ja-JP" sz="18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9233800-441F-4BEA-8400-A93A21EBDB9E}"/>
              </a:ext>
            </a:extLst>
          </p:cNvPr>
          <p:cNvSpPr txBox="1"/>
          <p:nvPr/>
        </p:nvSpPr>
        <p:spPr>
          <a:xfrm>
            <a:off x="10596500" y="-8015"/>
            <a:ext cx="1408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800" b="1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C1-226802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17493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1A48C3-EAF8-4DA0-A413-C551EFBB2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Abstract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0A20925-C251-497C-8F42-E9DCB29188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2031325"/>
          </a:xfrm>
        </p:spPr>
        <p:txBody>
          <a:bodyPr/>
          <a:lstStyle/>
          <a:p>
            <a:r>
              <a:rPr kumimoji="1" lang="en-US" altLang="ja-JP" dirty="0"/>
              <a:t>This discussion paper </a:t>
            </a:r>
          </a:p>
          <a:p>
            <a:pPr lvl="1"/>
            <a:r>
              <a:rPr kumimoji="1" lang="en-US" altLang="ja-JP" dirty="0"/>
              <a:t>recaps the issue raised during CT1#137 (see C1-224992), on the use of ODAC against always-on PDU session </a:t>
            </a:r>
          </a:p>
          <a:p>
            <a:pPr lvl="1"/>
            <a:r>
              <a:rPr kumimoji="1" lang="en-US" altLang="ja-JP" dirty="0"/>
              <a:t>proposes 3 potential solutions </a:t>
            </a:r>
          </a:p>
          <a:p>
            <a:pPr lvl="1"/>
            <a:r>
              <a:rPr kumimoji="1" lang="en-US" altLang="ja-JP" dirty="0"/>
              <a:t>evaluates these 3 proposals</a:t>
            </a:r>
          </a:p>
          <a:p>
            <a:pPr lvl="1"/>
            <a:endParaRPr lang="en-US" altLang="ja-JP" dirty="0"/>
          </a:p>
          <a:p>
            <a:r>
              <a:rPr kumimoji="1" lang="en-US" altLang="ja-JP" dirty="0"/>
              <a:t>Related CRs are proposed in C1-226805 and C1-226806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37798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54AC670-2915-4BB3-B450-1BAF9C013932}"/>
              </a:ext>
            </a:extLst>
          </p:cNvPr>
          <p:cNvSpPr/>
          <p:nvPr/>
        </p:nvSpPr>
        <p:spPr>
          <a:xfrm>
            <a:off x="1550495" y="3203975"/>
            <a:ext cx="3060339" cy="4500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dirty="0">
                <a:solidFill>
                  <a:schemeClr val="tx1"/>
                </a:solidFill>
              </a:rPr>
              <a:t>UE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7A023E2-291B-4B0C-B0AD-69028235A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Scenario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7CBA59-5B87-44AC-BBAE-2B2F40106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2031325"/>
          </a:xfrm>
        </p:spPr>
        <p:txBody>
          <a:bodyPr/>
          <a:lstStyle/>
          <a:p>
            <a:r>
              <a:rPr kumimoji="1" lang="en-US" altLang="ja-JP" dirty="0"/>
              <a:t>The UE has 2 PDU sessions</a:t>
            </a:r>
          </a:p>
          <a:p>
            <a:pPr lvl="1"/>
            <a:r>
              <a:rPr lang="en-US" altLang="ja-JP" dirty="0"/>
              <a:t>PDU session #A:  an always-on PDU session and the S-NSSAI of the PDU session is S-NSSAI #A </a:t>
            </a:r>
          </a:p>
          <a:p>
            <a:pPr lvl="1"/>
            <a:r>
              <a:rPr lang="en-US" altLang="ja-JP" dirty="0"/>
              <a:t>PDU session #B: not an always-on PDU session and the S-NSSAI of the PDU session is S-NSSAI #B</a:t>
            </a:r>
          </a:p>
          <a:p>
            <a:pPr lvl="1"/>
            <a:endParaRPr kumimoji="1" lang="en-US" altLang="ja-JP" dirty="0"/>
          </a:p>
          <a:p>
            <a:r>
              <a:rPr lang="en-US" altLang="ja-JP" dirty="0"/>
              <a:t>Note 1: the PDU session for S-NSSAI#B could be an always-on PDU session. The issue still occurs.</a:t>
            </a:r>
          </a:p>
          <a:p>
            <a:r>
              <a:rPr kumimoji="1" lang="en-US" altLang="ja-JP" dirty="0"/>
              <a:t>Note 2: “S-NSSAI” above can be replaced with “DNN”</a:t>
            </a:r>
            <a:endParaRPr kumimoji="1" lang="ja-JP" altLang="en-US" dirty="0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3AD81468-0C26-4EAC-BC50-C8914E962EEE}"/>
              </a:ext>
            </a:extLst>
          </p:cNvPr>
          <p:cNvCxnSpPr>
            <a:cxnSpLocks/>
          </p:cNvCxnSpPr>
          <p:nvPr/>
        </p:nvCxnSpPr>
        <p:spPr>
          <a:xfrm>
            <a:off x="263061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F6EF2CCE-DEB8-497D-9729-BB02ED7ED0C2}"/>
              </a:ext>
            </a:extLst>
          </p:cNvPr>
          <p:cNvCxnSpPr>
            <a:cxnSpLocks/>
          </p:cNvCxnSpPr>
          <p:nvPr/>
        </p:nvCxnSpPr>
        <p:spPr>
          <a:xfrm>
            <a:off x="4064491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ECA64750-7B30-4555-B357-D56BA339BAD9}"/>
              </a:ext>
            </a:extLst>
          </p:cNvPr>
          <p:cNvCxnSpPr>
            <a:cxnSpLocks/>
          </p:cNvCxnSpPr>
          <p:nvPr/>
        </p:nvCxnSpPr>
        <p:spPr>
          <a:xfrm>
            <a:off x="677107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A15AE3F3-2C86-496C-B000-0713DDF8BEF4}"/>
              </a:ext>
            </a:extLst>
          </p:cNvPr>
          <p:cNvCxnSpPr>
            <a:cxnSpLocks/>
          </p:cNvCxnSpPr>
          <p:nvPr/>
        </p:nvCxnSpPr>
        <p:spPr>
          <a:xfrm>
            <a:off x="911133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CEDBC7C-48B4-432E-A5BB-E92957077360}"/>
              </a:ext>
            </a:extLst>
          </p:cNvPr>
          <p:cNvSpPr txBox="1"/>
          <p:nvPr/>
        </p:nvSpPr>
        <p:spPr>
          <a:xfrm>
            <a:off x="2032379" y="3248980"/>
            <a:ext cx="1363322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Upper layer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D3D8745-499A-4418-A827-154132A4652A}"/>
              </a:ext>
            </a:extLst>
          </p:cNvPr>
          <p:cNvSpPr txBox="1"/>
          <p:nvPr/>
        </p:nvSpPr>
        <p:spPr>
          <a:xfrm>
            <a:off x="3749225" y="3248980"/>
            <a:ext cx="630301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NAS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22771BB-C7E3-45F1-BB74-ED24D8A042C6}"/>
              </a:ext>
            </a:extLst>
          </p:cNvPr>
          <p:cNvSpPr txBox="1"/>
          <p:nvPr/>
        </p:nvSpPr>
        <p:spPr>
          <a:xfrm>
            <a:off x="6231015" y="3284693"/>
            <a:ext cx="1069524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1800" dirty="0">
                <a:latin typeface="+mn-lt"/>
                <a:ea typeface="+mn-ea"/>
              </a:rPr>
              <a:t>NG-RAN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13B7BE9-E95C-4B87-B2E4-1ABE36A36297}"/>
              </a:ext>
            </a:extLst>
          </p:cNvPr>
          <p:cNvSpPr txBox="1"/>
          <p:nvPr/>
        </p:nvSpPr>
        <p:spPr>
          <a:xfrm>
            <a:off x="8796300" y="3284693"/>
            <a:ext cx="611065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5GC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1C318717-2B75-4226-B57D-6100978F695E}"/>
              </a:ext>
            </a:extLst>
          </p:cNvPr>
          <p:cNvCxnSpPr/>
          <p:nvPr/>
        </p:nvCxnSpPr>
        <p:spPr>
          <a:xfrm>
            <a:off x="4064491" y="4149080"/>
            <a:ext cx="50468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F935A914-9910-4BCE-A086-34C9F3F76D24}"/>
              </a:ext>
            </a:extLst>
          </p:cNvPr>
          <p:cNvCxnSpPr>
            <a:cxnSpLocks/>
          </p:cNvCxnSpPr>
          <p:nvPr/>
        </p:nvCxnSpPr>
        <p:spPr>
          <a:xfrm flipH="1">
            <a:off x="4064491" y="4239090"/>
            <a:ext cx="50468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6C86EBA1-BAD8-485B-9DC3-02EE437AA367}"/>
              </a:ext>
            </a:extLst>
          </p:cNvPr>
          <p:cNvSpPr txBox="1"/>
          <p:nvPr/>
        </p:nvSpPr>
        <p:spPr>
          <a:xfrm>
            <a:off x="4064375" y="3776779"/>
            <a:ext cx="7162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PDU session establishment (S-NSSAI: #A, Always-on)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DD7A2B80-0994-449B-91ED-B907B82BE32A}"/>
              </a:ext>
            </a:extLst>
          </p:cNvPr>
          <p:cNvCxnSpPr/>
          <p:nvPr/>
        </p:nvCxnSpPr>
        <p:spPr>
          <a:xfrm>
            <a:off x="4064491" y="5341712"/>
            <a:ext cx="50468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C29029C3-B2CF-4896-87DA-8C445945D8E0}"/>
              </a:ext>
            </a:extLst>
          </p:cNvPr>
          <p:cNvCxnSpPr>
            <a:cxnSpLocks/>
          </p:cNvCxnSpPr>
          <p:nvPr/>
        </p:nvCxnSpPr>
        <p:spPr>
          <a:xfrm flipH="1">
            <a:off x="4064491" y="5431722"/>
            <a:ext cx="50468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2334CCC4-6E8E-4998-8DE4-D012D0ECEB75}"/>
              </a:ext>
            </a:extLst>
          </p:cNvPr>
          <p:cNvSpPr txBox="1"/>
          <p:nvPr/>
        </p:nvSpPr>
        <p:spPr>
          <a:xfrm>
            <a:off x="4064375" y="4969411"/>
            <a:ext cx="7162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PDU session establishment (S-NSSAI: #B, Not Always-on)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44389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54AC670-2915-4BB3-B450-1BAF9C013932}"/>
              </a:ext>
            </a:extLst>
          </p:cNvPr>
          <p:cNvSpPr/>
          <p:nvPr/>
        </p:nvSpPr>
        <p:spPr>
          <a:xfrm>
            <a:off x="1550495" y="3203975"/>
            <a:ext cx="3060339" cy="4500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dirty="0">
                <a:solidFill>
                  <a:schemeClr val="tx1"/>
                </a:solidFill>
              </a:rPr>
              <a:t>UE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7A023E2-291B-4B0C-B0AD-69028235A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When no access barring – No issue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7CBA59-5B87-44AC-BBAE-2B2F40106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1366528"/>
          </a:xfrm>
        </p:spPr>
        <p:txBody>
          <a:bodyPr/>
          <a:lstStyle/>
          <a:p>
            <a:r>
              <a:rPr kumimoji="1" lang="en-US" altLang="ja-JP" dirty="0"/>
              <a:t>If access is not barred, there is no issue</a:t>
            </a:r>
          </a:p>
          <a:p>
            <a:pPr lvl="1"/>
            <a:r>
              <a:rPr kumimoji="1" lang="en-US" altLang="ja-JP" dirty="0"/>
              <a:t>if there is an UL data over S-NSSAI #B, t</a:t>
            </a:r>
            <a:r>
              <a:rPr lang="en-US" altLang="ja-JP" dirty="0"/>
              <a:t>he UE can send service request requesting user plane resource of #B</a:t>
            </a:r>
          </a:p>
          <a:p>
            <a:pPr lvl="1"/>
            <a:r>
              <a:rPr lang="en-US" altLang="ja-JP" dirty="0"/>
              <a:t>thereby, the UE can establish the user plane resource of PDU session #B</a:t>
            </a:r>
          </a:p>
          <a:p>
            <a:pPr lvl="1"/>
            <a:r>
              <a:rPr lang="en-US" altLang="ja-JP" dirty="0"/>
              <a:t>Note that the UE shall set UL data status of PDU session #A to TRUE even though there is no UL data</a:t>
            </a:r>
            <a:endParaRPr kumimoji="1" lang="ja-JP" altLang="en-US" dirty="0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3AD81468-0C26-4EAC-BC50-C8914E962EEE}"/>
              </a:ext>
            </a:extLst>
          </p:cNvPr>
          <p:cNvCxnSpPr>
            <a:cxnSpLocks/>
          </p:cNvCxnSpPr>
          <p:nvPr/>
        </p:nvCxnSpPr>
        <p:spPr>
          <a:xfrm>
            <a:off x="263061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F6EF2CCE-DEB8-497D-9729-BB02ED7ED0C2}"/>
              </a:ext>
            </a:extLst>
          </p:cNvPr>
          <p:cNvCxnSpPr>
            <a:cxnSpLocks/>
          </p:cNvCxnSpPr>
          <p:nvPr/>
        </p:nvCxnSpPr>
        <p:spPr>
          <a:xfrm>
            <a:off x="4064491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ECA64750-7B30-4555-B357-D56BA339BAD9}"/>
              </a:ext>
            </a:extLst>
          </p:cNvPr>
          <p:cNvCxnSpPr>
            <a:cxnSpLocks/>
          </p:cNvCxnSpPr>
          <p:nvPr/>
        </p:nvCxnSpPr>
        <p:spPr>
          <a:xfrm>
            <a:off x="677107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A15AE3F3-2C86-496C-B000-0713DDF8BEF4}"/>
              </a:ext>
            </a:extLst>
          </p:cNvPr>
          <p:cNvCxnSpPr>
            <a:cxnSpLocks/>
          </p:cNvCxnSpPr>
          <p:nvPr/>
        </p:nvCxnSpPr>
        <p:spPr>
          <a:xfrm>
            <a:off x="911133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CEDBC7C-48B4-432E-A5BB-E92957077360}"/>
              </a:ext>
            </a:extLst>
          </p:cNvPr>
          <p:cNvSpPr txBox="1"/>
          <p:nvPr/>
        </p:nvSpPr>
        <p:spPr>
          <a:xfrm>
            <a:off x="2032379" y="3248980"/>
            <a:ext cx="1363322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Upper layer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D3D8745-499A-4418-A827-154132A4652A}"/>
              </a:ext>
            </a:extLst>
          </p:cNvPr>
          <p:cNvSpPr txBox="1"/>
          <p:nvPr/>
        </p:nvSpPr>
        <p:spPr>
          <a:xfrm>
            <a:off x="3749225" y="3248980"/>
            <a:ext cx="630301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NAS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22771BB-C7E3-45F1-BB74-ED24D8A042C6}"/>
              </a:ext>
            </a:extLst>
          </p:cNvPr>
          <p:cNvSpPr txBox="1"/>
          <p:nvPr/>
        </p:nvSpPr>
        <p:spPr>
          <a:xfrm>
            <a:off x="6231015" y="3284693"/>
            <a:ext cx="1069524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1800" dirty="0">
                <a:latin typeface="+mn-lt"/>
                <a:ea typeface="+mn-ea"/>
              </a:rPr>
              <a:t>NG-RAN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13B7BE9-E95C-4B87-B2E4-1ABE36A36297}"/>
              </a:ext>
            </a:extLst>
          </p:cNvPr>
          <p:cNvSpPr txBox="1"/>
          <p:nvPr/>
        </p:nvSpPr>
        <p:spPr>
          <a:xfrm>
            <a:off x="8796300" y="3284693"/>
            <a:ext cx="611065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5GC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2D03E38A-677C-49B5-81A6-1543A9821DEF}"/>
              </a:ext>
            </a:extLst>
          </p:cNvPr>
          <p:cNvCxnSpPr/>
          <p:nvPr/>
        </p:nvCxnSpPr>
        <p:spPr>
          <a:xfrm>
            <a:off x="2630615" y="4673485"/>
            <a:ext cx="14338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1957351-9F99-4483-B38A-D491469E3A61}"/>
              </a:ext>
            </a:extLst>
          </p:cNvPr>
          <p:cNvSpPr txBox="1"/>
          <p:nvPr/>
        </p:nvSpPr>
        <p:spPr>
          <a:xfrm>
            <a:off x="2630614" y="4329100"/>
            <a:ext cx="2706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UL data over S-NSSAI #B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B7FD16DE-6BF9-47FF-AA32-39FE96450AA0}"/>
              </a:ext>
            </a:extLst>
          </p:cNvPr>
          <p:cNvSpPr/>
          <p:nvPr/>
        </p:nvSpPr>
        <p:spPr>
          <a:xfrm>
            <a:off x="3276791" y="3879050"/>
            <a:ext cx="1575168" cy="369332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800" dirty="0">
                <a:solidFill>
                  <a:schemeClr val="tx1"/>
                </a:solidFill>
              </a:rPr>
              <a:t>5GMM-IDLE</a:t>
            </a:r>
            <a:endParaRPr kumimoji="1" lang="ja-JP" altLang="en-US" sz="1800" dirty="0">
              <a:solidFill>
                <a:schemeClr val="tx1"/>
              </a:solidFill>
            </a:endParaRPr>
          </a:p>
        </p:txBody>
      </p: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5928539A-8F90-490B-ABF5-5F6E8D0D997C}"/>
              </a:ext>
            </a:extLst>
          </p:cNvPr>
          <p:cNvCxnSpPr/>
          <p:nvPr/>
        </p:nvCxnSpPr>
        <p:spPr>
          <a:xfrm>
            <a:off x="4064491" y="5341712"/>
            <a:ext cx="50468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87982928-B2AA-49EF-87F0-C17E690D0177}"/>
              </a:ext>
            </a:extLst>
          </p:cNvPr>
          <p:cNvCxnSpPr>
            <a:cxnSpLocks/>
          </p:cNvCxnSpPr>
          <p:nvPr/>
        </p:nvCxnSpPr>
        <p:spPr>
          <a:xfrm flipH="1">
            <a:off x="4064491" y="5431722"/>
            <a:ext cx="50468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F3D5941-2471-4F6E-95AC-2645BC3F3458}"/>
              </a:ext>
            </a:extLst>
          </p:cNvPr>
          <p:cNvSpPr txBox="1"/>
          <p:nvPr/>
        </p:nvSpPr>
        <p:spPr>
          <a:xfrm>
            <a:off x="4064375" y="4969411"/>
            <a:ext cx="7162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Service Request (UL data status: </a:t>
            </a:r>
            <a:r>
              <a:rPr kumimoji="1" lang="en-US" altLang="ja-JP" sz="1800" b="1" dirty="0">
                <a:latin typeface="+mn-lt"/>
                <a:ea typeface="+mn-ea"/>
              </a:rPr>
              <a:t>1</a:t>
            </a:r>
            <a:r>
              <a:rPr kumimoji="1" lang="en-US" altLang="ja-JP" sz="1800" dirty="0">
                <a:latin typeface="+mn-lt"/>
                <a:ea typeface="+mn-ea"/>
              </a:rPr>
              <a:t> for #A, </a:t>
            </a:r>
            <a:r>
              <a:rPr kumimoji="1" lang="en-US" altLang="ja-JP" sz="1800" b="1" dirty="0">
                <a:latin typeface="+mn-lt"/>
                <a:ea typeface="+mn-ea"/>
              </a:rPr>
              <a:t>1</a:t>
            </a:r>
            <a:r>
              <a:rPr kumimoji="1" lang="en-US" altLang="ja-JP" sz="1800" dirty="0">
                <a:latin typeface="+mn-lt"/>
                <a:ea typeface="+mn-ea"/>
              </a:rPr>
              <a:t> for #B)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10" name="吹き出し: 線 9">
            <a:extLst>
              <a:ext uri="{FF2B5EF4-FFF2-40B4-BE49-F238E27FC236}">
                <a16:creationId xmlns:a16="http://schemas.microsoft.com/office/drawing/2014/main" id="{67F090BF-854E-4FE1-A4C9-4D67CEF1ACD1}"/>
              </a:ext>
            </a:extLst>
          </p:cNvPr>
          <p:cNvSpPr/>
          <p:nvPr/>
        </p:nvSpPr>
        <p:spPr>
          <a:xfrm>
            <a:off x="3710735" y="5663100"/>
            <a:ext cx="2989868" cy="466200"/>
          </a:xfrm>
          <a:prstGeom prst="borderCallout1">
            <a:avLst>
              <a:gd name="adj1" fmla="val 29912"/>
              <a:gd name="adj2" fmla="val 98386"/>
              <a:gd name="adj3" fmla="val -83944"/>
              <a:gd name="adj4" fmla="val 121746"/>
            </a:avLst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Set to 1 due to always-on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1" name="吹き出し: 線 40">
            <a:extLst>
              <a:ext uri="{FF2B5EF4-FFF2-40B4-BE49-F238E27FC236}">
                <a16:creationId xmlns:a16="http://schemas.microsoft.com/office/drawing/2014/main" id="{DA457798-C002-4CC4-B933-48F8A0FF1B6D}"/>
              </a:ext>
            </a:extLst>
          </p:cNvPr>
          <p:cNvSpPr/>
          <p:nvPr/>
        </p:nvSpPr>
        <p:spPr>
          <a:xfrm>
            <a:off x="8796300" y="5610030"/>
            <a:ext cx="2718062" cy="466200"/>
          </a:xfrm>
          <a:prstGeom prst="borderCallout1">
            <a:avLst>
              <a:gd name="adj1" fmla="val 32636"/>
              <a:gd name="adj2" fmla="val 2134"/>
              <a:gd name="adj3" fmla="val -73047"/>
              <a:gd name="adj4" fmla="val -12820"/>
            </a:avLst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Set to 1 due to UL data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46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54AC670-2915-4BB3-B450-1BAF9C013932}"/>
              </a:ext>
            </a:extLst>
          </p:cNvPr>
          <p:cNvSpPr/>
          <p:nvPr/>
        </p:nvSpPr>
        <p:spPr>
          <a:xfrm>
            <a:off x="1550495" y="3203975"/>
            <a:ext cx="3060339" cy="4500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dirty="0">
                <a:solidFill>
                  <a:schemeClr val="tx1"/>
                </a:solidFill>
              </a:rPr>
              <a:t>UE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7A023E2-291B-4B0C-B0AD-69028235A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When access is barred – Issue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7CBA59-5B87-44AC-BBAE-2B2F40106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1255728"/>
          </a:xfrm>
        </p:spPr>
        <p:txBody>
          <a:bodyPr/>
          <a:lstStyle/>
          <a:p>
            <a:r>
              <a:rPr kumimoji="1" lang="en-US" altLang="ja-JP" dirty="0"/>
              <a:t>When access to S-NSSAI#A is barred due to ODAC, then there is an issue</a:t>
            </a:r>
          </a:p>
          <a:p>
            <a:r>
              <a:rPr kumimoji="1" lang="en-US" altLang="ja-JP" dirty="0"/>
              <a:t>The UE cannot send UL data over </a:t>
            </a:r>
            <a:r>
              <a:rPr lang="en-US" altLang="ja-JP" dirty="0"/>
              <a:t>PDU session</a:t>
            </a:r>
            <a:r>
              <a:rPr kumimoji="1" lang="en-US" altLang="ja-JP" dirty="0"/>
              <a:t> #B </a:t>
            </a:r>
            <a:r>
              <a:rPr kumimoji="1" lang="en-US" altLang="ja-JP" b="1" u="sng" dirty="0"/>
              <a:t>even though access to S-NSSAI B is not barred</a:t>
            </a:r>
            <a:r>
              <a:rPr kumimoji="1" lang="en-US" altLang="ja-JP" dirty="0"/>
              <a:t>, because the UE has to set UL data status of PDU session #A to 1 (and therefore the UE has to perform access checking according to current 24.501)</a:t>
            </a:r>
            <a:endParaRPr kumimoji="1" lang="ja-JP" altLang="en-US" dirty="0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3AD81468-0C26-4EAC-BC50-C8914E962EEE}"/>
              </a:ext>
            </a:extLst>
          </p:cNvPr>
          <p:cNvCxnSpPr>
            <a:cxnSpLocks/>
          </p:cNvCxnSpPr>
          <p:nvPr/>
        </p:nvCxnSpPr>
        <p:spPr>
          <a:xfrm>
            <a:off x="263061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F6EF2CCE-DEB8-497D-9729-BB02ED7ED0C2}"/>
              </a:ext>
            </a:extLst>
          </p:cNvPr>
          <p:cNvCxnSpPr>
            <a:cxnSpLocks/>
          </p:cNvCxnSpPr>
          <p:nvPr/>
        </p:nvCxnSpPr>
        <p:spPr>
          <a:xfrm>
            <a:off x="4064491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ECA64750-7B30-4555-B357-D56BA339BAD9}"/>
              </a:ext>
            </a:extLst>
          </p:cNvPr>
          <p:cNvCxnSpPr>
            <a:cxnSpLocks/>
          </p:cNvCxnSpPr>
          <p:nvPr/>
        </p:nvCxnSpPr>
        <p:spPr>
          <a:xfrm>
            <a:off x="677107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A15AE3F3-2C86-496C-B000-0713DDF8BEF4}"/>
              </a:ext>
            </a:extLst>
          </p:cNvPr>
          <p:cNvCxnSpPr>
            <a:cxnSpLocks/>
          </p:cNvCxnSpPr>
          <p:nvPr/>
        </p:nvCxnSpPr>
        <p:spPr>
          <a:xfrm>
            <a:off x="911133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CEDBC7C-48B4-432E-A5BB-E92957077360}"/>
              </a:ext>
            </a:extLst>
          </p:cNvPr>
          <p:cNvSpPr txBox="1"/>
          <p:nvPr/>
        </p:nvSpPr>
        <p:spPr>
          <a:xfrm>
            <a:off x="2032379" y="3248980"/>
            <a:ext cx="1363322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Upper layer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D3D8745-499A-4418-A827-154132A4652A}"/>
              </a:ext>
            </a:extLst>
          </p:cNvPr>
          <p:cNvSpPr txBox="1"/>
          <p:nvPr/>
        </p:nvSpPr>
        <p:spPr>
          <a:xfrm>
            <a:off x="3749225" y="3248980"/>
            <a:ext cx="630301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NAS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22771BB-C7E3-45F1-BB74-ED24D8A042C6}"/>
              </a:ext>
            </a:extLst>
          </p:cNvPr>
          <p:cNvSpPr txBox="1"/>
          <p:nvPr/>
        </p:nvSpPr>
        <p:spPr>
          <a:xfrm>
            <a:off x="6231015" y="3284693"/>
            <a:ext cx="1069524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1800" dirty="0">
                <a:latin typeface="+mn-lt"/>
                <a:ea typeface="+mn-ea"/>
              </a:rPr>
              <a:t>NG-RAN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13B7BE9-E95C-4B87-B2E4-1ABE36A36297}"/>
              </a:ext>
            </a:extLst>
          </p:cNvPr>
          <p:cNvSpPr txBox="1"/>
          <p:nvPr/>
        </p:nvSpPr>
        <p:spPr>
          <a:xfrm>
            <a:off x="8796300" y="3284693"/>
            <a:ext cx="611065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5GC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2D03E38A-677C-49B5-81A6-1543A9821DEF}"/>
              </a:ext>
            </a:extLst>
          </p:cNvPr>
          <p:cNvCxnSpPr/>
          <p:nvPr/>
        </p:nvCxnSpPr>
        <p:spPr>
          <a:xfrm>
            <a:off x="2630615" y="5454710"/>
            <a:ext cx="14338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1957351-9F99-4483-B38A-D491469E3A61}"/>
              </a:ext>
            </a:extLst>
          </p:cNvPr>
          <p:cNvSpPr txBox="1"/>
          <p:nvPr/>
        </p:nvSpPr>
        <p:spPr>
          <a:xfrm>
            <a:off x="2630614" y="5110325"/>
            <a:ext cx="2706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UL data over S-NSSAI #B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B7FD16DE-6BF9-47FF-AA32-39FE96450AA0}"/>
              </a:ext>
            </a:extLst>
          </p:cNvPr>
          <p:cNvSpPr/>
          <p:nvPr/>
        </p:nvSpPr>
        <p:spPr>
          <a:xfrm>
            <a:off x="3276791" y="4599130"/>
            <a:ext cx="1575168" cy="369332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800" dirty="0">
                <a:solidFill>
                  <a:schemeClr val="tx1"/>
                </a:solidFill>
              </a:rPr>
              <a:t>5GMM-IDLE</a:t>
            </a:r>
            <a:endParaRPr kumimoji="1" lang="ja-JP" altLang="en-US" sz="1800" dirty="0">
              <a:solidFill>
                <a:schemeClr val="tx1"/>
              </a:solidFill>
            </a:endParaRPr>
          </a:p>
        </p:txBody>
      </p: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5928539A-8F90-490B-ABF5-5F6E8D0D997C}"/>
              </a:ext>
            </a:extLst>
          </p:cNvPr>
          <p:cNvCxnSpPr>
            <a:cxnSpLocks/>
          </p:cNvCxnSpPr>
          <p:nvPr/>
        </p:nvCxnSpPr>
        <p:spPr>
          <a:xfrm>
            <a:off x="4064491" y="6122937"/>
            <a:ext cx="787468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F3D5941-2471-4F6E-95AC-2645BC3F3458}"/>
              </a:ext>
            </a:extLst>
          </p:cNvPr>
          <p:cNvSpPr txBox="1"/>
          <p:nvPr/>
        </p:nvSpPr>
        <p:spPr>
          <a:xfrm>
            <a:off x="4064375" y="5750636"/>
            <a:ext cx="7162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Service Request (UL data status: </a:t>
            </a:r>
            <a:r>
              <a:rPr kumimoji="1" lang="en-US" altLang="ja-JP" sz="180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1</a:t>
            </a:r>
            <a:r>
              <a:rPr kumimoji="1" lang="en-US" altLang="ja-JP" sz="1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 for #A, </a:t>
            </a:r>
            <a:r>
              <a:rPr kumimoji="1" lang="en-US" altLang="ja-JP" sz="180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1</a:t>
            </a:r>
            <a:r>
              <a:rPr kumimoji="1" lang="en-US" altLang="ja-JP" sz="1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 for #B)</a:t>
            </a:r>
            <a:endParaRPr kumimoji="1" lang="ja-JP" altLang="en-US" sz="1800" dirty="0" err="1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37DF8551-7823-4E23-81E1-405FC87523B3}"/>
              </a:ext>
            </a:extLst>
          </p:cNvPr>
          <p:cNvCxnSpPr>
            <a:cxnSpLocks/>
          </p:cNvCxnSpPr>
          <p:nvPr/>
        </p:nvCxnSpPr>
        <p:spPr>
          <a:xfrm flipH="1">
            <a:off x="4041424" y="4329100"/>
            <a:ext cx="27296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C2604707-0C7E-4FD5-9D8B-05BC15A5D3FE}"/>
              </a:ext>
            </a:extLst>
          </p:cNvPr>
          <p:cNvSpPr txBox="1"/>
          <p:nvPr/>
        </p:nvSpPr>
        <p:spPr>
          <a:xfrm>
            <a:off x="4064375" y="3985199"/>
            <a:ext cx="7162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S-NSSAI #A is barred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D4A9D7D-84EF-48D5-914C-F388DC9FAB2C}"/>
              </a:ext>
            </a:extLst>
          </p:cNvPr>
          <p:cNvSpPr txBox="1"/>
          <p:nvPr/>
        </p:nvSpPr>
        <p:spPr>
          <a:xfrm>
            <a:off x="4158355" y="6145871"/>
            <a:ext cx="4492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solidFill>
                  <a:srgbClr val="FF0000"/>
                </a:solidFill>
                <a:latin typeface="+mn-lt"/>
                <a:ea typeface="+mn-ea"/>
              </a:rPr>
              <a:t>UE cannot send service request !! </a:t>
            </a:r>
            <a:endParaRPr kumimoji="1" lang="ja-JP" altLang="en-US" sz="2000" b="1" dirty="0" err="1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3813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54AC670-2915-4BB3-B450-1BAF9C013932}"/>
              </a:ext>
            </a:extLst>
          </p:cNvPr>
          <p:cNvSpPr/>
          <p:nvPr/>
        </p:nvSpPr>
        <p:spPr>
          <a:xfrm>
            <a:off x="1550495" y="3203975"/>
            <a:ext cx="3060339" cy="4500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dirty="0">
                <a:solidFill>
                  <a:schemeClr val="tx1"/>
                </a:solidFill>
              </a:rPr>
              <a:t>UE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7A023E2-291B-4B0C-B0AD-69028235A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Solution Alt-1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7CBA59-5B87-44AC-BBAE-2B2F40106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1588127"/>
          </a:xfrm>
        </p:spPr>
        <p:txBody>
          <a:bodyPr/>
          <a:lstStyle/>
          <a:p>
            <a:r>
              <a:rPr kumimoji="1" lang="en-US" altLang="ja-JP" dirty="0"/>
              <a:t>If access is barred because of the always-on PDU session, the UE </a:t>
            </a:r>
            <a:r>
              <a:rPr kumimoji="1" lang="en-US" altLang="ja-JP" b="1" u="sng" dirty="0"/>
              <a:t>locally releases the PDU session</a:t>
            </a:r>
          </a:p>
          <a:p>
            <a:r>
              <a:rPr lang="en-US" altLang="ja-JP" dirty="0"/>
              <a:t>The UE sets PDU session status of the released PDU session to 0 when sending Service Request, so that the PDU session status can be synchronized</a:t>
            </a:r>
            <a:r>
              <a:rPr kumimoji="1" lang="en-US" altLang="ja-JP" dirty="0"/>
              <a:t> </a:t>
            </a:r>
          </a:p>
          <a:p>
            <a:r>
              <a:rPr lang="en-US" altLang="ja-JP" dirty="0"/>
              <a:t>When there is UL data over the released PDU session afterwards, the UE may re-establish the released PDU session again by sending PDU session establishment request</a:t>
            </a:r>
            <a:endParaRPr kumimoji="1" lang="ja-JP" altLang="en-US" dirty="0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3AD81468-0C26-4EAC-BC50-C8914E962EEE}"/>
              </a:ext>
            </a:extLst>
          </p:cNvPr>
          <p:cNvCxnSpPr>
            <a:cxnSpLocks/>
          </p:cNvCxnSpPr>
          <p:nvPr/>
        </p:nvCxnSpPr>
        <p:spPr>
          <a:xfrm>
            <a:off x="263061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F6EF2CCE-DEB8-497D-9729-BB02ED7ED0C2}"/>
              </a:ext>
            </a:extLst>
          </p:cNvPr>
          <p:cNvCxnSpPr>
            <a:cxnSpLocks/>
          </p:cNvCxnSpPr>
          <p:nvPr/>
        </p:nvCxnSpPr>
        <p:spPr>
          <a:xfrm>
            <a:off x="4064491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ECA64750-7B30-4555-B357-D56BA339BAD9}"/>
              </a:ext>
            </a:extLst>
          </p:cNvPr>
          <p:cNvCxnSpPr>
            <a:cxnSpLocks/>
          </p:cNvCxnSpPr>
          <p:nvPr/>
        </p:nvCxnSpPr>
        <p:spPr>
          <a:xfrm>
            <a:off x="677107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A15AE3F3-2C86-496C-B000-0713DDF8BEF4}"/>
              </a:ext>
            </a:extLst>
          </p:cNvPr>
          <p:cNvCxnSpPr>
            <a:cxnSpLocks/>
          </p:cNvCxnSpPr>
          <p:nvPr/>
        </p:nvCxnSpPr>
        <p:spPr>
          <a:xfrm>
            <a:off x="911133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CEDBC7C-48B4-432E-A5BB-E92957077360}"/>
              </a:ext>
            </a:extLst>
          </p:cNvPr>
          <p:cNvSpPr txBox="1"/>
          <p:nvPr/>
        </p:nvSpPr>
        <p:spPr>
          <a:xfrm>
            <a:off x="2032379" y="3248980"/>
            <a:ext cx="1363322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Upper layer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D3D8745-499A-4418-A827-154132A4652A}"/>
              </a:ext>
            </a:extLst>
          </p:cNvPr>
          <p:cNvSpPr txBox="1"/>
          <p:nvPr/>
        </p:nvSpPr>
        <p:spPr>
          <a:xfrm>
            <a:off x="3749225" y="3248980"/>
            <a:ext cx="630301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NAS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22771BB-C7E3-45F1-BB74-ED24D8A042C6}"/>
              </a:ext>
            </a:extLst>
          </p:cNvPr>
          <p:cNvSpPr txBox="1"/>
          <p:nvPr/>
        </p:nvSpPr>
        <p:spPr>
          <a:xfrm>
            <a:off x="6231015" y="3284693"/>
            <a:ext cx="1069524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1800" dirty="0">
                <a:latin typeface="+mn-lt"/>
                <a:ea typeface="+mn-ea"/>
              </a:rPr>
              <a:t>NG-RAN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13B7BE9-E95C-4B87-B2E4-1ABE36A36297}"/>
              </a:ext>
            </a:extLst>
          </p:cNvPr>
          <p:cNvSpPr txBox="1"/>
          <p:nvPr/>
        </p:nvSpPr>
        <p:spPr>
          <a:xfrm>
            <a:off x="8796300" y="3284693"/>
            <a:ext cx="611065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5GC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2D03E38A-677C-49B5-81A6-1543A9821DEF}"/>
              </a:ext>
            </a:extLst>
          </p:cNvPr>
          <p:cNvCxnSpPr/>
          <p:nvPr/>
        </p:nvCxnSpPr>
        <p:spPr>
          <a:xfrm>
            <a:off x="2630615" y="4910445"/>
            <a:ext cx="14338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1957351-9F99-4483-B38A-D491469E3A61}"/>
              </a:ext>
            </a:extLst>
          </p:cNvPr>
          <p:cNvSpPr txBox="1"/>
          <p:nvPr/>
        </p:nvSpPr>
        <p:spPr>
          <a:xfrm>
            <a:off x="2630614" y="4566060"/>
            <a:ext cx="2706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UL data over S-NSSAI #B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B7FD16DE-6BF9-47FF-AA32-39FE96450AA0}"/>
              </a:ext>
            </a:extLst>
          </p:cNvPr>
          <p:cNvSpPr/>
          <p:nvPr/>
        </p:nvSpPr>
        <p:spPr>
          <a:xfrm>
            <a:off x="3318228" y="4115123"/>
            <a:ext cx="1575168" cy="369332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800" dirty="0">
                <a:solidFill>
                  <a:schemeClr val="tx1"/>
                </a:solidFill>
              </a:rPr>
              <a:t>5GMM-IDLE</a:t>
            </a:r>
            <a:endParaRPr kumimoji="1" lang="ja-JP" altLang="en-US" sz="1800" dirty="0">
              <a:solidFill>
                <a:schemeClr val="tx1"/>
              </a:solidFill>
            </a:endParaRPr>
          </a:p>
        </p:txBody>
      </p: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37DF8551-7823-4E23-81E1-405FC87523B3}"/>
              </a:ext>
            </a:extLst>
          </p:cNvPr>
          <p:cNvCxnSpPr>
            <a:cxnSpLocks/>
          </p:cNvCxnSpPr>
          <p:nvPr/>
        </p:nvCxnSpPr>
        <p:spPr>
          <a:xfrm flipH="1">
            <a:off x="4041424" y="4036891"/>
            <a:ext cx="27296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C2604707-0C7E-4FD5-9D8B-05BC15A5D3FE}"/>
              </a:ext>
            </a:extLst>
          </p:cNvPr>
          <p:cNvSpPr txBox="1"/>
          <p:nvPr/>
        </p:nvSpPr>
        <p:spPr>
          <a:xfrm>
            <a:off x="4064375" y="3692990"/>
            <a:ext cx="7162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S-NSSAI #A is barred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31" name="四角形: 角を丸くする 30">
            <a:extLst>
              <a:ext uri="{FF2B5EF4-FFF2-40B4-BE49-F238E27FC236}">
                <a16:creationId xmlns:a16="http://schemas.microsoft.com/office/drawing/2014/main" id="{6F429D53-5552-4E1C-B36D-29E86FD415F3}"/>
              </a:ext>
            </a:extLst>
          </p:cNvPr>
          <p:cNvSpPr/>
          <p:nvPr/>
        </p:nvSpPr>
        <p:spPr>
          <a:xfrm>
            <a:off x="2893802" y="5125354"/>
            <a:ext cx="2295243" cy="553896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800" dirty="0">
                <a:solidFill>
                  <a:schemeClr val="tx1"/>
                </a:solidFill>
              </a:rPr>
              <a:t>Local release of PDU session #B</a:t>
            </a:r>
            <a:endParaRPr kumimoji="1" lang="ja-JP" altLang="en-US" sz="1800" dirty="0">
              <a:solidFill>
                <a:schemeClr val="tx1"/>
              </a:solidFill>
            </a:endParaRP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E9A9D0CA-8D82-4199-9B3E-418066343A14}"/>
              </a:ext>
            </a:extLst>
          </p:cNvPr>
          <p:cNvCxnSpPr/>
          <p:nvPr/>
        </p:nvCxnSpPr>
        <p:spPr>
          <a:xfrm>
            <a:off x="4064491" y="6444335"/>
            <a:ext cx="50468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F9C3E56A-46B5-4483-913F-03C06A20CEDA}"/>
              </a:ext>
            </a:extLst>
          </p:cNvPr>
          <p:cNvCxnSpPr>
            <a:cxnSpLocks/>
          </p:cNvCxnSpPr>
          <p:nvPr/>
        </p:nvCxnSpPr>
        <p:spPr>
          <a:xfrm flipH="1">
            <a:off x="4064491" y="6534345"/>
            <a:ext cx="50468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838B3190-D89B-4338-8E17-80905DA0C16F}"/>
              </a:ext>
            </a:extLst>
          </p:cNvPr>
          <p:cNvSpPr txBox="1"/>
          <p:nvPr/>
        </p:nvSpPr>
        <p:spPr>
          <a:xfrm>
            <a:off x="4064375" y="5611015"/>
            <a:ext cx="5046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Service Request </a:t>
            </a:r>
          </a:p>
          <a:p>
            <a:r>
              <a:rPr kumimoji="1" lang="en-US" altLang="ja-JP" sz="1800" dirty="0">
                <a:latin typeface="+mn-lt"/>
                <a:ea typeface="+mn-ea"/>
              </a:rPr>
              <a:t>(UL data status: </a:t>
            </a:r>
            <a:r>
              <a:rPr kumimoji="1" lang="en-US" altLang="ja-JP" sz="1800" b="1" dirty="0">
                <a:latin typeface="+mn-lt"/>
                <a:ea typeface="+mn-ea"/>
              </a:rPr>
              <a:t>0</a:t>
            </a:r>
            <a:r>
              <a:rPr kumimoji="1" lang="en-US" altLang="ja-JP" sz="1800" dirty="0">
                <a:latin typeface="+mn-lt"/>
                <a:ea typeface="+mn-ea"/>
              </a:rPr>
              <a:t> for #A, </a:t>
            </a:r>
            <a:r>
              <a:rPr kumimoji="1" lang="en-US" altLang="ja-JP" sz="1800" b="1" dirty="0">
                <a:latin typeface="+mn-lt"/>
                <a:ea typeface="+mn-ea"/>
              </a:rPr>
              <a:t>1</a:t>
            </a:r>
            <a:r>
              <a:rPr kumimoji="1" lang="en-US" altLang="ja-JP" sz="1800" dirty="0">
                <a:latin typeface="+mn-lt"/>
                <a:ea typeface="+mn-ea"/>
              </a:rPr>
              <a:t> for #B</a:t>
            </a:r>
          </a:p>
          <a:p>
            <a:r>
              <a:rPr kumimoji="1" lang="en-US" altLang="ja-JP" sz="1800" dirty="0">
                <a:latin typeface="+mn-lt"/>
                <a:ea typeface="+mn-ea"/>
              </a:rPr>
              <a:t> PDU session status: </a:t>
            </a:r>
            <a:r>
              <a:rPr kumimoji="1" lang="en-US" altLang="ja-JP" sz="1800" b="1" dirty="0">
                <a:latin typeface="+mn-lt"/>
                <a:ea typeface="+mn-ea"/>
              </a:rPr>
              <a:t>0</a:t>
            </a:r>
            <a:r>
              <a:rPr kumimoji="1" lang="en-US" altLang="ja-JP" sz="1800" dirty="0">
                <a:latin typeface="+mn-lt"/>
                <a:ea typeface="+mn-ea"/>
              </a:rPr>
              <a:t> for #A, </a:t>
            </a:r>
            <a:r>
              <a:rPr kumimoji="1" lang="en-US" altLang="ja-JP" sz="1800" b="1" dirty="0">
                <a:latin typeface="+mn-lt"/>
                <a:ea typeface="+mn-ea"/>
              </a:rPr>
              <a:t>1</a:t>
            </a:r>
            <a:r>
              <a:rPr kumimoji="1" lang="en-US" altLang="ja-JP" sz="1800" dirty="0">
                <a:latin typeface="+mn-lt"/>
                <a:ea typeface="+mn-ea"/>
              </a:rPr>
              <a:t> for #B)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35" name="吹き出し: 線 34">
            <a:extLst>
              <a:ext uri="{FF2B5EF4-FFF2-40B4-BE49-F238E27FC236}">
                <a16:creationId xmlns:a16="http://schemas.microsoft.com/office/drawing/2014/main" id="{785B32D0-1CC9-4E0C-B990-EC0829AAB8A5}"/>
              </a:ext>
            </a:extLst>
          </p:cNvPr>
          <p:cNvSpPr/>
          <p:nvPr/>
        </p:nvSpPr>
        <p:spPr>
          <a:xfrm>
            <a:off x="7058594" y="5110262"/>
            <a:ext cx="2989868" cy="553896"/>
          </a:xfrm>
          <a:prstGeom prst="borderCallout1">
            <a:avLst>
              <a:gd name="adj1" fmla="val 89843"/>
              <a:gd name="adj2" fmla="val 10034"/>
              <a:gd name="adj3" fmla="val 209992"/>
              <a:gd name="adj4" fmla="val -25224"/>
            </a:avLst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Set to 0 due to local release of PDU session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861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54AC670-2915-4BB3-B450-1BAF9C013932}"/>
              </a:ext>
            </a:extLst>
          </p:cNvPr>
          <p:cNvSpPr/>
          <p:nvPr/>
        </p:nvSpPr>
        <p:spPr>
          <a:xfrm>
            <a:off x="1550495" y="3203975"/>
            <a:ext cx="3060339" cy="4500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dirty="0">
                <a:solidFill>
                  <a:schemeClr val="tx1"/>
                </a:solidFill>
              </a:rPr>
              <a:t>UE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7A023E2-291B-4B0C-B0AD-69028235A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Solution Alt-2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7CBA59-5B87-44AC-BBAE-2B2F40106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646331"/>
          </a:xfrm>
        </p:spPr>
        <p:txBody>
          <a:bodyPr/>
          <a:lstStyle/>
          <a:p>
            <a:r>
              <a:rPr kumimoji="1" lang="en-US" altLang="ja-JP" dirty="0"/>
              <a:t>If access is barred because of the always-on PDU session, the UE </a:t>
            </a:r>
            <a:r>
              <a:rPr kumimoji="1" lang="en-US" altLang="ja-JP" b="1" u="sng" dirty="0"/>
              <a:t>locally makes its PDU session non-always-on</a:t>
            </a: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3AD81468-0C26-4EAC-BC50-C8914E962EEE}"/>
              </a:ext>
            </a:extLst>
          </p:cNvPr>
          <p:cNvCxnSpPr>
            <a:cxnSpLocks/>
          </p:cNvCxnSpPr>
          <p:nvPr/>
        </p:nvCxnSpPr>
        <p:spPr>
          <a:xfrm>
            <a:off x="263061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F6EF2CCE-DEB8-497D-9729-BB02ED7ED0C2}"/>
              </a:ext>
            </a:extLst>
          </p:cNvPr>
          <p:cNvCxnSpPr>
            <a:cxnSpLocks/>
          </p:cNvCxnSpPr>
          <p:nvPr/>
        </p:nvCxnSpPr>
        <p:spPr>
          <a:xfrm>
            <a:off x="4064491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ECA64750-7B30-4555-B357-D56BA339BAD9}"/>
              </a:ext>
            </a:extLst>
          </p:cNvPr>
          <p:cNvCxnSpPr>
            <a:cxnSpLocks/>
          </p:cNvCxnSpPr>
          <p:nvPr/>
        </p:nvCxnSpPr>
        <p:spPr>
          <a:xfrm>
            <a:off x="677107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A15AE3F3-2C86-496C-B000-0713DDF8BEF4}"/>
              </a:ext>
            </a:extLst>
          </p:cNvPr>
          <p:cNvCxnSpPr>
            <a:cxnSpLocks/>
          </p:cNvCxnSpPr>
          <p:nvPr/>
        </p:nvCxnSpPr>
        <p:spPr>
          <a:xfrm>
            <a:off x="911133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CEDBC7C-48B4-432E-A5BB-E92957077360}"/>
              </a:ext>
            </a:extLst>
          </p:cNvPr>
          <p:cNvSpPr txBox="1"/>
          <p:nvPr/>
        </p:nvSpPr>
        <p:spPr>
          <a:xfrm>
            <a:off x="2032379" y="3248980"/>
            <a:ext cx="1363322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Upper layer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D3D8745-499A-4418-A827-154132A4652A}"/>
              </a:ext>
            </a:extLst>
          </p:cNvPr>
          <p:cNvSpPr txBox="1"/>
          <p:nvPr/>
        </p:nvSpPr>
        <p:spPr>
          <a:xfrm>
            <a:off x="3749225" y="3248980"/>
            <a:ext cx="630301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NAS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22771BB-C7E3-45F1-BB74-ED24D8A042C6}"/>
              </a:ext>
            </a:extLst>
          </p:cNvPr>
          <p:cNvSpPr txBox="1"/>
          <p:nvPr/>
        </p:nvSpPr>
        <p:spPr>
          <a:xfrm>
            <a:off x="6231015" y="3284693"/>
            <a:ext cx="1069524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1800" dirty="0">
                <a:latin typeface="+mn-lt"/>
                <a:ea typeface="+mn-ea"/>
              </a:rPr>
              <a:t>NG-RAN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13B7BE9-E95C-4B87-B2E4-1ABE36A36297}"/>
              </a:ext>
            </a:extLst>
          </p:cNvPr>
          <p:cNvSpPr txBox="1"/>
          <p:nvPr/>
        </p:nvSpPr>
        <p:spPr>
          <a:xfrm>
            <a:off x="8796300" y="3284693"/>
            <a:ext cx="611065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5GC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2D03E38A-677C-49B5-81A6-1543A9821DEF}"/>
              </a:ext>
            </a:extLst>
          </p:cNvPr>
          <p:cNvCxnSpPr/>
          <p:nvPr/>
        </p:nvCxnSpPr>
        <p:spPr>
          <a:xfrm>
            <a:off x="2630615" y="4910445"/>
            <a:ext cx="14338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1957351-9F99-4483-B38A-D491469E3A61}"/>
              </a:ext>
            </a:extLst>
          </p:cNvPr>
          <p:cNvSpPr txBox="1"/>
          <p:nvPr/>
        </p:nvSpPr>
        <p:spPr>
          <a:xfrm>
            <a:off x="2630614" y="4566060"/>
            <a:ext cx="2706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UL data over S-NSSAI #B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B7FD16DE-6BF9-47FF-AA32-39FE96450AA0}"/>
              </a:ext>
            </a:extLst>
          </p:cNvPr>
          <p:cNvSpPr/>
          <p:nvPr/>
        </p:nvSpPr>
        <p:spPr>
          <a:xfrm>
            <a:off x="3318228" y="4115123"/>
            <a:ext cx="1575168" cy="369332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800" dirty="0">
                <a:solidFill>
                  <a:schemeClr val="tx1"/>
                </a:solidFill>
              </a:rPr>
              <a:t>5GMM-IDLE</a:t>
            </a:r>
            <a:endParaRPr kumimoji="1" lang="ja-JP" altLang="en-US" sz="1800" dirty="0">
              <a:solidFill>
                <a:schemeClr val="tx1"/>
              </a:solidFill>
            </a:endParaRPr>
          </a:p>
        </p:txBody>
      </p: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37DF8551-7823-4E23-81E1-405FC87523B3}"/>
              </a:ext>
            </a:extLst>
          </p:cNvPr>
          <p:cNvCxnSpPr>
            <a:cxnSpLocks/>
          </p:cNvCxnSpPr>
          <p:nvPr/>
        </p:nvCxnSpPr>
        <p:spPr>
          <a:xfrm flipH="1">
            <a:off x="4041424" y="4036891"/>
            <a:ext cx="27296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C2604707-0C7E-4FD5-9D8B-05BC15A5D3FE}"/>
              </a:ext>
            </a:extLst>
          </p:cNvPr>
          <p:cNvSpPr txBox="1"/>
          <p:nvPr/>
        </p:nvSpPr>
        <p:spPr>
          <a:xfrm>
            <a:off x="4064375" y="3692990"/>
            <a:ext cx="7162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S-NSSAI #A is barred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31" name="四角形: 角を丸くする 30">
            <a:extLst>
              <a:ext uri="{FF2B5EF4-FFF2-40B4-BE49-F238E27FC236}">
                <a16:creationId xmlns:a16="http://schemas.microsoft.com/office/drawing/2014/main" id="{6F429D53-5552-4E1C-B36D-29E86FD415F3}"/>
              </a:ext>
            </a:extLst>
          </p:cNvPr>
          <p:cNvSpPr/>
          <p:nvPr/>
        </p:nvSpPr>
        <p:spPr>
          <a:xfrm>
            <a:off x="2814725" y="5125354"/>
            <a:ext cx="3682228" cy="553896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Changes the status of PDU session #A: Always-on </a:t>
            </a:r>
            <a:r>
              <a:rPr kumimoji="1" lang="en-US" altLang="ja-JP" sz="1600" b="1" dirty="0">
                <a:solidFill>
                  <a:schemeClr val="tx1"/>
                </a:solidFill>
              </a:rPr>
              <a:t>-&gt;</a:t>
            </a:r>
            <a:r>
              <a:rPr kumimoji="1" lang="en-US" altLang="ja-JP" sz="1600" dirty="0">
                <a:solidFill>
                  <a:schemeClr val="tx1"/>
                </a:solidFill>
              </a:rPr>
              <a:t> Non-always-ON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E9A9D0CA-8D82-4199-9B3E-418066343A14}"/>
              </a:ext>
            </a:extLst>
          </p:cNvPr>
          <p:cNvCxnSpPr/>
          <p:nvPr/>
        </p:nvCxnSpPr>
        <p:spPr>
          <a:xfrm>
            <a:off x="4064491" y="6444335"/>
            <a:ext cx="50468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F9C3E56A-46B5-4483-913F-03C06A20CEDA}"/>
              </a:ext>
            </a:extLst>
          </p:cNvPr>
          <p:cNvCxnSpPr>
            <a:cxnSpLocks/>
          </p:cNvCxnSpPr>
          <p:nvPr/>
        </p:nvCxnSpPr>
        <p:spPr>
          <a:xfrm flipH="1">
            <a:off x="4064491" y="6534345"/>
            <a:ext cx="50468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838B3190-D89B-4338-8E17-80905DA0C16F}"/>
              </a:ext>
            </a:extLst>
          </p:cNvPr>
          <p:cNvSpPr txBox="1"/>
          <p:nvPr/>
        </p:nvSpPr>
        <p:spPr>
          <a:xfrm>
            <a:off x="4064375" y="5870157"/>
            <a:ext cx="5046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Service Request </a:t>
            </a:r>
          </a:p>
          <a:p>
            <a:r>
              <a:rPr kumimoji="1" lang="en-US" altLang="ja-JP" sz="1800" dirty="0">
                <a:latin typeface="+mn-lt"/>
                <a:ea typeface="+mn-ea"/>
              </a:rPr>
              <a:t>(UL data status: </a:t>
            </a:r>
            <a:r>
              <a:rPr kumimoji="1" lang="en-US" altLang="ja-JP" sz="1800" b="1" dirty="0">
                <a:latin typeface="+mn-lt"/>
                <a:ea typeface="+mn-ea"/>
              </a:rPr>
              <a:t>0</a:t>
            </a:r>
            <a:r>
              <a:rPr kumimoji="1" lang="en-US" altLang="ja-JP" sz="1800" dirty="0">
                <a:latin typeface="+mn-lt"/>
                <a:ea typeface="+mn-ea"/>
              </a:rPr>
              <a:t> for #A, </a:t>
            </a:r>
            <a:r>
              <a:rPr kumimoji="1" lang="en-US" altLang="ja-JP" sz="1800" b="1" dirty="0">
                <a:latin typeface="+mn-lt"/>
                <a:ea typeface="+mn-ea"/>
              </a:rPr>
              <a:t>1</a:t>
            </a:r>
            <a:r>
              <a:rPr kumimoji="1" lang="en-US" altLang="ja-JP" sz="1800" dirty="0">
                <a:latin typeface="+mn-lt"/>
                <a:ea typeface="+mn-ea"/>
              </a:rPr>
              <a:t> for #B)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35" name="吹き出し: 線 34">
            <a:extLst>
              <a:ext uri="{FF2B5EF4-FFF2-40B4-BE49-F238E27FC236}">
                <a16:creationId xmlns:a16="http://schemas.microsoft.com/office/drawing/2014/main" id="{99F49B94-803A-4420-9241-CBB9BA41A384}"/>
              </a:ext>
            </a:extLst>
          </p:cNvPr>
          <p:cNvSpPr/>
          <p:nvPr/>
        </p:nvSpPr>
        <p:spPr>
          <a:xfrm>
            <a:off x="7058594" y="5110262"/>
            <a:ext cx="2989868" cy="553896"/>
          </a:xfrm>
          <a:prstGeom prst="borderCallout1">
            <a:avLst>
              <a:gd name="adj1" fmla="val 89843"/>
              <a:gd name="adj2" fmla="val 10034"/>
              <a:gd name="adj3" fmla="val 209992"/>
              <a:gd name="adj4" fmla="val -39241"/>
            </a:avLst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Set to 0 since #A is no longer always-on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109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54AC670-2915-4BB3-B450-1BAF9C013932}"/>
              </a:ext>
            </a:extLst>
          </p:cNvPr>
          <p:cNvSpPr/>
          <p:nvPr/>
        </p:nvSpPr>
        <p:spPr>
          <a:xfrm>
            <a:off x="1550495" y="3203975"/>
            <a:ext cx="3060339" cy="4500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dirty="0">
                <a:solidFill>
                  <a:schemeClr val="tx1"/>
                </a:solidFill>
              </a:rPr>
              <a:t>UE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7A023E2-291B-4B0C-B0AD-69028235A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Solution Alt-3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7CBA59-5B87-44AC-BBAE-2B2F40106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369332"/>
          </a:xfrm>
        </p:spPr>
        <p:txBody>
          <a:bodyPr/>
          <a:lstStyle/>
          <a:p>
            <a:r>
              <a:rPr kumimoji="1" lang="en-US" altLang="ja-JP" dirty="0"/>
              <a:t>The UE just </a:t>
            </a:r>
            <a:r>
              <a:rPr kumimoji="1" lang="en-US" altLang="ja-JP" b="1" u="sng" dirty="0"/>
              <a:t>skip access barring checking </a:t>
            </a:r>
            <a:r>
              <a:rPr kumimoji="1" lang="en-US" altLang="ja-JP" dirty="0"/>
              <a:t>if there is no actual UL data over always-on PDU session</a:t>
            </a: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3AD81468-0C26-4EAC-BC50-C8914E962EEE}"/>
              </a:ext>
            </a:extLst>
          </p:cNvPr>
          <p:cNvCxnSpPr>
            <a:cxnSpLocks/>
          </p:cNvCxnSpPr>
          <p:nvPr/>
        </p:nvCxnSpPr>
        <p:spPr>
          <a:xfrm>
            <a:off x="263061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F6EF2CCE-DEB8-497D-9729-BB02ED7ED0C2}"/>
              </a:ext>
            </a:extLst>
          </p:cNvPr>
          <p:cNvCxnSpPr>
            <a:cxnSpLocks/>
          </p:cNvCxnSpPr>
          <p:nvPr/>
        </p:nvCxnSpPr>
        <p:spPr>
          <a:xfrm>
            <a:off x="4064491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ECA64750-7B30-4555-B357-D56BA339BAD9}"/>
              </a:ext>
            </a:extLst>
          </p:cNvPr>
          <p:cNvCxnSpPr>
            <a:cxnSpLocks/>
          </p:cNvCxnSpPr>
          <p:nvPr/>
        </p:nvCxnSpPr>
        <p:spPr>
          <a:xfrm>
            <a:off x="677107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A15AE3F3-2C86-496C-B000-0713DDF8BEF4}"/>
              </a:ext>
            </a:extLst>
          </p:cNvPr>
          <p:cNvCxnSpPr>
            <a:cxnSpLocks/>
          </p:cNvCxnSpPr>
          <p:nvPr/>
        </p:nvCxnSpPr>
        <p:spPr>
          <a:xfrm>
            <a:off x="9111335" y="3654025"/>
            <a:ext cx="0" cy="29703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CEDBC7C-48B4-432E-A5BB-E92957077360}"/>
              </a:ext>
            </a:extLst>
          </p:cNvPr>
          <p:cNvSpPr txBox="1"/>
          <p:nvPr/>
        </p:nvSpPr>
        <p:spPr>
          <a:xfrm>
            <a:off x="2032379" y="3248980"/>
            <a:ext cx="1363322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Upper layer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D3D8745-499A-4418-A827-154132A4652A}"/>
              </a:ext>
            </a:extLst>
          </p:cNvPr>
          <p:cNvSpPr txBox="1"/>
          <p:nvPr/>
        </p:nvSpPr>
        <p:spPr>
          <a:xfrm>
            <a:off x="3749225" y="3248980"/>
            <a:ext cx="630301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NAS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22771BB-C7E3-45F1-BB74-ED24D8A042C6}"/>
              </a:ext>
            </a:extLst>
          </p:cNvPr>
          <p:cNvSpPr txBox="1"/>
          <p:nvPr/>
        </p:nvSpPr>
        <p:spPr>
          <a:xfrm>
            <a:off x="6231015" y="3284693"/>
            <a:ext cx="1069524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1800" dirty="0">
                <a:latin typeface="+mn-lt"/>
                <a:ea typeface="+mn-ea"/>
              </a:rPr>
              <a:t>NG-RAN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13B7BE9-E95C-4B87-B2E4-1ABE36A36297}"/>
              </a:ext>
            </a:extLst>
          </p:cNvPr>
          <p:cNvSpPr txBox="1"/>
          <p:nvPr/>
        </p:nvSpPr>
        <p:spPr>
          <a:xfrm>
            <a:off x="8796300" y="3284693"/>
            <a:ext cx="611065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5GC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2D03E38A-677C-49B5-81A6-1543A9821DEF}"/>
              </a:ext>
            </a:extLst>
          </p:cNvPr>
          <p:cNvCxnSpPr/>
          <p:nvPr/>
        </p:nvCxnSpPr>
        <p:spPr>
          <a:xfrm>
            <a:off x="2630615" y="4910445"/>
            <a:ext cx="14338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1957351-9F99-4483-B38A-D491469E3A61}"/>
              </a:ext>
            </a:extLst>
          </p:cNvPr>
          <p:cNvSpPr txBox="1"/>
          <p:nvPr/>
        </p:nvSpPr>
        <p:spPr>
          <a:xfrm>
            <a:off x="2630614" y="4566060"/>
            <a:ext cx="2706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UL data over S-NSSAI #B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B7FD16DE-6BF9-47FF-AA32-39FE96450AA0}"/>
              </a:ext>
            </a:extLst>
          </p:cNvPr>
          <p:cNvSpPr/>
          <p:nvPr/>
        </p:nvSpPr>
        <p:spPr>
          <a:xfrm>
            <a:off x="3318228" y="4115123"/>
            <a:ext cx="1575168" cy="369332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800" dirty="0">
                <a:solidFill>
                  <a:schemeClr val="tx1"/>
                </a:solidFill>
              </a:rPr>
              <a:t>5GMM-IDLE</a:t>
            </a:r>
            <a:endParaRPr kumimoji="1" lang="ja-JP" altLang="en-US" sz="1800" dirty="0">
              <a:solidFill>
                <a:schemeClr val="tx1"/>
              </a:solidFill>
            </a:endParaRPr>
          </a:p>
        </p:txBody>
      </p: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37DF8551-7823-4E23-81E1-405FC87523B3}"/>
              </a:ext>
            </a:extLst>
          </p:cNvPr>
          <p:cNvCxnSpPr>
            <a:cxnSpLocks/>
          </p:cNvCxnSpPr>
          <p:nvPr/>
        </p:nvCxnSpPr>
        <p:spPr>
          <a:xfrm flipH="1">
            <a:off x="4041424" y="4036891"/>
            <a:ext cx="27296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C2604707-0C7E-4FD5-9D8B-05BC15A5D3FE}"/>
              </a:ext>
            </a:extLst>
          </p:cNvPr>
          <p:cNvSpPr txBox="1"/>
          <p:nvPr/>
        </p:nvSpPr>
        <p:spPr>
          <a:xfrm>
            <a:off x="4064375" y="3692990"/>
            <a:ext cx="7162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S-NSSAI #A is barred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31" name="四角形: 角を丸くする 30">
            <a:extLst>
              <a:ext uri="{FF2B5EF4-FFF2-40B4-BE49-F238E27FC236}">
                <a16:creationId xmlns:a16="http://schemas.microsoft.com/office/drawing/2014/main" id="{6F429D53-5552-4E1C-B36D-29E86FD415F3}"/>
              </a:ext>
            </a:extLst>
          </p:cNvPr>
          <p:cNvSpPr/>
          <p:nvPr/>
        </p:nvSpPr>
        <p:spPr>
          <a:xfrm>
            <a:off x="2982099" y="5125354"/>
            <a:ext cx="3347480" cy="553896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Skip UAC checking since there is no UL data over S-NSSAI#A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E9A9D0CA-8D82-4199-9B3E-418066343A14}"/>
              </a:ext>
            </a:extLst>
          </p:cNvPr>
          <p:cNvCxnSpPr/>
          <p:nvPr/>
        </p:nvCxnSpPr>
        <p:spPr>
          <a:xfrm>
            <a:off x="4064491" y="6444335"/>
            <a:ext cx="50468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F9C3E56A-46B5-4483-913F-03C06A20CEDA}"/>
              </a:ext>
            </a:extLst>
          </p:cNvPr>
          <p:cNvCxnSpPr>
            <a:cxnSpLocks/>
          </p:cNvCxnSpPr>
          <p:nvPr/>
        </p:nvCxnSpPr>
        <p:spPr>
          <a:xfrm flipH="1">
            <a:off x="4064491" y="6534345"/>
            <a:ext cx="50468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838B3190-D89B-4338-8E17-80905DA0C16F}"/>
              </a:ext>
            </a:extLst>
          </p:cNvPr>
          <p:cNvSpPr txBox="1"/>
          <p:nvPr/>
        </p:nvSpPr>
        <p:spPr>
          <a:xfrm>
            <a:off x="4064375" y="5870157"/>
            <a:ext cx="5046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Service Request </a:t>
            </a:r>
          </a:p>
          <a:p>
            <a:r>
              <a:rPr kumimoji="1" lang="en-US" altLang="ja-JP" sz="1800" dirty="0">
                <a:latin typeface="+mn-lt"/>
                <a:ea typeface="+mn-ea"/>
              </a:rPr>
              <a:t>(UL data status: </a:t>
            </a:r>
            <a:r>
              <a:rPr kumimoji="1" lang="en-US" altLang="ja-JP" sz="1800" b="1" dirty="0">
                <a:latin typeface="+mn-lt"/>
                <a:ea typeface="+mn-ea"/>
              </a:rPr>
              <a:t>1</a:t>
            </a:r>
            <a:r>
              <a:rPr kumimoji="1" lang="en-US" altLang="ja-JP" sz="1800" dirty="0">
                <a:latin typeface="+mn-lt"/>
                <a:ea typeface="+mn-ea"/>
              </a:rPr>
              <a:t> for #A, </a:t>
            </a:r>
            <a:r>
              <a:rPr kumimoji="1" lang="en-US" altLang="ja-JP" sz="1800" b="1" dirty="0">
                <a:latin typeface="+mn-lt"/>
                <a:ea typeface="+mn-ea"/>
              </a:rPr>
              <a:t>1</a:t>
            </a:r>
            <a:r>
              <a:rPr kumimoji="1" lang="en-US" altLang="ja-JP" sz="1800" dirty="0">
                <a:latin typeface="+mn-lt"/>
                <a:ea typeface="+mn-ea"/>
              </a:rPr>
              <a:t> for #B)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36" name="吹き出し: 線 35">
            <a:extLst>
              <a:ext uri="{FF2B5EF4-FFF2-40B4-BE49-F238E27FC236}">
                <a16:creationId xmlns:a16="http://schemas.microsoft.com/office/drawing/2014/main" id="{532FA549-CEB0-45E1-A0EE-6315E2AE05F4}"/>
              </a:ext>
            </a:extLst>
          </p:cNvPr>
          <p:cNvSpPr/>
          <p:nvPr/>
        </p:nvSpPr>
        <p:spPr>
          <a:xfrm>
            <a:off x="279695" y="5805984"/>
            <a:ext cx="3347480" cy="553896"/>
          </a:xfrm>
          <a:prstGeom prst="borderCallout1">
            <a:avLst>
              <a:gd name="adj1" fmla="val 62329"/>
              <a:gd name="adj2" fmla="val 98386"/>
              <a:gd name="adj3" fmla="val 70128"/>
              <a:gd name="adj4" fmla="val 116649"/>
            </a:avLst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UE can send SR since no UAC checking was performed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662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97B9C76-B924-47B9-9746-2CA85F7D4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5853910"/>
          </a:xfrm>
        </p:spPr>
        <p:txBody>
          <a:bodyPr/>
          <a:lstStyle/>
          <a:p>
            <a:r>
              <a:rPr kumimoji="1" lang="en-US" altLang="ja-JP" dirty="0"/>
              <a:t>There are drawbacks in each proposal:</a:t>
            </a:r>
          </a:p>
          <a:p>
            <a:r>
              <a:rPr lang="en-US" altLang="ja-JP" dirty="0"/>
              <a:t>Alt-1: the UE has to re-establish the PDU session again when there is UL data over the released PDU session</a:t>
            </a:r>
          </a:p>
          <a:p>
            <a:r>
              <a:rPr kumimoji="1" lang="en-US" altLang="ja-JP" dirty="0"/>
              <a:t>Alt-2: the status on always-on PDU session cannot be synchronized b/w NW and the UE</a:t>
            </a:r>
          </a:p>
          <a:p>
            <a:r>
              <a:rPr lang="en-US" altLang="ja-JP" dirty="0"/>
              <a:t>Alt-3: “free-riding” issue, i.e. e</a:t>
            </a:r>
            <a:r>
              <a:rPr kumimoji="1" lang="en-US" altLang="ja-JP" dirty="0"/>
              <a:t>ven if the UE has actual UL data over PDU session #A, the UE may skip access barring checking by acting as if there is no UL data by buffering UL data over PDU session #A, and after u-plane is set up, the UE sends buffered UL data (see below)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Alt-1 and Alt-3 are implemented in C1-226805, C1-226806, and CT1 is invited to discuss which way to go, or any other proposals if any</a:t>
            </a:r>
            <a:endParaRPr kumimoji="1" lang="en-US" altLang="ja-JP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5D3B7B9D-3D8B-42BB-88A1-3F2285FB9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Evaluation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B82DE75-AFCD-4FA6-91C9-F2705551D02A}"/>
              </a:ext>
            </a:extLst>
          </p:cNvPr>
          <p:cNvSpPr/>
          <p:nvPr/>
        </p:nvSpPr>
        <p:spPr>
          <a:xfrm>
            <a:off x="1550495" y="2888940"/>
            <a:ext cx="3060339" cy="4500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dirty="0">
                <a:solidFill>
                  <a:schemeClr val="tx1"/>
                </a:solidFill>
              </a:rPr>
              <a:t>UE</a:t>
            </a: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FB8E5207-8BA1-4084-85B5-0D758612B05C}"/>
              </a:ext>
            </a:extLst>
          </p:cNvPr>
          <p:cNvCxnSpPr>
            <a:cxnSpLocks/>
          </p:cNvCxnSpPr>
          <p:nvPr/>
        </p:nvCxnSpPr>
        <p:spPr>
          <a:xfrm>
            <a:off x="2630615" y="3338990"/>
            <a:ext cx="0" cy="27003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7325F430-F807-4CF2-A513-2CCC82A5A3D2}"/>
              </a:ext>
            </a:extLst>
          </p:cNvPr>
          <p:cNvCxnSpPr>
            <a:cxnSpLocks/>
          </p:cNvCxnSpPr>
          <p:nvPr/>
        </p:nvCxnSpPr>
        <p:spPr>
          <a:xfrm>
            <a:off x="4064491" y="3338990"/>
            <a:ext cx="0" cy="27003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1E58CA3-C5D8-4179-B82C-31B1DB8A2B2F}"/>
              </a:ext>
            </a:extLst>
          </p:cNvPr>
          <p:cNvCxnSpPr>
            <a:cxnSpLocks/>
          </p:cNvCxnSpPr>
          <p:nvPr/>
        </p:nvCxnSpPr>
        <p:spPr>
          <a:xfrm>
            <a:off x="6771075" y="3338990"/>
            <a:ext cx="0" cy="27003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28770BFB-C02F-4D68-A164-E8CA95B8DB5D}"/>
              </a:ext>
            </a:extLst>
          </p:cNvPr>
          <p:cNvCxnSpPr>
            <a:cxnSpLocks/>
          </p:cNvCxnSpPr>
          <p:nvPr/>
        </p:nvCxnSpPr>
        <p:spPr>
          <a:xfrm>
            <a:off x="9111335" y="3338990"/>
            <a:ext cx="0" cy="27003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1ED5650-FF4A-4298-A3E1-6BDD338CA0BE}"/>
              </a:ext>
            </a:extLst>
          </p:cNvPr>
          <p:cNvSpPr txBox="1"/>
          <p:nvPr/>
        </p:nvSpPr>
        <p:spPr>
          <a:xfrm>
            <a:off x="2032379" y="2933945"/>
            <a:ext cx="1363322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Upper layer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DDDEC82-5FA3-4572-88C1-42304482ABD1}"/>
              </a:ext>
            </a:extLst>
          </p:cNvPr>
          <p:cNvSpPr txBox="1"/>
          <p:nvPr/>
        </p:nvSpPr>
        <p:spPr>
          <a:xfrm>
            <a:off x="3749225" y="2933945"/>
            <a:ext cx="630301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NAS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1E1B8E0-8262-43B6-8880-245272D325E9}"/>
              </a:ext>
            </a:extLst>
          </p:cNvPr>
          <p:cNvSpPr txBox="1"/>
          <p:nvPr/>
        </p:nvSpPr>
        <p:spPr>
          <a:xfrm>
            <a:off x="6231015" y="2969658"/>
            <a:ext cx="1069524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1800" dirty="0">
                <a:latin typeface="+mn-lt"/>
                <a:ea typeface="+mn-ea"/>
              </a:rPr>
              <a:t>NG-RAN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64A0421-6438-4F67-A0C2-ACD5EEA183E3}"/>
              </a:ext>
            </a:extLst>
          </p:cNvPr>
          <p:cNvSpPr txBox="1"/>
          <p:nvPr/>
        </p:nvSpPr>
        <p:spPr>
          <a:xfrm>
            <a:off x="8796300" y="2969658"/>
            <a:ext cx="611065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5GC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55E8D171-1F9C-4EE8-974D-921D909084DB}"/>
              </a:ext>
            </a:extLst>
          </p:cNvPr>
          <p:cNvCxnSpPr>
            <a:cxnSpLocks/>
          </p:cNvCxnSpPr>
          <p:nvPr/>
        </p:nvCxnSpPr>
        <p:spPr>
          <a:xfrm>
            <a:off x="2630615" y="4350002"/>
            <a:ext cx="11186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DB83D49-8961-460D-BD5F-8C249C75D9E9}"/>
              </a:ext>
            </a:extLst>
          </p:cNvPr>
          <p:cNvSpPr txBox="1"/>
          <p:nvPr/>
        </p:nvSpPr>
        <p:spPr>
          <a:xfrm>
            <a:off x="2630614" y="4005617"/>
            <a:ext cx="306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UL data over S-NSSAI </a:t>
            </a:r>
            <a:r>
              <a:rPr kumimoji="1" lang="en-US" altLang="ja-JP" sz="1800" b="1" dirty="0">
                <a:latin typeface="+mn-lt"/>
                <a:ea typeface="+mn-ea"/>
              </a:rPr>
              <a:t>#A</a:t>
            </a:r>
            <a:endParaRPr kumimoji="1" lang="ja-JP" altLang="en-US" sz="1800" b="1" dirty="0" err="1">
              <a:latin typeface="+mn-lt"/>
              <a:ea typeface="+mn-ea"/>
            </a:endParaRP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87A9BB31-029F-4599-AAC4-AB90714475EC}"/>
              </a:ext>
            </a:extLst>
          </p:cNvPr>
          <p:cNvSpPr/>
          <p:nvPr/>
        </p:nvSpPr>
        <p:spPr>
          <a:xfrm>
            <a:off x="3318228" y="3687252"/>
            <a:ext cx="1575168" cy="369332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800" dirty="0">
                <a:solidFill>
                  <a:schemeClr val="tx1"/>
                </a:solidFill>
              </a:rPr>
              <a:t>5GMM-IDLE</a:t>
            </a:r>
            <a:endParaRPr kumimoji="1" lang="ja-JP" altLang="en-US" sz="1800" dirty="0">
              <a:solidFill>
                <a:schemeClr val="tx1"/>
              </a:solidFill>
            </a:endParaRPr>
          </a:p>
        </p:txBody>
      </p:sp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5E909891-6003-4005-9D7F-246ED5113562}"/>
              </a:ext>
            </a:extLst>
          </p:cNvPr>
          <p:cNvCxnSpPr>
            <a:cxnSpLocks/>
          </p:cNvCxnSpPr>
          <p:nvPr/>
        </p:nvCxnSpPr>
        <p:spPr>
          <a:xfrm flipH="1">
            <a:off x="4041424" y="3609020"/>
            <a:ext cx="27296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4A8A2F52-999A-4AD9-AFF6-CE58EBAC1FBB}"/>
              </a:ext>
            </a:extLst>
          </p:cNvPr>
          <p:cNvCxnSpPr/>
          <p:nvPr/>
        </p:nvCxnSpPr>
        <p:spPr>
          <a:xfrm>
            <a:off x="4064491" y="5692985"/>
            <a:ext cx="50468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8C715CB9-8045-44E0-9BC0-078ED7FC8233}"/>
              </a:ext>
            </a:extLst>
          </p:cNvPr>
          <p:cNvCxnSpPr>
            <a:cxnSpLocks/>
          </p:cNvCxnSpPr>
          <p:nvPr/>
        </p:nvCxnSpPr>
        <p:spPr>
          <a:xfrm flipH="1">
            <a:off x="4064491" y="5782995"/>
            <a:ext cx="50468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6CD73349-8039-4224-8315-D2874FFAC51A}"/>
              </a:ext>
            </a:extLst>
          </p:cNvPr>
          <p:cNvSpPr txBox="1"/>
          <p:nvPr/>
        </p:nvSpPr>
        <p:spPr>
          <a:xfrm>
            <a:off x="4064375" y="5118807"/>
            <a:ext cx="5046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Service Request </a:t>
            </a:r>
          </a:p>
          <a:p>
            <a:r>
              <a:rPr kumimoji="1" lang="en-US" altLang="ja-JP" sz="1800" dirty="0">
                <a:latin typeface="+mn-lt"/>
                <a:ea typeface="+mn-ea"/>
              </a:rPr>
              <a:t>(UL data status: </a:t>
            </a:r>
            <a:r>
              <a:rPr kumimoji="1" lang="en-US" altLang="ja-JP" sz="1800" b="1" dirty="0">
                <a:latin typeface="+mn-lt"/>
                <a:ea typeface="+mn-ea"/>
              </a:rPr>
              <a:t>1</a:t>
            </a:r>
            <a:r>
              <a:rPr kumimoji="1" lang="en-US" altLang="ja-JP" sz="1800" dirty="0">
                <a:latin typeface="+mn-lt"/>
                <a:ea typeface="+mn-ea"/>
              </a:rPr>
              <a:t> for #A, </a:t>
            </a:r>
            <a:r>
              <a:rPr kumimoji="1" lang="en-US" altLang="ja-JP" sz="1800" b="1" dirty="0">
                <a:latin typeface="+mn-lt"/>
                <a:ea typeface="+mn-ea"/>
              </a:rPr>
              <a:t>1</a:t>
            </a:r>
            <a:r>
              <a:rPr kumimoji="1" lang="en-US" altLang="ja-JP" sz="1800" dirty="0">
                <a:latin typeface="+mn-lt"/>
                <a:ea typeface="+mn-ea"/>
              </a:rPr>
              <a:t> for #B)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37720CF9-042C-4AB9-9838-C19D476F21F3}"/>
              </a:ext>
            </a:extLst>
          </p:cNvPr>
          <p:cNvSpPr txBox="1"/>
          <p:nvPr/>
        </p:nvSpPr>
        <p:spPr>
          <a:xfrm>
            <a:off x="4064375" y="3284693"/>
            <a:ext cx="7162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S-NSSAI #A is barred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10B27615-9B9C-4F79-8097-6EE4793B7FF6}"/>
              </a:ext>
            </a:extLst>
          </p:cNvPr>
          <p:cNvCxnSpPr/>
          <p:nvPr/>
        </p:nvCxnSpPr>
        <p:spPr>
          <a:xfrm>
            <a:off x="3749225" y="4350002"/>
            <a:ext cx="0" cy="1588544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9B0626B-678F-498F-9E21-5DB89508BC79}"/>
              </a:ext>
            </a:extLst>
          </p:cNvPr>
          <p:cNvSpPr txBox="1"/>
          <p:nvPr/>
        </p:nvSpPr>
        <p:spPr>
          <a:xfrm>
            <a:off x="2958987" y="5333117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n-lt"/>
                <a:ea typeface="+mn-ea"/>
              </a:rPr>
              <a:t>Buffer</a:t>
            </a:r>
            <a:endParaRPr kumimoji="1" lang="ja-JP" altLang="en-US" sz="1800" dirty="0" err="1">
              <a:latin typeface="+mn-lt"/>
              <a:ea typeface="+mn-ea"/>
            </a:endParaRP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573634F6-2348-4C3A-9781-A8C63682C3DD}"/>
              </a:ext>
            </a:extLst>
          </p:cNvPr>
          <p:cNvSpPr/>
          <p:nvPr/>
        </p:nvSpPr>
        <p:spPr>
          <a:xfrm>
            <a:off x="2765630" y="4440012"/>
            <a:ext cx="3949469" cy="678795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The UE generates UL data over #B.</a:t>
            </a:r>
          </a:p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Here, the UE can skip UAC checking since there is “no” (it’s buffered) UL data over S-NSSAI#A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EB9911F1-D55C-40B2-9652-61B09410A1E4}"/>
              </a:ext>
            </a:extLst>
          </p:cNvPr>
          <p:cNvCxnSpPr>
            <a:cxnSpLocks/>
          </p:cNvCxnSpPr>
          <p:nvPr/>
        </p:nvCxnSpPr>
        <p:spPr>
          <a:xfrm>
            <a:off x="3749226" y="5949280"/>
            <a:ext cx="536199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吹き出し: 線 32">
            <a:extLst>
              <a:ext uri="{FF2B5EF4-FFF2-40B4-BE49-F238E27FC236}">
                <a16:creationId xmlns:a16="http://schemas.microsoft.com/office/drawing/2014/main" id="{41904208-88A4-4C55-970C-BD10BA77C89C}"/>
              </a:ext>
            </a:extLst>
          </p:cNvPr>
          <p:cNvSpPr/>
          <p:nvPr/>
        </p:nvSpPr>
        <p:spPr>
          <a:xfrm>
            <a:off x="8405014" y="4914165"/>
            <a:ext cx="2731601" cy="553896"/>
          </a:xfrm>
          <a:prstGeom prst="borderCallout1">
            <a:avLst>
              <a:gd name="adj1" fmla="val 96722"/>
              <a:gd name="adj2" fmla="val 29337"/>
              <a:gd name="adj3" fmla="val 184770"/>
              <a:gd name="adj4" fmla="val 9282"/>
            </a:avLst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Can be </a:t>
            </a:r>
            <a:r>
              <a:rPr lang="en-US" altLang="ja-JP" dirty="0">
                <a:solidFill>
                  <a:schemeClr val="tx1"/>
                </a:solidFill>
              </a:rPr>
              <a:t>s</a:t>
            </a:r>
            <a:r>
              <a:rPr kumimoji="1" lang="en-US" altLang="ja-JP" dirty="0">
                <a:solidFill>
                  <a:schemeClr val="tx1"/>
                </a:solidFill>
              </a:rPr>
              <a:t>ent without any UAC checking!!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626475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kumimoji="1" sz="1800" dirty="0" err="1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26643</TotalTime>
  <Words>953</Words>
  <Application>Microsoft Office PowerPoint</Application>
  <PresentationFormat>ワイド画面</PresentationFormat>
  <Paragraphs>136</Paragraphs>
  <Slides>9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9</vt:i4>
      </vt:variant>
    </vt:vector>
  </HeadingPairs>
  <TitlesOfParts>
    <vt:vector size="15" baseType="lpstr">
      <vt:lpstr>Arial</vt:lpstr>
      <vt:lpstr>Segoe UI</vt:lpstr>
      <vt:lpstr>Times New Roman</vt:lpstr>
      <vt:lpstr>Wingdings</vt:lpstr>
      <vt:lpstr>標準デザイン</vt:lpstr>
      <vt:lpstr>Custom Design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株式会社NTTドコモ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Maoki HIKOSAKA　r3</cp:lastModifiedBy>
  <cp:revision>1128</cp:revision>
  <dcterms:created xsi:type="dcterms:W3CDTF">2008-05-20T02:15:22Z</dcterms:created>
  <dcterms:modified xsi:type="dcterms:W3CDTF">2022-11-07T11:02:45Z</dcterms:modified>
</cp:coreProperties>
</file>