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6" r:id="rId1"/>
    <p:sldMasterId id="2147485168" r:id="rId2"/>
  </p:sldMasterIdLst>
  <p:notesMasterIdLst>
    <p:notesMasterId r:id="rId37"/>
  </p:notesMasterIdLst>
  <p:handoutMasterIdLst>
    <p:handoutMasterId r:id="rId38"/>
  </p:handoutMasterIdLst>
  <p:sldIdLst>
    <p:sldId id="341" r:id="rId3"/>
    <p:sldId id="363" r:id="rId4"/>
    <p:sldId id="366" r:id="rId5"/>
    <p:sldId id="377" r:id="rId6"/>
    <p:sldId id="368" r:id="rId7"/>
    <p:sldId id="434" r:id="rId8"/>
    <p:sldId id="408" r:id="rId9"/>
    <p:sldId id="409" r:id="rId10"/>
    <p:sldId id="411" r:id="rId11"/>
    <p:sldId id="419" r:id="rId12"/>
    <p:sldId id="420" r:id="rId13"/>
    <p:sldId id="428" r:id="rId14"/>
    <p:sldId id="435" r:id="rId15"/>
    <p:sldId id="442" r:id="rId16"/>
    <p:sldId id="443" r:id="rId17"/>
    <p:sldId id="370" r:id="rId18"/>
    <p:sldId id="440" r:id="rId19"/>
    <p:sldId id="407" r:id="rId20"/>
    <p:sldId id="371" r:id="rId21"/>
    <p:sldId id="414" r:id="rId22"/>
    <p:sldId id="410" r:id="rId23"/>
    <p:sldId id="429" r:id="rId24"/>
    <p:sldId id="444" r:id="rId25"/>
    <p:sldId id="445" r:id="rId26"/>
    <p:sldId id="441" r:id="rId27"/>
    <p:sldId id="431" r:id="rId28"/>
    <p:sldId id="375" r:id="rId29"/>
    <p:sldId id="400" r:id="rId30"/>
    <p:sldId id="405" r:id="rId31"/>
    <p:sldId id="365" r:id="rId32"/>
    <p:sldId id="376" r:id="rId33"/>
    <p:sldId id="385" r:id="rId34"/>
    <p:sldId id="432" r:id="rId35"/>
    <p:sldId id="398" r:id="rId36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58EB35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9112" autoAdjust="0"/>
  </p:normalViewPr>
  <p:slideViewPr>
    <p:cSldViewPr snapToGrid="0">
      <p:cViewPr varScale="1">
        <p:scale>
          <a:sx n="62" d="100"/>
          <a:sy n="62" d="100"/>
        </p:scale>
        <p:origin x="8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864" y="56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ms1ce9\Desktop\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CT1</a:t>
            </a:r>
            <a:r>
              <a:rPr lang="de-DE" baseline="0"/>
              <a:t> - agreed CR/pCR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CRs!$C$4</c:f>
              <c:strCache>
                <c:ptCount val="1"/>
                <c:pt idx="0">
                  <c:v>agreedCR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CRs!$D$3:$X$3</c:f>
              <c:strCache>
                <c:ptCount val="21"/>
                <c:pt idx="0">
                  <c:v>Aug_2019</c:v>
                </c:pt>
                <c:pt idx="1">
                  <c:v>Oct_2019</c:v>
                </c:pt>
                <c:pt idx="2">
                  <c:v>Nov_2019</c:v>
                </c:pt>
                <c:pt idx="3">
                  <c:v>Feb-e_2020</c:v>
                </c:pt>
                <c:pt idx="4">
                  <c:v>April-e_2020</c:v>
                </c:pt>
                <c:pt idx="5">
                  <c:v>June-e_2020</c:v>
                </c:pt>
                <c:pt idx="6">
                  <c:v>August-e_2020</c:v>
                </c:pt>
                <c:pt idx="7">
                  <c:v>October-e_2020</c:v>
                </c:pt>
                <c:pt idx="8">
                  <c:v>November-e_2020</c:v>
                </c:pt>
                <c:pt idx="9">
                  <c:v>January-e_2021</c:v>
                </c:pt>
                <c:pt idx="10">
                  <c:v>February-e_2021</c:v>
                </c:pt>
                <c:pt idx="11">
                  <c:v>April-e_2021</c:v>
                </c:pt>
                <c:pt idx="12">
                  <c:v>May-e_2021</c:v>
                </c:pt>
                <c:pt idx="13">
                  <c:v>August-e_2021</c:v>
                </c:pt>
                <c:pt idx="14">
                  <c:v>October-e_2021</c:v>
                </c:pt>
                <c:pt idx="15">
                  <c:v>November-e_2021</c:v>
                </c:pt>
                <c:pt idx="16">
                  <c:v>January-e_2022</c:v>
                </c:pt>
                <c:pt idx="17">
                  <c:v>February-e_2022</c:v>
                </c:pt>
                <c:pt idx="18">
                  <c:v>April-e_2022</c:v>
                </c:pt>
                <c:pt idx="19">
                  <c:v>May-e_2022</c:v>
                </c:pt>
                <c:pt idx="20">
                  <c:v>August-e_2022</c:v>
                </c:pt>
              </c:strCache>
            </c:strRef>
          </c:cat>
          <c:val>
            <c:numRef>
              <c:f>CRs!$D$4:$X$4</c:f>
              <c:numCache>
                <c:formatCode>General</c:formatCode>
                <c:ptCount val="21"/>
                <c:pt idx="0">
                  <c:v>244</c:v>
                </c:pt>
                <c:pt idx="1">
                  <c:v>207</c:v>
                </c:pt>
                <c:pt idx="2">
                  <c:v>213</c:v>
                </c:pt>
                <c:pt idx="3">
                  <c:v>194</c:v>
                </c:pt>
                <c:pt idx="4">
                  <c:v>304</c:v>
                </c:pt>
                <c:pt idx="5">
                  <c:v>394</c:v>
                </c:pt>
                <c:pt idx="6">
                  <c:v>325</c:v>
                </c:pt>
                <c:pt idx="7">
                  <c:v>259</c:v>
                </c:pt>
                <c:pt idx="8">
                  <c:v>198</c:v>
                </c:pt>
                <c:pt idx="9">
                  <c:v>30</c:v>
                </c:pt>
                <c:pt idx="10">
                  <c:v>237</c:v>
                </c:pt>
                <c:pt idx="11">
                  <c:v>84</c:v>
                </c:pt>
                <c:pt idx="12">
                  <c:v>262</c:v>
                </c:pt>
                <c:pt idx="13">
                  <c:v>318</c:v>
                </c:pt>
                <c:pt idx="14">
                  <c:v>134</c:v>
                </c:pt>
                <c:pt idx="15">
                  <c:v>241</c:v>
                </c:pt>
                <c:pt idx="16">
                  <c:v>203</c:v>
                </c:pt>
                <c:pt idx="17">
                  <c:v>323</c:v>
                </c:pt>
                <c:pt idx="18">
                  <c:v>212</c:v>
                </c:pt>
                <c:pt idx="19">
                  <c:v>309</c:v>
                </c:pt>
                <c:pt idx="20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8-4587-9638-F00D10D22E63}"/>
            </c:ext>
          </c:extLst>
        </c:ser>
        <c:ser>
          <c:idx val="1"/>
          <c:order val="1"/>
          <c:tx>
            <c:strRef>
              <c:f>CRs!$C$5</c:f>
              <c:strCache>
                <c:ptCount val="1"/>
                <c:pt idx="0">
                  <c:v>agreedpCR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CRs!$D$3:$X$3</c:f>
              <c:strCache>
                <c:ptCount val="21"/>
                <c:pt idx="0">
                  <c:v>Aug_2019</c:v>
                </c:pt>
                <c:pt idx="1">
                  <c:v>Oct_2019</c:v>
                </c:pt>
                <c:pt idx="2">
                  <c:v>Nov_2019</c:v>
                </c:pt>
                <c:pt idx="3">
                  <c:v>Feb-e_2020</c:v>
                </c:pt>
                <c:pt idx="4">
                  <c:v>April-e_2020</c:v>
                </c:pt>
                <c:pt idx="5">
                  <c:v>June-e_2020</c:v>
                </c:pt>
                <c:pt idx="6">
                  <c:v>August-e_2020</c:v>
                </c:pt>
                <c:pt idx="7">
                  <c:v>October-e_2020</c:v>
                </c:pt>
                <c:pt idx="8">
                  <c:v>November-e_2020</c:v>
                </c:pt>
                <c:pt idx="9">
                  <c:v>January-e_2021</c:v>
                </c:pt>
                <c:pt idx="10">
                  <c:v>February-e_2021</c:v>
                </c:pt>
                <c:pt idx="11">
                  <c:v>April-e_2021</c:v>
                </c:pt>
                <c:pt idx="12">
                  <c:v>May-e_2021</c:v>
                </c:pt>
                <c:pt idx="13">
                  <c:v>August-e_2021</c:v>
                </c:pt>
                <c:pt idx="14">
                  <c:v>October-e_2021</c:v>
                </c:pt>
                <c:pt idx="15">
                  <c:v>November-e_2021</c:v>
                </c:pt>
                <c:pt idx="16">
                  <c:v>January-e_2022</c:v>
                </c:pt>
                <c:pt idx="17">
                  <c:v>February-e_2022</c:v>
                </c:pt>
                <c:pt idx="18">
                  <c:v>April-e_2022</c:v>
                </c:pt>
                <c:pt idx="19">
                  <c:v>May-e_2022</c:v>
                </c:pt>
                <c:pt idx="20">
                  <c:v>August-e_2022</c:v>
                </c:pt>
              </c:strCache>
            </c:strRef>
          </c:cat>
          <c:val>
            <c:numRef>
              <c:f>CRs!$D$5:$X$5</c:f>
              <c:numCache>
                <c:formatCode>General</c:formatCode>
                <c:ptCount val="21"/>
                <c:pt idx="0">
                  <c:v>92</c:v>
                </c:pt>
                <c:pt idx="1">
                  <c:v>95</c:v>
                </c:pt>
                <c:pt idx="2">
                  <c:v>59</c:v>
                </c:pt>
                <c:pt idx="3">
                  <c:v>107</c:v>
                </c:pt>
                <c:pt idx="4">
                  <c:v>42</c:v>
                </c:pt>
                <c:pt idx="5">
                  <c:v>36</c:v>
                </c:pt>
                <c:pt idx="6">
                  <c:v>1</c:v>
                </c:pt>
                <c:pt idx="7">
                  <c:v>14</c:v>
                </c:pt>
                <c:pt idx="8">
                  <c:v>13</c:v>
                </c:pt>
                <c:pt idx="9">
                  <c:v>75</c:v>
                </c:pt>
                <c:pt idx="10">
                  <c:v>63</c:v>
                </c:pt>
                <c:pt idx="11">
                  <c:v>74</c:v>
                </c:pt>
                <c:pt idx="12">
                  <c:v>69</c:v>
                </c:pt>
                <c:pt idx="13">
                  <c:v>60</c:v>
                </c:pt>
                <c:pt idx="14">
                  <c:v>61</c:v>
                </c:pt>
                <c:pt idx="15">
                  <c:v>56</c:v>
                </c:pt>
                <c:pt idx="16">
                  <c:v>73</c:v>
                </c:pt>
                <c:pt idx="17">
                  <c:v>66</c:v>
                </c:pt>
                <c:pt idx="18">
                  <c:v>25</c:v>
                </c:pt>
                <c:pt idx="19">
                  <c:v>40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8-4587-9638-F00D10D22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7297040"/>
        <c:axId val="707299008"/>
      </c:barChart>
      <c:catAx>
        <c:axId val="70729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7299008"/>
        <c:crosses val="autoZero"/>
        <c:auto val="1"/>
        <c:lblAlgn val="ctr"/>
        <c:lblOffset val="100"/>
        <c:noMultiLvlLbl val="0"/>
      </c:catAx>
      <c:valAx>
        <c:axId val="7072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729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99782B-1646-48C5-B03C-2D29BD990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63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440688-9C35-4353-934E-C9AE902375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9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AD6116-330D-4FB6-BEC0-412107958987}" type="slidenum">
              <a:rPr lang="en-GB" altLang="en-US">
                <a:latin typeface="Times New Roman" pitchFamily="18" charset="0"/>
              </a:rPr>
              <a:pPr/>
              <a:t>2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133350" y="36513"/>
            <a:ext cx="5810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en-US" sz="1200" b="1" dirty="0">
                <a:latin typeface="Arial "/>
              </a:rPr>
              <a:t>3GPP &lt;</a:t>
            </a:r>
            <a:r>
              <a:rPr lang="sv-SE" altLang="en-US" sz="1200" b="1" i="1" dirty="0">
                <a:latin typeface="Arial "/>
              </a:rPr>
              <a:t>meeting</a:t>
            </a:r>
            <a:r>
              <a:rPr lang="sv-SE" altLang="en-US" sz="1200" b="1" dirty="0">
                <a:latin typeface="Arial "/>
              </a:rPr>
              <a:t>&gt;</a:t>
            </a:r>
          </a:p>
          <a:p>
            <a:pPr eaLnBrk="1" hangingPunct="1">
              <a:defRPr/>
            </a:pPr>
            <a:r>
              <a:rPr lang="sv-SE" altLang="en-US" sz="1200" b="1" dirty="0">
                <a:latin typeface="Arial "/>
              </a:rPr>
              <a:t>&lt;</a:t>
            </a:r>
            <a:r>
              <a:rPr lang="sv-SE" altLang="en-US" sz="1200" b="1" i="1" dirty="0">
                <a:latin typeface="Arial "/>
              </a:rPr>
              <a:t>location</a:t>
            </a:r>
            <a:r>
              <a:rPr lang="sv-SE" altLang="en-US" sz="1200" b="1" dirty="0">
                <a:latin typeface="Arial "/>
              </a:rPr>
              <a:t>&gt; – &lt;</a:t>
            </a:r>
            <a:r>
              <a:rPr lang="sv-SE" altLang="en-US" sz="1200" b="1" i="1" dirty="0">
                <a:latin typeface="Arial "/>
              </a:rPr>
              <a:t>month</a:t>
            </a:r>
            <a:r>
              <a:rPr lang="sv-SE" altLang="en-US" sz="1200" b="1" dirty="0">
                <a:latin typeface="Arial "/>
              </a:rPr>
              <a:t>&gt;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83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3C4E5-0FCF-414C-8BB4-A370B86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B5BF1-079A-48E1-9A72-65443975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8C4-57B5-4CFB-9586-E377762C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2621-1763-4C52-A4A1-8AE25E7C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006B-09A2-4112-AE34-E0B5A59F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B54E9-664C-4452-88E3-77657E2B9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BB4B1-D782-4482-94BF-B0D1DFE0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D09DB-E216-4249-957A-2A00F6EA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3F304-5289-48A3-AA62-F8AF771E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3B31-F394-46FE-AC70-39421831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E1585-E114-475F-9073-D59525BB2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3A46-D472-4A41-8A0D-87D401355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55441-973F-4DBB-8226-75267DF9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AB53C-D530-4A27-952A-C0FD6BCD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663D8-7A79-4507-9FEE-D830B21C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15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F038-4B1D-41A8-9239-8643EB50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549C1-0C70-4DB4-813E-9B2DDA212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C61D-277A-4E77-803C-FC3E26E8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27A-7BFE-49E1-8C10-150BDA86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9002-5AE0-4E79-8F01-E290C5D7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70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BE784-6153-46A9-83D3-5D8DA41C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A47D2-5766-4DEE-80E9-C7DBF2E8D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E1F70-F02C-4F5F-AAC6-36084D08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3741B-E810-41A0-ABF2-14E3E02F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53A4-03C8-4A50-BF26-1FDFE895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70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9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9D77-DABF-4279-93C5-FC05DAF95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42EA7-46CD-4FF8-B6BE-54CCCC06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46B1-817F-48F8-9C1C-1E84DEFD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A05E-20F6-479A-8877-C4D3E1CF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E928-5680-477D-B337-77DA66A3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AAFA-D5D7-4DA6-AA3F-64B7CBC8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6BC7-1092-4B34-99B4-DCDF64C50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3BC4A-D4E4-4110-8A8B-A013D109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A7E1-5D32-44CA-A457-6BC34A43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51C4D-5F41-4364-854F-FD08CAAA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42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D429-103D-420C-A6EB-8ACE8B14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CC62F-0AA6-44B4-BAAF-20E3EC49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C919-275A-4B1B-842A-5741935D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7350-FFEE-4599-A4DC-A825116E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2F3B0-2460-40E5-A108-62D474C0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7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B722-01F0-426D-BA89-4B74D8D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F737-30AA-4331-A40E-70200AF6F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E7D82-A4BD-409C-AF1E-285430E9C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0C43B-4B88-4E38-9463-55C731D0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ED391-75F0-418B-8B3F-AF76853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24399-E5C0-44EB-8E84-04E4535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4D92-DE59-4B2C-A2DB-D7881A63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870FC-63D7-416C-A76D-CD4A7D9A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2FC5E-837D-4301-9C77-DE62E0D1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AD6F0-7A88-44A5-903F-955455EDD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BB926-C48A-4832-BD5A-AF6354E83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2E792-519B-494A-8B3C-A34B70E0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13967-92F8-468C-A68F-2F4C16B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B8B10-7D7D-4819-9FBB-016EEE2E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46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766B-EAA4-4AD0-8720-81264252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50E32-6C86-437A-A183-136C88E7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44655-9172-4583-88AF-A703ABC4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149C9-8FF1-408D-8FFB-F5DAB0CC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9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191875" y="6592888"/>
            <a:ext cx="987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2019</a:t>
            </a: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/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4F90773A-FBA2-44A3-9C23-E06B115DB1E3}" type="slidenum">
              <a:rPr lang="en-GB" altLang="en-US" sz="1400" smtClean="0">
                <a:latin typeface="Calibri" pitchFamily="34" charset="0"/>
              </a:rPr>
              <a:pPr>
                <a:defRPr/>
              </a:pPr>
              <a:t>‹#›</a:t>
            </a:fld>
            <a:endParaRPr lang="en-GB" altLang="en-US" sz="1400">
              <a:latin typeface="Calibri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33350" y="36513"/>
            <a:ext cx="3163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en-US" sz="1200" b="1" dirty="0">
                <a:latin typeface="Arial "/>
              </a:rPr>
              <a:t>3GPP TSG CT#97	</a:t>
            </a:r>
          </a:p>
          <a:p>
            <a:pPr eaLnBrk="1" hangingPunct="1">
              <a:defRPr/>
            </a:pPr>
            <a:r>
              <a:rPr lang="sv-SE" altLang="en-US" sz="1200" b="1" dirty="0">
                <a:latin typeface="Arial "/>
              </a:rPr>
              <a:t>Online – </a:t>
            </a:r>
            <a:r>
              <a:rPr lang="sv-SE" altLang="en-US" sz="1200" b="1">
                <a:latin typeface="Arial "/>
              </a:rPr>
              <a:t>12–14 September </a:t>
            </a:r>
            <a:r>
              <a:rPr lang="sv-SE" altLang="en-US" sz="1200" b="1" dirty="0">
                <a:latin typeface="Arial "/>
              </a:rPr>
              <a:t>2022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9163050" y="133350"/>
            <a:ext cx="2600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sv-SE" altLang="en-US" sz="1200" b="1" dirty="0">
                <a:latin typeface="Arial "/>
              </a:rPr>
              <a:t>CP-222013</a:t>
            </a:r>
          </a:p>
          <a:p>
            <a:pPr algn="r" eaLnBrk="1" hangingPunct="1">
              <a:defRPr/>
            </a:pPr>
            <a:endParaRPr lang="sv-SE" altLang="en-US" sz="1200" b="1" dirty="0">
              <a:latin typeface="Arial "/>
            </a:endParaRPr>
          </a:p>
          <a:p>
            <a:pPr algn="r" eaLnBrk="1" hangingPunct="1">
              <a:defRPr/>
            </a:pPr>
            <a:r>
              <a:rPr lang="sv-SE" altLang="en-US" sz="1200" b="1" dirty="0">
                <a:latin typeface="Arial 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5" r:id="rId2"/>
    <p:sldLayoutId id="2147485166" r:id="rId3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D0C6A-C5CE-414C-9D0E-92661222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98BFB-41B6-4A45-9B91-708A4AB32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85BBD-4277-4496-9E57-FBFB67F2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BE11-6943-4A1D-B305-F1188E847ADD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1688-4DC2-4BCF-A27F-1E1FCD5FF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0E65-F68E-49A0-A553-E84B29D24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F4E1-4459-45B2-A33F-F8C30DFD71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15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TSG_CT/TSGC_95e/Docs/CP-220398.zi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TSG_CT/TSGC_95e/Docs/CP-220398.zi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147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US" altLang="en-US" dirty="0"/>
              <a:t>CT WG1 Status Report </a:t>
            </a:r>
            <a:br>
              <a:rPr lang="en-US" altLang="en-US" dirty="0"/>
            </a:br>
            <a:r>
              <a:rPr lang="en-US" altLang="en-US" dirty="0"/>
              <a:t>to TSG CT#97</a:t>
            </a:r>
            <a:endParaRPr lang="en-GB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4294967295"/>
          </p:nvPr>
        </p:nvSpPr>
        <p:spPr>
          <a:xfrm>
            <a:off x="2147888" y="4589463"/>
            <a:ext cx="7886700" cy="1500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dirty="0"/>
              <a:t>Peter Leis</a:t>
            </a:r>
          </a:p>
          <a:p>
            <a:pPr marL="0" indent="0" eaLnBrk="1" hangingPunct="1">
              <a:buFontTx/>
              <a:buNone/>
            </a:pPr>
            <a:r>
              <a:rPr lang="en-GB" altLang="en-US" dirty="0"/>
              <a:t>CT1 Chair, Nokia</a:t>
            </a:r>
          </a:p>
          <a:p>
            <a:pPr marL="0" indent="0"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93073"/>
              </p:ext>
            </p:extLst>
          </p:nvPr>
        </p:nvGraphicFramePr>
        <p:xfrm>
          <a:off x="784312" y="2126071"/>
          <a:ext cx="10188488" cy="2845694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of enhanced support of industrial IoT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IIoT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b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CP-210279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Enabling Multi-USIM devices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CP-210280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of Enhanced support of Non-Public Networks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eNPN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CP-210139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for Support of Unmanned Aerial Systems Connectivity, Identification, and Tracking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ID_UAS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CP-210287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of Enhancement for Proximity based Services in 5GS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E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5G_ProSe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CP-210292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 aspects of Enhanced application layer support for V2X services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eV2XAPP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b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CP-210273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on support for Signed Attestation for Priority and Emergency Sessions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TEI17_SAPES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CP-210272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274432391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95617"/>
              </p:ext>
            </p:extLst>
          </p:nvPr>
        </p:nvGraphicFramePr>
        <p:xfrm>
          <a:off x="784312" y="2126071"/>
          <a:ext cx="10188488" cy="3110321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CT1 aspects of eNS_Ph2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eNS_Ph2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b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CP-211091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CT1 aspects of 5G_eLCS_ph2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5G_eLCS_ph2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100%</a:t>
                      </a:r>
                    </a:p>
                    <a:p>
                      <a:pPr algn="ctr" fontAlgn="t"/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CP-210075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CT1 aspects of 5G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eEDGE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eEDGE_5GC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CP-210284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CT1 Aspects of Application Layer Support for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Uncrewed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Aerial Systems (UAS)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UASAPP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CP-211111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CT1 aspects of eV2XARC_Ph2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eV2XARC_Ph2</a:t>
                      </a:r>
                    </a:p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2021</a:t>
                      </a:r>
                    </a:p>
                  </a:txBody>
                  <a:tcPr marL="0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CP-211116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CT1 aspects of the architectural enhancements for 5G multicast-broadcast services 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5MBS</a:t>
                      </a:r>
                    </a:p>
                    <a:p>
                      <a:pPr algn="l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  <a:b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CP-211093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CT1 aspects of MCOver5GS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MCOver5GS</a:t>
                      </a:r>
                    </a:p>
                    <a:p>
                      <a:pPr algn="l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153412543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>
                <a:highlight>
                  <a:srgbClr val="FFFFFF"/>
                </a:highlight>
              </a:rPr>
              <a:t>Plan</a:t>
            </a:r>
            <a:r>
              <a:rPr lang="en-US" dirty="0"/>
              <a:t>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06480"/>
              </p:ext>
            </p:extLst>
          </p:nvPr>
        </p:nvGraphicFramePr>
        <p:xfrm>
          <a:off x="784312" y="2126071"/>
          <a:ext cx="10188488" cy="2696947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CT1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aspects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NBI17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NBI17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CP-211197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CT1 aspects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eSEAL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E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eSEAL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CP-211117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CT1 aspects of Support of different slices over different Non 3GPP access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TEI17_N3SLICE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CP-211089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System enhancement for redundant PDU session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TEI17_SE_RPS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CP-212099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CT aspects of Support for Minimization of service Interruption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MINT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CP-212166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IMS voice service support and network usability guarantee for UE’s E-UTRA capability disabled scenario in SA 5GS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ING_5GS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CP-212231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CT aspects for enabling MSGin5G Service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5GMARCH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CP-212106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356788955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>
                <a:highlight>
                  <a:srgbClr val="FFFFFF"/>
                </a:highlight>
              </a:rPr>
              <a:t>Plan</a:t>
            </a:r>
            <a:r>
              <a:rPr lang="en-US" dirty="0"/>
              <a:t>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09114"/>
              </p:ext>
            </p:extLst>
          </p:nvPr>
        </p:nvGraphicFramePr>
        <p:xfrm>
          <a:off x="784312" y="2126071"/>
          <a:ext cx="10188488" cy="2958123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CT1 aspects of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NR_redcap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ARCH_NR_REDCAP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CP-213081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IoT NTN support for EPS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E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IOT_SAT_ARCH_EPS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CP-213074</a:t>
                      </a:r>
                      <a:endParaRPr lang="de-DE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Stage 3 CT1 for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eCryptPr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eCryptPr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CP-213083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hangingPunct="0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Multi-device enhancements for device transfers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MuDTran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CP-213080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IMS Optimization for HSS Group ID in an SBA 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TEI17_IMSGID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CP-213082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for modifying </a:t>
                      </a:r>
                      <a:r>
                        <a:rPr lang="en-GB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PASSporT</a:t>
                      </a: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signing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endParaRPr lang="en-US" sz="1100" b="0" i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SPECTRE_Ph3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CP-220302</a:t>
                      </a:r>
                    </a:p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 aspects of AKMA TLS protocol profiles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AKMA_TLS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CP-220307</a:t>
                      </a:r>
                    </a:p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406010531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>
                <a:highlight>
                  <a:srgbClr val="FFFFFF"/>
                </a:highlight>
              </a:rPr>
              <a:t>Plan</a:t>
            </a:r>
            <a:r>
              <a:rPr lang="en-US" dirty="0"/>
              <a:t>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92862"/>
              </p:ext>
            </p:extLst>
          </p:nvPr>
        </p:nvGraphicFramePr>
        <p:xfrm>
          <a:off x="784312" y="2126071"/>
          <a:ext cx="10188488" cy="2711391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CT1 aspects of enhancement of RAN Slicing for NR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NRslice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CP-221266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hangingPunct="0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endParaRPr lang="en-US" sz="1100" b="0" i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267602321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>
                <a:highlight>
                  <a:srgbClr val="FFFFFF"/>
                </a:highlight>
              </a:rPr>
              <a:t>Plan</a:t>
            </a:r>
            <a:r>
              <a:rPr lang="en-US" dirty="0"/>
              <a:t> Rel-18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08786B-EB59-446A-8C38-028E66BAE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19910"/>
              </p:ext>
            </p:extLst>
          </p:nvPr>
        </p:nvGraphicFramePr>
        <p:xfrm>
          <a:off x="657054" y="1816740"/>
          <a:ext cx="10178859" cy="3181464"/>
        </p:xfrm>
        <a:graphic>
          <a:graphicData uri="http://schemas.openxmlformats.org/drawingml/2006/table">
            <a:tbl>
              <a:tblPr firstRow="1" firstCol="1" bandRow="1"/>
              <a:tblGrid>
                <a:gridCol w="66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3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UID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noProof="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Acronym</a:t>
                      </a:r>
                      <a:endParaRPr lang="en-US" sz="1000" noProof="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noProof="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noProof="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</a:t>
                      </a:r>
                      <a:endParaRPr lang="en-US" sz="1000" noProof="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noProof="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6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960053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de-DE" sz="11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CT1 </a:t>
                      </a:r>
                      <a:r>
                        <a:rPr lang="de-DE" sz="1100" b="1" i="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aspects</a:t>
                      </a:r>
                      <a:r>
                        <a:rPr lang="de-DE" sz="11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="1" i="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1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NBI18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NBI18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12.12.2023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25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960055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Stage-3 5GS NAS protocol development 18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5GProtoc18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12.12.2023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27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960057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Stage-3 SAE Protocol Development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SAES18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12.12.2023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5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960009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Protocol enhancements for Mission Critical Services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MCProtoc18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08.12.2023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35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960010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MPS for Supplementary Services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MPSSupServ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08.12.2022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3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kern="12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kern="12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9168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85915"/>
              </p:ext>
            </p:extLst>
          </p:nvPr>
        </p:nvGraphicFramePr>
        <p:xfrm>
          <a:off x="838200" y="2056493"/>
          <a:ext cx="10411095" cy="2322165"/>
        </p:xfrm>
        <a:graphic>
          <a:graphicData uri="http://schemas.openxmlformats.org/drawingml/2006/table">
            <a:tbl>
              <a:tblPr firstRow="1" firstCol="1" bandRow="1"/>
              <a:tblGrid>
                <a:gridCol w="103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49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r>
                        <a:rPr lang="fr-FR" sz="1400" b="1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Version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Rapporteurs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Sent for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7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50819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784220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6675" marR="66675" marT="38100" marB="28575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287125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68024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1608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8645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TS/</a:t>
            </a:r>
            <a:r>
              <a:rPr lang="en-US" dirty="0">
                <a:highlight>
                  <a:srgbClr val="FFFFFF"/>
                </a:highlight>
              </a:rPr>
              <a:t>TR sent to CT plenary</a:t>
            </a:r>
          </a:p>
        </p:txBody>
      </p:sp>
    </p:spTree>
    <p:extLst>
      <p:ext uri="{BB962C8B-B14F-4D97-AF65-F5344CB8AC3E}">
        <p14:creationId xmlns:p14="http://schemas.microsoft.com/office/powerpoint/2010/main" val="380817425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75959"/>
              </p:ext>
            </p:extLst>
          </p:nvPr>
        </p:nvGraphicFramePr>
        <p:xfrm>
          <a:off x="838200" y="2056493"/>
          <a:ext cx="8895193" cy="3936030"/>
        </p:xfrm>
        <a:graphic>
          <a:graphicData uri="http://schemas.openxmlformats.org/drawingml/2006/table">
            <a:tbl>
              <a:tblPr firstRow="1" firstCol="1" bandRow="1"/>
              <a:tblGrid>
                <a:gridCol w="103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9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r>
                        <a:rPr lang="fr-FR" sz="1400" b="1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Source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50819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784220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287125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68024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1608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86459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u="none" kern="120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</a:txBody>
                  <a:tcPr marL="66675" marR="66675" marT="38100" marB="28575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642969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92841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03703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42042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22811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Item Exception </a:t>
            </a:r>
            <a:r>
              <a:rPr lang="en-US" dirty="0">
                <a:highlight>
                  <a:srgbClr val="FFFFFF"/>
                </a:highlight>
              </a:rPr>
              <a:t>Sheets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75479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Status of older releases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Rel-14: 1 CAT F CR for Mission Critical work items agreed</a:t>
            </a:r>
          </a:p>
          <a:p>
            <a:r>
              <a:rPr lang="en-US" sz="2400" dirty="0"/>
              <a:t>Rel-15: 3 CAT F CRs for Mission Critical work items agreed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36429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Release 16 Status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 1 CAT F CRs against Rel-16 agreed , fixing FASMO</a:t>
            </a:r>
            <a:endParaRPr lang="en-US" altLang="de-DE" sz="2400" dirty="0">
              <a:cs typeface="Arial" panose="020B0604020202020204" pitchFamily="34" charset="0"/>
            </a:endParaRPr>
          </a:p>
          <a:p>
            <a:r>
              <a:rPr lang="en-US" altLang="de-DE" sz="2400" dirty="0">
                <a:cs typeface="Arial" panose="020B0604020202020204" pitchFamily="34" charset="0"/>
              </a:rPr>
              <a:t> See next slide for info on non backward compatible CRs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altLang="de-DE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6939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TSG CT WG1 Officials</a:t>
            </a: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2137864" y="2048419"/>
            <a:ext cx="3022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Peter Leis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TSG CT WG1 Chair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ETSI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peter.leis@nokia.com</a:t>
            </a:r>
            <a:endParaRPr lang="fr-FR" altLang="en-US" sz="1400" dirty="0"/>
          </a:p>
          <a:p>
            <a:pPr>
              <a:buFontTx/>
              <a:buNone/>
            </a:pPr>
            <a:endParaRPr lang="fr-FR" altLang="en-US" sz="1800" dirty="0"/>
          </a:p>
          <a:p>
            <a:pPr>
              <a:buFontTx/>
              <a:buNone/>
            </a:pPr>
            <a:endParaRPr lang="en-US" altLang="en-US" sz="1800" dirty="0"/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7458075" y="2048419"/>
            <a:ext cx="3343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Lena Chaponniere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TSG CT WG1 </a:t>
            </a:r>
            <a:r>
              <a:rPr lang="fr-FR" altLang="en-US" sz="1400" dirty="0" err="1"/>
              <a:t>ViceChair</a:t>
            </a:r>
            <a:endParaRPr lang="fr-FR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ATIS</a:t>
            </a:r>
            <a:br>
              <a:rPr lang="fr-FR" altLang="en-US" sz="1400" dirty="0"/>
            </a:br>
            <a:r>
              <a:rPr lang="en-US" altLang="en-US" sz="1400" dirty="0"/>
              <a:t>lguellec@QTI.QUALCOMM.COM</a:t>
            </a:r>
            <a:endParaRPr lang="fr-FR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sz="1800" dirty="0"/>
          </a:p>
          <a:p>
            <a:pPr>
              <a:buFontTx/>
              <a:buNone/>
            </a:pPr>
            <a:endParaRPr lang="fr-FR" altLang="en-US" sz="1800" dirty="0"/>
          </a:p>
          <a:p>
            <a:pPr>
              <a:buFontTx/>
              <a:buNone/>
            </a:pPr>
            <a:endParaRPr lang="en-US" altLang="en-US" sz="1800" dirty="0"/>
          </a:p>
        </p:txBody>
      </p:sp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7552345" y="3535289"/>
            <a:ext cx="3417244" cy="13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Jörgen</a:t>
            </a:r>
            <a:r>
              <a:rPr lang="fr-FR" altLang="en-US" sz="1400" dirty="0"/>
              <a:t> Axell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TSG CT WG1 </a:t>
            </a:r>
            <a:r>
              <a:rPr lang="fr-FR" altLang="en-US" sz="1400" dirty="0" err="1"/>
              <a:t>ViceChair</a:t>
            </a:r>
            <a:endParaRPr lang="fr-FR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ETSI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jorgen.axell@ericsson.com</a:t>
            </a:r>
            <a:endParaRPr lang="fr-FR" altLang="en-US" sz="1400" dirty="0"/>
          </a:p>
          <a:p>
            <a:pPr>
              <a:buFontTx/>
              <a:buNone/>
            </a:pPr>
            <a:endParaRPr lang="en-US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97E6B-DDB8-4C46-9F27-A6CCE883E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34641"/>
            <a:ext cx="857036" cy="1167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AB2F7-E326-4837-B8ED-56680EDBB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76970"/>
            <a:ext cx="977394" cy="11037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DDA321-F9F6-496C-B1F3-ECACBA6D5266}"/>
              </a:ext>
            </a:extLst>
          </p:cNvPr>
          <p:cNvSpPr/>
          <p:nvPr/>
        </p:nvSpPr>
        <p:spPr>
          <a:xfrm>
            <a:off x="7367169" y="3838575"/>
            <a:ext cx="185176" cy="216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C2380-484A-4473-BE4D-E826FBDF9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34641"/>
            <a:ext cx="1013717" cy="1013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B1D4A-27B5-4489-ABD4-64527BCE1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2" y="3488247"/>
            <a:ext cx="832119" cy="124895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F120F3-1407-42DE-ADEF-86B11B1B3CFF}"/>
              </a:ext>
            </a:extLst>
          </p:cNvPr>
          <p:cNvSpPr txBox="1">
            <a:spLocks/>
          </p:cNvSpPr>
          <p:nvPr/>
        </p:nvSpPr>
        <p:spPr bwMode="auto">
          <a:xfrm>
            <a:off x="2158409" y="3580425"/>
            <a:ext cx="3343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Andrijana  Brekalo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 err="1"/>
              <a:t>Secretary</a:t>
            </a:r>
            <a:endParaRPr lang="fr-FR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MCC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400" dirty="0"/>
              <a:t>Andrijana.Brekalo@etsi.org</a:t>
            </a:r>
            <a:endParaRPr lang="en-US" altLang="en-US" sz="1800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Backward Incompatible Changes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8569"/>
          </a:xfrm>
        </p:spPr>
        <p:txBody>
          <a:bodyPr/>
          <a:lstStyle/>
          <a:p>
            <a:r>
              <a:rPr lang="en-US" dirty="0"/>
              <a:t> In “Frozen” specification, with impact on other TSG WGs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88046"/>
              </p:ext>
            </p:extLst>
          </p:nvPr>
        </p:nvGraphicFramePr>
        <p:xfrm>
          <a:off x="209550" y="2282825"/>
          <a:ext cx="11742738" cy="2273730"/>
        </p:xfrm>
        <a:graphic>
          <a:graphicData uri="http://schemas.openxmlformats.org/drawingml/2006/table">
            <a:tbl>
              <a:tblPr firstRow="1" firstCol="1" bandRow="1"/>
              <a:tblGrid>
                <a:gridCol w="11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7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Source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Impacted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TS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Impacted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TSG</a:t>
                      </a:r>
                      <a:r>
                        <a:rPr lang="fr-FR" sz="1400" b="1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WG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05"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6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6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6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3200" marR="4320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3200" marR="4320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3200" marR="4320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442"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442"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15944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Release 17 Status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186 </a:t>
            </a:r>
            <a:r>
              <a:rPr lang="es-ES" sz="2400" dirty="0" err="1"/>
              <a:t>CRs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agreed</a:t>
            </a:r>
            <a:r>
              <a:rPr lang="es-ES" sz="2400" dirty="0"/>
              <a:t> for </a:t>
            </a:r>
            <a:r>
              <a:rPr lang="es-ES" sz="2400" dirty="0" err="1"/>
              <a:t>Release</a:t>
            </a:r>
            <a:r>
              <a:rPr lang="es-ES" sz="2400" dirty="0"/>
              <a:t> 17</a:t>
            </a:r>
          </a:p>
          <a:p>
            <a:r>
              <a:rPr lang="en-US" sz="2400" dirty="0"/>
              <a:t> 0 </a:t>
            </a:r>
            <a:r>
              <a:rPr lang="en-US" sz="2400" dirty="0" err="1"/>
              <a:t>pCRs</a:t>
            </a:r>
            <a:r>
              <a:rPr lang="en-US" sz="2400" dirty="0"/>
              <a:t> were agreed for Release 17</a:t>
            </a:r>
          </a:p>
          <a:p>
            <a:r>
              <a:rPr lang="en-GB" sz="2400" dirty="0"/>
              <a:t> 0</a:t>
            </a:r>
            <a:r>
              <a:rPr lang="en-US" sz="2400" dirty="0"/>
              <a:t> new work items under CT1 lead was agreed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030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17 </a:t>
            </a:r>
            <a:r>
              <a:rPr lang="en-US" dirty="0">
                <a:highlight>
                  <a:srgbClr val="FFFFFF"/>
                </a:highlight>
              </a:rPr>
              <a:t>Status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 Significant progress since previous meeting. In last plenary, CT approved 6 work items exception for CT1. The work progressed as follows </a:t>
            </a:r>
          </a:p>
          <a:p>
            <a:pPr lvl="1"/>
            <a:r>
              <a:rPr lang="en-GB" sz="1600" dirty="0" err="1"/>
              <a:t>eMONASTERY</a:t>
            </a:r>
            <a:r>
              <a:rPr lang="en-GB" sz="1600" dirty="0"/>
              <a:t> 		98% -&gt; 100%</a:t>
            </a:r>
          </a:p>
          <a:p>
            <a:pPr lvl="1"/>
            <a:r>
              <a:rPr lang="en-GB" sz="1600" dirty="0" err="1"/>
              <a:t>IoT_SAT_ARCH_EPS</a:t>
            </a:r>
            <a:r>
              <a:rPr lang="en-GB" sz="1600" dirty="0"/>
              <a:t>		95% -&gt; 100%	</a:t>
            </a:r>
          </a:p>
          <a:p>
            <a:pPr lvl="1"/>
            <a:r>
              <a:rPr lang="en-GB" sz="1600" dirty="0"/>
              <a:t>5MBS			97% -&gt; 97%	</a:t>
            </a:r>
          </a:p>
          <a:p>
            <a:pPr lvl="1"/>
            <a:r>
              <a:rPr lang="en-GB" sz="1600" dirty="0"/>
              <a:t>EDGEAPP			99% -&gt; 100%	</a:t>
            </a:r>
          </a:p>
          <a:p>
            <a:pPr lvl="1"/>
            <a:r>
              <a:rPr lang="en-GB" sz="1600" dirty="0" err="1"/>
              <a:t>eSEAL</a:t>
            </a:r>
            <a:r>
              <a:rPr lang="en-GB" sz="1600" dirty="0"/>
              <a:t>			99% -&gt; 100%	</a:t>
            </a:r>
          </a:p>
          <a:p>
            <a:pPr lvl="1"/>
            <a:r>
              <a:rPr lang="en-GB" sz="1600" dirty="0"/>
              <a:t>5G_ProSe			96% -&gt;100%			</a:t>
            </a:r>
          </a:p>
          <a:p>
            <a:r>
              <a:rPr lang="en-US" sz="1600" dirty="0"/>
              <a:t>On 5MBS, CT1 did not receive an LS from SA2 in reply of CT plenary LS in</a:t>
            </a:r>
            <a:r>
              <a:rPr lang="en-US" sz="1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CP-220398</a:t>
            </a:r>
            <a:r>
              <a:rPr lang="en-US" sz="1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/>
              <a:t>on “</a:t>
            </a:r>
            <a:r>
              <a:rPr lang="en-GB" sz="1600" dirty="0"/>
              <a:t>LS on parameters preconfigured in the UE to receive MBS service</a:t>
            </a:r>
            <a:r>
              <a:rPr lang="en-US" sz="1600" dirty="0"/>
              <a:t>”. More info on next slide</a:t>
            </a:r>
            <a:endParaRPr lang="en-GB" sz="1600" dirty="0"/>
          </a:p>
          <a:p>
            <a:r>
              <a:rPr lang="es-ES" sz="1600" dirty="0"/>
              <a:t> </a:t>
            </a:r>
            <a:r>
              <a:rPr lang="es-ES" sz="1600" dirty="0" err="1"/>
              <a:t>Alignment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stage-2 and </a:t>
            </a:r>
            <a:r>
              <a:rPr lang="es-ES" sz="1600" dirty="0" err="1"/>
              <a:t>across</a:t>
            </a:r>
            <a:r>
              <a:rPr lang="es-ES" sz="1600" dirty="0"/>
              <a:t> stage-3 </a:t>
            </a:r>
            <a:r>
              <a:rPr lang="es-ES" sz="1600" dirty="0" err="1"/>
              <a:t>specs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expected</a:t>
            </a:r>
            <a:r>
              <a:rPr lang="es-ES" sz="1600" dirty="0"/>
              <a:t> for </a:t>
            </a:r>
            <a:r>
              <a:rPr lang="es-ES" sz="1600" dirty="0" err="1"/>
              <a:t>all</a:t>
            </a:r>
            <a:r>
              <a:rPr lang="es-ES" sz="1600" dirty="0"/>
              <a:t> </a:t>
            </a:r>
            <a:r>
              <a:rPr lang="es-ES" sz="1600" dirty="0" err="1"/>
              <a:t>work</a:t>
            </a:r>
            <a:r>
              <a:rPr lang="es-ES" sz="1600" dirty="0"/>
              <a:t> ítems.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9148399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Status of 5MBS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 The </a:t>
            </a:r>
            <a:r>
              <a:rPr lang="de-DE" sz="2000" dirty="0" err="1"/>
              <a:t>exception</a:t>
            </a:r>
            <a:r>
              <a:rPr lang="de-DE" sz="2000" dirty="0"/>
              <a:t> </a:t>
            </a:r>
            <a:r>
              <a:rPr lang="de-DE" sz="2000" dirty="0" err="1"/>
              <a:t>sheet</a:t>
            </a:r>
            <a:r>
              <a:rPr lang="de-DE" sz="2000" dirty="0"/>
              <a:t> for 5MBS </a:t>
            </a:r>
            <a:r>
              <a:rPr lang="de-DE" sz="2000" dirty="0" err="1"/>
              <a:t>lists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followoing</a:t>
            </a:r>
            <a:r>
              <a:rPr lang="de-DE" sz="2000" dirty="0"/>
              <a:t> open </a:t>
            </a:r>
            <a:r>
              <a:rPr lang="de-DE" sz="2000" dirty="0" err="1"/>
              <a:t>task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„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complete the specification TS 24.575 to support UE pre-configuration for broadcast service”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err="1"/>
              <a:t>pCRs</a:t>
            </a:r>
            <a:r>
              <a:rPr lang="en-US" sz="2000" dirty="0"/>
              <a:t> against </a:t>
            </a:r>
            <a:r>
              <a:rPr lang="en-GB" sz="2000" dirty="0"/>
              <a:t>TS 24.575</a:t>
            </a:r>
            <a:r>
              <a:rPr lang="en-US" sz="2000" dirty="0"/>
              <a:t> on this open task, namely on a Management Object for pre-configuration of UEs were discussed, however, no consensus was found</a:t>
            </a:r>
          </a:p>
          <a:p>
            <a:r>
              <a:rPr lang="en-US" sz="2000" dirty="0"/>
              <a:t> it is to note that the related reply LS from SA2, answering questions in </a:t>
            </a:r>
            <a:r>
              <a:rPr lang="en-US" sz="2000" b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CP-220398</a:t>
            </a:r>
            <a:r>
              <a:rPr lang="en-US" sz="20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/>
              <a:t>was not received by CT1</a:t>
            </a:r>
          </a:p>
          <a:p>
            <a:r>
              <a:rPr lang="en-US" sz="2000" dirty="0"/>
              <a:t> as consequence, TS 24.575 is currently available as version 0.1.0</a:t>
            </a:r>
          </a:p>
          <a:p>
            <a:r>
              <a:rPr lang="en-US" sz="2000" dirty="0"/>
              <a:t> CT plenary expected to decide on the way forward regarding the open task from the 5MBS exception sheet</a:t>
            </a:r>
            <a:r>
              <a:rPr lang="en-US" sz="200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34521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Status of 5G_ProSe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 The </a:t>
            </a:r>
            <a:r>
              <a:rPr lang="de-DE" sz="2000" dirty="0" err="1"/>
              <a:t>exception</a:t>
            </a:r>
            <a:r>
              <a:rPr lang="de-DE" sz="2000" dirty="0"/>
              <a:t> </a:t>
            </a:r>
            <a:r>
              <a:rPr lang="de-DE" sz="2000" dirty="0" err="1"/>
              <a:t>sheet</a:t>
            </a:r>
            <a:r>
              <a:rPr lang="de-DE" sz="2000" dirty="0"/>
              <a:t> for 5G_ProSe MBS </a:t>
            </a:r>
            <a:r>
              <a:rPr lang="de-DE" sz="2000" dirty="0" err="1"/>
              <a:t>lists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followoing</a:t>
            </a:r>
            <a:r>
              <a:rPr lang="de-DE" sz="2000" dirty="0"/>
              <a:t> open </a:t>
            </a:r>
            <a:r>
              <a:rPr lang="de-DE" sz="2000" dirty="0" err="1"/>
              <a:t>tasks</a:t>
            </a:r>
            <a:endParaRPr lang="de-DE" sz="2000" dirty="0"/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As part of support UE policy for proximity based services in 5GS, support of 5G </a:t>
            </a:r>
            <a:r>
              <a:rPr lang="en-GB" sz="14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ProSe</a:t>
            </a: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policy request during registration procedure; </a:t>
            </a:r>
            <a:endParaRPr lang="de-DE" sz="14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As part of support UE-to-network relay for proximity based services in 5GS, how the UE determines whether to use UP based or CP based security procedure;</a:t>
            </a:r>
            <a:endParaRPr lang="de-DE" sz="14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Support UE usage reporting in 5GS.</a:t>
            </a:r>
            <a:endParaRPr lang="de-DE" sz="14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de-DE" sz="2000" dirty="0"/>
              <a:t> Item 2 and 3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addressed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previous</a:t>
            </a:r>
            <a:r>
              <a:rPr lang="de-DE" sz="2000" dirty="0"/>
              <a:t> </a:t>
            </a:r>
            <a:r>
              <a:rPr lang="de-DE" sz="2000" dirty="0" err="1"/>
              <a:t>meetings</a:t>
            </a:r>
            <a:r>
              <a:rPr lang="de-DE" sz="2000" dirty="0"/>
              <a:t>.</a:t>
            </a:r>
          </a:p>
          <a:p>
            <a:r>
              <a:rPr lang="de-DE" sz="2000" dirty="0"/>
              <a:t> For Item 1, </a:t>
            </a:r>
            <a:r>
              <a:rPr lang="de-DE" sz="2000" dirty="0" err="1"/>
              <a:t>several</a:t>
            </a:r>
            <a:r>
              <a:rPr lang="de-DE" sz="2000" dirty="0"/>
              <a:t> </a:t>
            </a:r>
            <a:r>
              <a:rPr lang="de-DE" sz="2000" dirty="0" err="1"/>
              <a:t>proposal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presented</a:t>
            </a:r>
            <a:r>
              <a:rPr lang="de-DE" sz="2000" dirty="0"/>
              <a:t>, </a:t>
            </a:r>
            <a:r>
              <a:rPr lang="de-DE" sz="2000" dirty="0" err="1"/>
              <a:t>however</a:t>
            </a:r>
            <a:r>
              <a:rPr lang="de-DE" sz="2000" dirty="0"/>
              <a:t>, CT1 </a:t>
            </a:r>
            <a:r>
              <a:rPr lang="de-DE" sz="2000" dirty="0" err="1"/>
              <a:t>did</a:t>
            </a:r>
            <a:r>
              <a:rPr lang="de-DE" sz="2000" dirty="0"/>
              <a:t> not find </a:t>
            </a:r>
            <a:r>
              <a:rPr lang="de-DE" sz="2000" dirty="0" err="1"/>
              <a:t>consensus</a:t>
            </a:r>
            <a:r>
              <a:rPr lang="de-DE" sz="2000" dirty="0"/>
              <a:t> on a CR (</a:t>
            </a:r>
            <a:r>
              <a:rPr lang="en-GB" sz="2000" dirty="0"/>
              <a:t>Please note that the capability would also impact V2X policy). Due to the time frame for Rel-17, CT1 will not pursue V2X/</a:t>
            </a:r>
            <a:r>
              <a:rPr lang="en-GB" sz="2000" dirty="0" err="1"/>
              <a:t>ProSe</a:t>
            </a:r>
            <a:r>
              <a:rPr lang="en-GB" sz="2000" dirty="0"/>
              <a:t> policy request during registration procedure in Rel-17</a:t>
            </a:r>
          </a:p>
          <a:p>
            <a:r>
              <a:rPr lang="en-US" sz="2000" dirty="0"/>
              <a:t> Common understanding in CT1 that the capability should be added in Rel-18</a:t>
            </a:r>
          </a:p>
          <a:p>
            <a:r>
              <a:rPr lang="en-US" sz="2000" dirty="0"/>
              <a:t> Related LS </a:t>
            </a:r>
            <a:r>
              <a:rPr lang="en-GB" sz="2000" dirty="0"/>
              <a:t>C1-225451 </a:t>
            </a:r>
            <a:r>
              <a:rPr lang="en-US" sz="2000" dirty="0"/>
              <a:t>sent to SA2, </a:t>
            </a:r>
            <a:r>
              <a:rPr lang="en-US" sz="2000" dirty="0" err="1"/>
              <a:t>Cc’ed</a:t>
            </a:r>
            <a:r>
              <a:rPr lang="en-US" sz="2000" dirty="0"/>
              <a:t> to plenaries </a:t>
            </a:r>
          </a:p>
        </p:txBody>
      </p:sp>
    </p:spTree>
    <p:extLst>
      <p:ext uri="{BB962C8B-B14F-4D97-AF65-F5344CB8AC3E}">
        <p14:creationId xmlns:p14="http://schemas.microsoft.com/office/powerpoint/2010/main" val="132103782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18 </a:t>
            </a:r>
            <a:r>
              <a:rPr lang="en-US" dirty="0">
                <a:highlight>
                  <a:srgbClr val="FFFFFF"/>
                </a:highlight>
              </a:rPr>
              <a:t>Status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 3 new work items have been agreed for Rel-18</a:t>
            </a:r>
          </a:p>
          <a:p>
            <a:r>
              <a:rPr lang="en-GB" sz="2000" dirty="0"/>
              <a:t> Work on Rel-18 CRs has started, mainly protocol enhancements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20867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>
                <a:highlight>
                  <a:srgbClr val="FFFFFF"/>
                </a:highlight>
              </a:rPr>
              <a:t>Information</a:t>
            </a:r>
            <a:r>
              <a:rPr lang="en-US" dirty="0"/>
              <a:t> to 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/>
              <a:t>For the work on V2X/</a:t>
            </a:r>
            <a:r>
              <a:rPr lang="en-GB" sz="2000" dirty="0" err="1"/>
              <a:t>ProSe</a:t>
            </a:r>
            <a:r>
              <a:rPr lang="en-GB" sz="2000" dirty="0"/>
              <a:t> policy request during registration procedure, CT1 had joint email discussion with CT3</a:t>
            </a:r>
          </a:p>
          <a:p>
            <a:pPr marL="457200" lvl="1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GB" sz="2400" dirty="0"/>
          </a:p>
          <a:p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619730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>
                <a:highlight>
                  <a:srgbClr val="FFFFFF"/>
                </a:highlight>
              </a:rPr>
              <a:t>Action</a:t>
            </a:r>
            <a:r>
              <a:rPr lang="en-US" dirty="0"/>
              <a:t> to 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de-DE" sz="2000" dirty="0" err="1"/>
              <a:t>Decision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 on </a:t>
            </a:r>
            <a:r>
              <a:rPr lang="de-DE" sz="2000" dirty="0" err="1"/>
              <a:t>way</a:t>
            </a:r>
            <a:r>
              <a:rPr lang="de-DE" sz="2000" dirty="0"/>
              <a:t> </a:t>
            </a:r>
            <a:r>
              <a:rPr lang="de-DE" sz="2000" dirty="0" err="1"/>
              <a:t>forward</a:t>
            </a:r>
            <a:r>
              <a:rPr lang="de-DE" sz="2000" dirty="0"/>
              <a:t> for 5MBS </a:t>
            </a:r>
            <a:r>
              <a:rPr lang="en-GB" sz="2000" dirty="0"/>
              <a:t>support UE pre-configuration for broadcast service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087205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E9C8-C5FD-4EB0-B855-4BFF404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FF"/>
                </a:highlight>
              </a:rPr>
              <a:t>Experience with e-meeting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5EBC-5EF6-444F-9CD6-5A81BF32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High </a:t>
            </a:r>
            <a:r>
              <a:rPr lang="en-GB" sz="2000" dirty="0"/>
              <a:t>number of emails resulted in a very busy meeting:</a:t>
            </a:r>
          </a:p>
          <a:p>
            <a:pPr lvl="1"/>
            <a:r>
              <a:rPr lang="en-GB" sz="1800" dirty="0"/>
              <a:t>CT1#137-e </a:t>
            </a:r>
            <a:r>
              <a:rPr lang="en-GB" sz="1800"/>
              <a:t>roughly 4100 </a:t>
            </a:r>
            <a:r>
              <a:rPr lang="en-GB" sz="1800" dirty="0"/>
              <a:t>emails</a:t>
            </a:r>
          </a:p>
          <a:p>
            <a:r>
              <a:rPr lang="en-GB" sz="2000" dirty="0"/>
              <a:t>Conference calls </a:t>
            </a:r>
          </a:p>
          <a:p>
            <a:pPr lvl="1"/>
            <a:r>
              <a:rPr lang="en-GB" sz="1800" dirty="0"/>
              <a:t>Used </a:t>
            </a:r>
            <a:r>
              <a:rPr lang="en-GB" sz="1800" dirty="0" err="1"/>
              <a:t>GoTo</a:t>
            </a:r>
            <a:r>
              <a:rPr lang="en-GB" sz="1800" dirty="0"/>
              <a:t> Meeting</a:t>
            </a:r>
          </a:p>
          <a:p>
            <a:pPr lvl="1"/>
            <a:r>
              <a:rPr lang="en-GB" sz="1800" dirty="0"/>
              <a:t>Useful to find way forward </a:t>
            </a:r>
          </a:p>
          <a:p>
            <a:r>
              <a:rPr lang="en-GB" sz="2000" dirty="0"/>
              <a:t>Decision making over email not always </a:t>
            </a:r>
            <a:r>
              <a:rPr lang="de-DE" sz="2000" dirty="0"/>
              <a:t>easy</a:t>
            </a:r>
          </a:p>
          <a:p>
            <a:pPr lvl="1"/>
            <a:r>
              <a:rPr lang="en-GB" sz="1800" dirty="0"/>
              <a:t>sometimes slow (different </a:t>
            </a:r>
            <a:r>
              <a:rPr lang="en-GB" sz="1800" dirty="0" err="1"/>
              <a:t>timezones</a:t>
            </a:r>
            <a:r>
              <a:rPr lang="en-GB" sz="1800" dirty="0"/>
              <a:t>), no f2f offline discussion</a:t>
            </a:r>
          </a:p>
          <a:p>
            <a:pPr lvl="1"/>
            <a:r>
              <a:rPr lang="en-US" sz="1800" dirty="0"/>
              <a:t>as a consequence, complex topics are more easily shifted out of the meeting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66120575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E9C8-C5FD-4EB0-B855-4BFF404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highlight>
                  <a:srgbClr val="FFFFFF"/>
                </a:highlight>
              </a:rPr>
              <a:t>Some</a:t>
            </a:r>
            <a:r>
              <a:rPr lang="de-DE" dirty="0"/>
              <a:t> </a:t>
            </a:r>
            <a:r>
              <a:rPr lang="de-DE" dirty="0" err="1"/>
              <a:t>stats</a:t>
            </a:r>
            <a:r>
              <a:rPr lang="de-DE" dirty="0"/>
              <a:t>, </a:t>
            </a:r>
            <a:r>
              <a:rPr lang="de-DE" dirty="0" err="1">
                <a:highlight>
                  <a:srgbClr val="FFFFFF"/>
                </a:highlight>
              </a:rPr>
              <a:t>agreed</a:t>
            </a:r>
            <a:r>
              <a:rPr lang="de-DE" dirty="0">
                <a:highlight>
                  <a:srgbClr val="FFFFFF"/>
                </a:highlight>
              </a:rPr>
              <a:t> CRs/</a:t>
            </a:r>
            <a:r>
              <a:rPr lang="de-DE" dirty="0" err="1">
                <a:highlight>
                  <a:srgbClr val="FFFFFF"/>
                </a:highlight>
              </a:rPr>
              <a:t>pCRs</a:t>
            </a:r>
            <a:endParaRPr lang="de-DE" dirty="0">
              <a:highlight>
                <a:srgbClr val="FFFFFF"/>
              </a:highligh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EDA0A1-7B78-4E72-9469-0595F17D68E7}"/>
              </a:ext>
            </a:extLst>
          </p:cNvPr>
          <p:cNvSpPr txBox="1">
            <a:spLocks/>
          </p:cNvSpPr>
          <p:nvPr/>
        </p:nvSpPr>
        <p:spPr bwMode="auto">
          <a:xfrm>
            <a:off x="8753475" y="2832168"/>
            <a:ext cx="26003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27830A-2E0C-4870-98F2-A1F2CB4715C3}"/>
              </a:ext>
            </a:extLst>
          </p:cNvPr>
          <p:cNvSpPr txBox="1">
            <a:spLocks/>
          </p:cNvSpPr>
          <p:nvPr/>
        </p:nvSpPr>
        <p:spPr bwMode="auto">
          <a:xfrm>
            <a:off x="8753475" y="2496620"/>
            <a:ext cx="2600325" cy="36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January 2020 meeting not show</a:t>
            </a:r>
            <a:r>
              <a:rPr lang="de-DE" sz="1600" dirty="0"/>
              <a:t>n, </a:t>
            </a:r>
            <a:r>
              <a:rPr lang="en-GB" sz="1600" dirty="0"/>
              <a:t>February and April 2020 had limited scope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January/ April / October 2021 </a:t>
            </a:r>
            <a:r>
              <a:rPr lang="de-DE" sz="1600" dirty="0" err="1"/>
              <a:t>with</a:t>
            </a:r>
            <a:r>
              <a:rPr lang="de-DE" sz="1600" dirty="0"/>
              <a:t> limited </a:t>
            </a:r>
            <a:r>
              <a:rPr lang="de-DE" sz="1600" dirty="0" err="1"/>
              <a:t>scope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January</a:t>
            </a:r>
            <a:r>
              <a:rPr lang="de-DE" sz="1600" dirty="0"/>
              <a:t> / April 2022 </a:t>
            </a:r>
            <a:r>
              <a:rPr lang="de-DE" sz="1600" dirty="0" err="1"/>
              <a:t>with</a:t>
            </a:r>
            <a:r>
              <a:rPr lang="de-DE" sz="1600" dirty="0"/>
              <a:t> limited </a:t>
            </a:r>
            <a:r>
              <a:rPr lang="de-DE" sz="1600" dirty="0" err="1"/>
              <a:t>scope</a:t>
            </a:r>
            <a:endParaRPr lang="de-DE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E72A25-FFB4-4676-8087-DD56B023B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05338"/>
              </p:ext>
            </p:extLst>
          </p:nvPr>
        </p:nvGraphicFramePr>
        <p:xfrm>
          <a:off x="450349" y="2293705"/>
          <a:ext cx="7861443" cy="366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78074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highlight>
                  <a:srgbClr val="FFFFFF"/>
                </a:highlight>
              </a:rPr>
              <a:t>Meeting Calendar</a:t>
            </a:r>
          </a:p>
        </p:txBody>
      </p:sp>
      <p:sp>
        <p:nvSpPr>
          <p:cNvPr id="5123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4987925" cy="4351338"/>
          </a:xfrm>
        </p:spPr>
        <p:txBody>
          <a:bodyPr/>
          <a:lstStyle/>
          <a:p>
            <a:r>
              <a:rPr lang="en-US" altLang="fr-FR" dirty="0"/>
              <a:t>Since the last CT plenary</a:t>
            </a:r>
          </a:p>
          <a:p>
            <a:pPr lvl="1"/>
            <a:r>
              <a:rPr lang="en-US" dirty="0"/>
              <a:t>CT1#137-e (electronic)</a:t>
            </a:r>
          </a:p>
          <a:p>
            <a:pPr marL="914400" lvl="2" indent="0">
              <a:buNone/>
            </a:pPr>
            <a:endParaRPr lang="en-US" altLang="fr-FR" dirty="0"/>
          </a:p>
        </p:txBody>
      </p:sp>
      <p:sp>
        <p:nvSpPr>
          <p:cNvPr id="5124" name="Espace réservé du contenu 3"/>
          <p:cNvSpPr txBox="1">
            <a:spLocks/>
          </p:cNvSpPr>
          <p:nvPr/>
        </p:nvSpPr>
        <p:spPr bwMode="auto">
          <a:xfrm>
            <a:off x="6215063" y="1833563"/>
            <a:ext cx="5238504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dirty="0"/>
              <a:t>Upcoming Meetings</a:t>
            </a:r>
          </a:p>
          <a:p>
            <a:pPr lvl="1"/>
            <a:r>
              <a:rPr lang="en-US" altLang="fr-FR" dirty="0"/>
              <a:t>CT1#138-e</a:t>
            </a:r>
          </a:p>
          <a:p>
            <a:pPr lvl="2"/>
            <a:r>
              <a:rPr lang="en-US" altLang="fr-FR" dirty="0"/>
              <a:t>Begin	October 10</a:t>
            </a:r>
            <a:r>
              <a:rPr lang="en-US" altLang="fr-FR" baseline="30000" dirty="0"/>
              <a:t>th</a:t>
            </a:r>
            <a:r>
              <a:rPr lang="en-US" altLang="fr-FR" dirty="0"/>
              <a:t> 2022</a:t>
            </a:r>
          </a:p>
          <a:p>
            <a:pPr lvl="2"/>
            <a:r>
              <a:rPr lang="en-US" altLang="fr-FR" dirty="0"/>
              <a:t>End	October 10</a:t>
            </a:r>
            <a:r>
              <a:rPr lang="en-US" altLang="fr-FR" baseline="30000" dirty="0"/>
              <a:t>th</a:t>
            </a:r>
            <a:r>
              <a:rPr lang="en-US" altLang="fr-FR" dirty="0"/>
              <a:t> 2022</a:t>
            </a:r>
          </a:p>
          <a:p>
            <a:pPr lvl="1"/>
            <a:r>
              <a:rPr lang="en-US" altLang="fr-FR" dirty="0"/>
              <a:t>CT1#139</a:t>
            </a:r>
          </a:p>
          <a:p>
            <a:pPr lvl="2"/>
            <a:r>
              <a:rPr lang="en-US" altLang="fr-FR" dirty="0"/>
              <a:t>Begin	November 14</a:t>
            </a:r>
            <a:r>
              <a:rPr lang="en-US" altLang="fr-FR" baseline="30000" dirty="0"/>
              <a:t>th</a:t>
            </a:r>
            <a:r>
              <a:rPr lang="en-US" altLang="fr-FR" dirty="0"/>
              <a:t> 2022</a:t>
            </a:r>
          </a:p>
          <a:p>
            <a:pPr lvl="2"/>
            <a:r>
              <a:rPr lang="en-US" altLang="fr-FR" dirty="0"/>
              <a:t>End	November 14</a:t>
            </a:r>
            <a:r>
              <a:rPr lang="en-US" altLang="fr-FR" baseline="30000" dirty="0"/>
              <a:t>th</a:t>
            </a:r>
            <a:r>
              <a:rPr lang="en-US" altLang="fr-FR" dirty="0"/>
              <a:t> 2022</a:t>
            </a:r>
          </a:p>
          <a:p>
            <a:pPr lvl="2"/>
            <a:endParaRPr lang="en-US" altLang="fr-FR" dirty="0"/>
          </a:p>
          <a:p>
            <a:pPr marL="457200" lvl="1" indent="0">
              <a:buNone/>
            </a:pPr>
            <a:endParaRPr lang="en-US" altLang="fr-FR" dirty="0"/>
          </a:p>
          <a:p>
            <a:pPr lvl="2"/>
            <a:endParaRPr lang="en-US" altLang="fr-FR" dirty="0"/>
          </a:p>
          <a:p>
            <a:pPr lvl="2"/>
            <a:endParaRPr lang="en-US" altLang="fr-FR" dirty="0"/>
          </a:p>
          <a:p>
            <a:pPr marL="914400" lvl="2" indent="0">
              <a:buNone/>
            </a:pPr>
            <a:endParaRPr lang="en-US" altLang="fr-FR" dirty="0"/>
          </a:p>
          <a:p>
            <a:endParaRPr lang="en-US" altLang="fr-FR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highlight>
                  <a:srgbClr val="FFFFFF"/>
                </a:highlight>
              </a:rPr>
              <a:t>Acknowledgement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MS PGothic" panose="020B0600070205080204" pitchFamily="34" charset="-128"/>
              </a:rPr>
              <a:t>The CT1 Chair wants to thank</a:t>
            </a:r>
          </a:p>
          <a:p>
            <a:r>
              <a:rPr lang="en-US" altLang="en-US" sz="2600" dirty="0">
                <a:ea typeface="MS PGothic" panose="020B0600070205080204" pitchFamily="34" charset="-128"/>
              </a:rPr>
              <a:t> Lena Chaponniere for chairing the breakout stream on “Services” topics</a:t>
            </a:r>
          </a:p>
          <a:p>
            <a:r>
              <a:rPr lang="en-US" altLang="en-US" sz="2600" dirty="0">
                <a:ea typeface="MS PGothic" panose="020B0600070205080204" pitchFamily="34" charset="-128"/>
              </a:rPr>
              <a:t> Jörgen Axell for chairing the breakout stream on “IMS and MC” topics</a:t>
            </a:r>
          </a:p>
          <a:p>
            <a:r>
              <a:rPr lang="en-US" altLang="en-US" sz="2600" dirty="0">
                <a:ea typeface="MS PGothic" panose="020B0600070205080204" pitchFamily="34" charset="-128"/>
              </a:rPr>
              <a:t> </a:t>
            </a:r>
            <a:r>
              <a:rPr lang="en-US" altLang="ja-JP" sz="2600" dirty="0">
                <a:ea typeface="MS PGothic" panose="020B0600070205080204" pitchFamily="34" charset="-128"/>
              </a:rPr>
              <a:t>Andrijana Brekalo for excellent support before, during and after the meetings</a:t>
            </a:r>
          </a:p>
          <a:p>
            <a:r>
              <a:rPr lang="en-US" altLang="ja-JP" sz="2600" dirty="0">
                <a:ea typeface="MS PGothic" panose="020B0600070205080204" pitchFamily="34" charset="-128"/>
              </a:rPr>
              <a:t>Most important the CT1 delegates for their dedication and hard work during very busy and demanding electronic meetings</a:t>
            </a:r>
            <a:endParaRPr lang="en-US" altLang="en-US" sz="26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178767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24258"/>
              </p:ext>
            </p:extLst>
          </p:nvPr>
        </p:nvGraphicFramePr>
        <p:xfrm>
          <a:off x="800100" y="2016000"/>
          <a:ext cx="10467975" cy="3967023"/>
        </p:xfrm>
        <a:graphic>
          <a:graphicData uri="http://schemas.openxmlformats.org/drawingml/2006/table">
            <a:tbl>
              <a:tblPr firstRow="1" firstCol="1" bandRow="1"/>
              <a:tblGrid>
                <a:gridCol w="10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49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r>
                        <a:rPr lang="fr-FR" sz="1400" b="1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Spec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CR#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Dependancy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43746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89087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174584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393708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41725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930887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03154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 for </a:t>
            </a:r>
            <a:r>
              <a:rPr lang="en-US" dirty="0">
                <a:highlight>
                  <a:srgbClr val="FFFF00"/>
                </a:highlight>
              </a:rPr>
              <a:t>conditional approval (I) </a:t>
            </a:r>
          </a:p>
        </p:txBody>
      </p:sp>
    </p:spTree>
    <p:extLst>
      <p:ext uri="{BB962C8B-B14F-4D97-AF65-F5344CB8AC3E}">
        <p14:creationId xmlns:p14="http://schemas.microsoft.com/office/powerpoint/2010/main" val="3594295528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1310"/>
              </p:ext>
            </p:extLst>
          </p:nvPr>
        </p:nvGraphicFramePr>
        <p:xfrm>
          <a:off x="800100" y="2016000"/>
          <a:ext cx="10467975" cy="3967023"/>
        </p:xfrm>
        <a:graphic>
          <a:graphicData uri="http://schemas.openxmlformats.org/drawingml/2006/table">
            <a:tbl>
              <a:tblPr firstRow="1" firstCol="1" bandRow="1"/>
              <a:tblGrid>
                <a:gridCol w="10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49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r>
                        <a:rPr lang="fr-FR" sz="1400" b="1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Spec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CR#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Dependancy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43746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89087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174584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393708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41725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930887"/>
                  </a:ext>
                </a:extLst>
              </a:tr>
              <a:tr h="3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03154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 for </a:t>
            </a:r>
            <a:r>
              <a:rPr lang="en-US" dirty="0">
                <a:highlight>
                  <a:srgbClr val="FFFF00"/>
                </a:highlight>
              </a:rPr>
              <a:t>conditional approval (II) </a:t>
            </a:r>
          </a:p>
        </p:txBody>
      </p:sp>
    </p:spTree>
    <p:extLst>
      <p:ext uri="{BB962C8B-B14F-4D97-AF65-F5344CB8AC3E}">
        <p14:creationId xmlns:p14="http://schemas.microsoft.com/office/powerpoint/2010/main" val="3637036423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eb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98286" y="2965595"/>
            <a:ext cx="429101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360285" y="1881981"/>
            <a:ext cx="29687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en-US" b="1" dirty="0">
                <a:latin typeface="Arial" pitchFamily="34" charset="0"/>
                <a:cs typeface="Arial" pitchFamily="34" charset="0"/>
              </a:rPr>
              <a:t>Peter Leis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en-US" sz="1400" dirty="0">
                <a:latin typeface="Arial" pitchFamily="34" charset="0"/>
                <a:cs typeface="Arial" pitchFamily="34" charset="0"/>
              </a:rPr>
              <a:t>3GPP TSG CT WG1 Chair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en-US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peter.leis@nokia.com</a:t>
            </a:r>
            <a:endParaRPr lang="en-US" altLang="en-US" sz="14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3628918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TSG CT WG1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5392920" cy="4351338"/>
          </a:xfrm>
        </p:spPr>
        <p:txBody>
          <a:bodyPr/>
          <a:lstStyle/>
          <a:p>
            <a:r>
              <a:rPr lang="en-US" sz="2400" dirty="0">
                <a:highlight>
                  <a:srgbClr val="FFFFFF"/>
                </a:highlight>
              </a:rPr>
              <a:t>Number of handled documents</a:t>
            </a:r>
          </a:p>
          <a:p>
            <a:pPr lvl="1"/>
            <a:r>
              <a:rPr lang="en-US" altLang="fr-FR" sz="1800" dirty="0">
                <a:highlight>
                  <a:srgbClr val="FFFFFF"/>
                </a:highlight>
              </a:rPr>
              <a:t>CT1#137-e: 926</a:t>
            </a:r>
          </a:p>
          <a:p>
            <a:r>
              <a:rPr lang="en-US" sz="2400" dirty="0">
                <a:highlight>
                  <a:srgbClr val="FFFFFF"/>
                </a:highlight>
              </a:rPr>
              <a:t>Agreed CRs </a:t>
            </a:r>
          </a:p>
          <a:p>
            <a:pPr lvl="1"/>
            <a:r>
              <a:rPr lang="en-US" altLang="fr-FR" sz="1800" dirty="0">
                <a:highlight>
                  <a:srgbClr val="FFFFFF"/>
                </a:highlight>
              </a:rPr>
              <a:t>CT1#137-e:</a:t>
            </a:r>
            <a:r>
              <a:rPr lang="en-US" sz="1800" dirty="0">
                <a:highlight>
                  <a:srgbClr val="FFFFFF"/>
                </a:highlight>
              </a:rPr>
              <a:t> Cat B/C/F: 272</a:t>
            </a:r>
          </a:p>
          <a:p>
            <a:r>
              <a:rPr lang="en-US" sz="2400" dirty="0">
                <a:highlight>
                  <a:srgbClr val="FFFFFF"/>
                </a:highlight>
              </a:rPr>
              <a:t>Agreed </a:t>
            </a:r>
            <a:r>
              <a:rPr lang="en-US" sz="2400" dirty="0" err="1">
                <a:highlight>
                  <a:srgbClr val="FFFFFF"/>
                </a:highlight>
              </a:rPr>
              <a:t>pCRs</a:t>
            </a:r>
            <a:endParaRPr lang="en-US" sz="2400" dirty="0">
              <a:highlight>
                <a:srgbClr val="FFFFFF"/>
              </a:highlight>
            </a:endParaRPr>
          </a:p>
          <a:p>
            <a:pPr lvl="1"/>
            <a:r>
              <a:rPr lang="en-US" altLang="fr-FR" sz="1800" dirty="0">
                <a:highlight>
                  <a:srgbClr val="FFFFFF"/>
                </a:highlight>
              </a:rPr>
              <a:t>CT1#137-e: 0</a:t>
            </a:r>
          </a:p>
          <a:p>
            <a:r>
              <a:rPr lang="en-US" sz="2400" dirty="0">
                <a:highlight>
                  <a:srgbClr val="FFFFFF"/>
                </a:highlight>
              </a:rPr>
              <a:t>Attendances</a:t>
            </a:r>
          </a:p>
          <a:p>
            <a:pPr lvl="1"/>
            <a:r>
              <a:rPr lang="en-US" altLang="fr-FR" sz="1800" dirty="0">
                <a:highlight>
                  <a:srgbClr val="FFFFFF"/>
                </a:highlight>
              </a:rPr>
              <a:t>CT1#137-e: 221  attended</a:t>
            </a:r>
          </a:p>
          <a:p>
            <a:pPr lvl="1"/>
            <a:endParaRPr lang="en-US" altLang="fr-FR" sz="1800" dirty="0"/>
          </a:p>
          <a:p>
            <a:pPr lvl="1"/>
            <a:endParaRPr lang="en-US" altLang="fr-FR" sz="1800" dirty="0"/>
          </a:p>
          <a:p>
            <a:pPr marL="914400" lvl="2" indent="0">
              <a:buNone/>
            </a:pPr>
            <a:endParaRPr lang="en-US" alt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6698673" y="1822445"/>
            <a:ext cx="52578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2400" dirty="0"/>
              <a:t>Other information</a:t>
            </a:r>
          </a:p>
          <a:p>
            <a:pPr lvl="1"/>
            <a:r>
              <a:rPr lang="en-US" altLang="fr-FR" sz="2000" dirty="0"/>
              <a:t>CT1#137-e had full scope</a:t>
            </a:r>
          </a:p>
        </p:txBody>
      </p:sp>
    </p:spTree>
    <p:extLst>
      <p:ext uri="{BB962C8B-B14F-4D97-AF65-F5344CB8AC3E}">
        <p14:creationId xmlns:p14="http://schemas.microsoft.com/office/powerpoint/2010/main" val="89671078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28743" y="365125"/>
            <a:ext cx="10515600" cy="1325563"/>
          </a:xfrm>
        </p:spPr>
        <p:txBody>
          <a:bodyPr/>
          <a:lstStyle/>
          <a:p>
            <a:r>
              <a:rPr lang="en-US" altLang="fr-FR" dirty="0">
                <a:highlight>
                  <a:srgbClr val="FFFFFF"/>
                </a:highlight>
              </a:rPr>
              <a:t>New agreed  Study/Work Items led by CT1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55923"/>
              </p:ext>
            </p:extLst>
          </p:nvPr>
        </p:nvGraphicFramePr>
        <p:xfrm>
          <a:off x="209550" y="2282827"/>
          <a:ext cx="11341319" cy="2749108"/>
        </p:xfrm>
        <a:graphic>
          <a:graphicData uri="http://schemas.openxmlformats.org/drawingml/2006/table">
            <a:tbl>
              <a:tblPr firstRow="1" firstCol="1" bandRow="1"/>
              <a:tblGrid>
                <a:gridCol w="140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89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Source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Objectives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4">
                <a:tc>
                  <a:txBody>
                    <a:bodyPr/>
                    <a:lstStyle/>
                    <a:p>
                      <a:pPr hangingPunct="0"/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CP-222175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 aspects of Mission Critical Services over 5MBS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TD Tech</a:t>
                      </a: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Define the stage-3 aspects for stage-2 defined in TS 23.289 developed by SA6 under Rel-18 WI MCOver5MBS, to support on-network multicast and broadcast transport capabilities for Mission Critical Services over 5GS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12842"/>
                  </a:ext>
                </a:extLst>
              </a:tr>
              <a:tr h="205384">
                <a:tc>
                  <a:txBody>
                    <a:bodyPr/>
                    <a:lstStyle/>
                    <a:p>
                      <a:pPr hangingPunct="0"/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CP-222176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 aspects of Mission Critical Services over 5GProSe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Define the stage 3 aspects for stage 2 defined in TS 23.289 developed by SA6 under Rel-18 WI MCOver5GProSe.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7839"/>
                  </a:ext>
                </a:extLst>
              </a:tr>
              <a:tr h="2053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CP-222177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IMS Stage-3 IETF Protocol Alignment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Nokia</a:t>
                      </a: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Ensure protocol alignment between 3GPP Stage 3 IMS work and IETF and minor technical improvements and enhancements to IMS, not of sufficient significance to be normally covered by a work item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408555"/>
                  </a:ext>
                </a:extLst>
              </a:tr>
              <a:tr h="2053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92881"/>
                  </a:ext>
                </a:extLst>
              </a:tr>
              <a:tr h="10760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5126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28743" y="365125"/>
            <a:ext cx="10515600" cy="1325563"/>
          </a:xfrm>
        </p:spPr>
        <p:txBody>
          <a:bodyPr/>
          <a:lstStyle/>
          <a:p>
            <a:r>
              <a:rPr lang="en-US" altLang="fr-FR" dirty="0">
                <a:highlight>
                  <a:srgbClr val="FFFFFF"/>
                </a:highlight>
              </a:rPr>
              <a:t>Revised  Study/Work Items led by CT1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83151"/>
              </p:ext>
            </p:extLst>
          </p:nvPr>
        </p:nvGraphicFramePr>
        <p:xfrm>
          <a:off x="209550" y="2282825"/>
          <a:ext cx="11341319" cy="3432163"/>
        </p:xfrm>
        <a:graphic>
          <a:graphicData uri="http://schemas.openxmlformats.org/drawingml/2006/table">
            <a:tbl>
              <a:tblPr firstRow="1" firstCol="1" bandRow="1"/>
              <a:tblGrid>
                <a:gridCol w="140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7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TDoc</a:t>
                      </a: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#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Title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Source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Objectives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05">
                <a:tc>
                  <a:txBody>
                    <a:bodyPr/>
                    <a:lstStyle/>
                    <a:p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25026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1200"/>
                        </a:spcAft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12842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7839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408555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92881"/>
                  </a:ext>
                </a:extLst>
              </a:tr>
              <a:tr h="374962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5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6838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73453"/>
              </p:ext>
            </p:extLst>
          </p:nvPr>
        </p:nvGraphicFramePr>
        <p:xfrm>
          <a:off x="784312" y="2126071"/>
          <a:ext cx="10188488" cy="2917057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70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ea typeface="+mn-ea"/>
                          <a:cs typeface="+mn-cs"/>
                        </a:rPr>
                        <a:t>Protocol enhancements of Mission Critical Services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MCProtoc17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CP-202193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Mission Critical system migration and interconnection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MCSMI_CT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  <a:p>
                      <a:pPr algn="r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CP-190143</a:t>
                      </a:r>
                    </a:p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ea typeface="+mn-ea"/>
                          <a:cs typeface="+mn-cs"/>
                        </a:rPr>
                        <a:t>Stage-3 of </a:t>
                      </a:r>
                      <a:r>
                        <a:rPr lang="en-US" sz="1400" i="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ea typeface="+mn-ea"/>
                          <a:cs typeface="+mn-cs"/>
                        </a:rPr>
                        <a:t>MuDe</a:t>
                      </a:r>
                      <a:endParaRPr lang="en-US" sz="1400" i="0" kern="120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MuDe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lang="de-DE" sz="1200" b="0" i="1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CP-211162</a:t>
                      </a:r>
                    </a:p>
                    <a:p>
                      <a:pPr algn="r" fontAlgn="ctr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CT1 aspects of MPS2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MPS2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CP-201207</a:t>
                      </a:r>
                    </a:p>
                    <a:p>
                      <a:pPr algn="r" fontAlgn="ctr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Stage 3 of </a:t>
                      </a:r>
                      <a:r>
                        <a:rPr lang="en-US" sz="1400" i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eCPSOR_CON</a:t>
                      </a:r>
                      <a:endParaRPr lang="en-US" sz="1400" i="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eCPSOR_CON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March.2022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CP-210148</a:t>
                      </a:r>
                    </a:p>
                    <a:p>
                      <a:pPr algn="r" fontAlgn="ctr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Stage-3 5GS NAS protocol development 17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5GProtoc17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CP-201163</a:t>
                      </a:r>
                    </a:p>
                    <a:p>
                      <a:pPr algn="r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4012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Stage-3 SAE Protocol Development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SAES17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CP-201165</a:t>
                      </a:r>
                    </a:p>
                    <a:p>
                      <a:pPr marL="0" algn="r" defTabSz="914400" rtl="0" eaLnBrk="1" fontAlgn="ctr" latinLnBrk="0" hangingPunct="1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37463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273923811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74416"/>
              </p:ext>
            </p:extLst>
          </p:nvPr>
        </p:nvGraphicFramePr>
        <p:xfrm>
          <a:off x="784312" y="2126071"/>
          <a:ext cx="10188488" cy="2961821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80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5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IMS Stage-3 IETF Protocol Alignment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IMSProtoc17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  <a:p>
                      <a:pPr algn="ctr" fontAlgn="t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CP-201167</a:t>
                      </a:r>
                    </a:p>
                    <a:p>
                      <a:pPr algn="r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Study on enhanced IMS to 5GC Integration Phase 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FS_eIMS5G2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.020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CP-201168</a:t>
                      </a:r>
                    </a:p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CT aspects of Enhancements to Mission Critical Data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eMCData3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CP-201177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Enhancements to LMR interworking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eMCCI_CT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CP-202241</a:t>
                      </a:r>
                    </a:p>
                    <a:p>
                      <a:pPr algn="r" fontAlgn="ctr"/>
                      <a:endParaRPr lang="de-DE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CT aspects of Enhanced Mission Critical Push-to-talk architecture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enh3MCPTT-CT</a:t>
                      </a:r>
                      <a:endParaRPr lang="de-DE" sz="12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Sept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CP-202188</a:t>
                      </a:r>
                    </a:p>
                    <a:p>
                      <a:pPr algn="r" fontAlgn="t"/>
                      <a:endParaRPr lang="de-DE" sz="12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20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CT aspects of 5GC architecture for satellite networks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5GSAT_ARCH-CT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CP-210149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Enhancements to Mobile Communication System for Railways (MONASTERY) Phase 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E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eMONASTERY2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CP-210145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13825" y="511684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r>
              <a:rPr lang="fi-FI" altLang="de-DE" sz="1000" dirty="0">
                <a:latin typeface="Arial" panose="020B0604020202020204" pitchFamily="34" charset="0"/>
              </a:rPr>
              <a:t> 	98 – no progress since the last plenary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101216674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Rel-17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88392"/>
              </p:ext>
            </p:extLst>
          </p:nvPr>
        </p:nvGraphicFramePr>
        <p:xfrm>
          <a:off x="784312" y="2126071"/>
          <a:ext cx="10188488" cy="3020423"/>
        </p:xfrm>
        <a:graphic>
          <a:graphicData uri="http://schemas.openxmlformats.org/drawingml/2006/table">
            <a:tbl>
              <a:tblPr firstRow="1" firstCol="1" bandRow="1"/>
              <a:tblGrid>
                <a:gridCol w="58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62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Name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Acronym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Start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WID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3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CT1 aspects of PAP/CHAP protocols usage in 5GS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PAP_CHAP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CP-201167</a:t>
                      </a:r>
                    </a:p>
                    <a:p>
                      <a:pPr algn="r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CT1 aspects of AKMA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AKMA-CT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100%</a:t>
                      </a:r>
                      <a:b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</a:b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CP-201168</a:t>
                      </a:r>
                    </a:p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CT1 aspects of SMS_SBI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SMS_SBI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CP-201177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CT aspects for Enabling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Edge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 </a:t>
                      </a:r>
                      <a:r>
                        <a:rPr lang="en-US" sz="140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Applications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E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EDGEAPP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  <a:p>
                      <a:pPr algn="r" fontAlgn="t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CP-203106</a:t>
                      </a:r>
                      <a:endParaRPr lang="de-DE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SID - Study on the CT aspects of Support for Minimization of service Interruption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FS_MINT-CT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br>
                        <a:rPr lang="de-DE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CP-210144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3629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Reliable Data Service Serialization Indication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RDSSI_CT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CP-203234</a:t>
                      </a:r>
                    </a:p>
                    <a:p>
                      <a:pPr algn="r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835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CT aspects of Access Traffic Steering, Switch and Splitting support in the 5G system architecture; Phase 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ATSSS_Ph2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CP-210136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652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3C99B-30CB-4F52-BAAD-E83536627EEA}"/>
              </a:ext>
            </a:extLst>
          </p:cNvPr>
          <p:cNvSpPr txBox="1">
            <a:spLocks/>
          </p:cNvSpPr>
          <p:nvPr/>
        </p:nvSpPr>
        <p:spPr bwMode="auto">
          <a:xfrm>
            <a:off x="165196" y="5146494"/>
            <a:ext cx="5444763" cy="1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 Newly completed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on time for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b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de-DE" sz="1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  row 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– at risk for completion on </a:t>
            </a:r>
            <a:r>
              <a:rPr lang="fi-FI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altLang="de-DE" sz="1000" dirty="0">
                <a:latin typeface="Arial" panose="020B0604020202020204" pitchFamily="34" charset="0"/>
              </a:rPr>
              <a:t>, </a:t>
            </a:r>
            <a:r>
              <a:rPr lang="fi-FI" altLang="de-DE" sz="1000" dirty="0" err="1">
                <a:latin typeface="Arial" panose="020B0604020202020204" pitchFamily="34" charset="0"/>
              </a:rPr>
              <a:t>requires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exception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sheet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</a:rPr>
              <a:t>	98 – no </a:t>
            </a:r>
            <a:r>
              <a:rPr lang="fi-FI" altLang="de-DE" sz="1000" dirty="0" err="1">
                <a:latin typeface="Arial" panose="020B0604020202020204" pitchFamily="34" charset="0"/>
              </a:rPr>
              <a:t>progress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since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the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last</a:t>
            </a:r>
            <a:r>
              <a:rPr lang="fi-FI" altLang="de-DE" sz="1000" dirty="0">
                <a:latin typeface="Arial" panose="020B0604020202020204" pitchFamily="34" charset="0"/>
              </a:rPr>
              <a:t> </a:t>
            </a:r>
            <a:r>
              <a:rPr lang="fi-FI" altLang="de-DE" sz="1000" dirty="0" err="1">
                <a:latin typeface="Arial" panose="020B0604020202020204" pitchFamily="34" charset="0"/>
              </a:rPr>
              <a:t>plenary</a:t>
            </a:r>
            <a:endParaRPr lang="fi-FI" altLang="de-DE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alt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fi-FI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- Updated</a:t>
            </a:r>
          </a:p>
        </p:txBody>
      </p:sp>
    </p:spTree>
    <p:extLst>
      <p:ext uri="{BB962C8B-B14F-4D97-AF65-F5344CB8AC3E}">
        <p14:creationId xmlns:p14="http://schemas.microsoft.com/office/powerpoint/2010/main" val="144009118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2566</Words>
  <Application>Microsoft Office PowerPoint</Application>
  <PresentationFormat>Widescreen</PresentationFormat>
  <Paragraphs>614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</vt:lpstr>
      <vt:lpstr>Calibri</vt:lpstr>
      <vt:lpstr>Calibri Light</vt:lpstr>
      <vt:lpstr>Times New Roman</vt:lpstr>
      <vt:lpstr>Office Theme</vt:lpstr>
      <vt:lpstr>Custom Design</vt:lpstr>
      <vt:lpstr>CT WG1 Status Report  to TSG CT#97</vt:lpstr>
      <vt:lpstr>TSG CT WG1 Officials</vt:lpstr>
      <vt:lpstr>Meeting Calendar</vt:lpstr>
      <vt:lpstr>TSG CT WG1 Statistics</vt:lpstr>
      <vt:lpstr>New agreed  Study/Work Items led by CT1</vt:lpstr>
      <vt:lpstr>Revised  Study/Work Items led by CT1</vt:lpstr>
      <vt:lpstr>Work Plan Rel-17</vt:lpstr>
      <vt:lpstr>Work Plan Rel-17</vt:lpstr>
      <vt:lpstr>Work Plan Rel-17</vt:lpstr>
      <vt:lpstr>Work Plan Rel-17</vt:lpstr>
      <vt:lpstr>Work Plan Rel-17</vt:lpstr>
      <vt:lpstr>Work Plan Rel-17</vt:lpstr>
      <vt:lpstr>Work Plan Rel-17</vt:lpstr>
      <vt:lpstr>Work Plan Rel-17</vt:lpstr>
      <vt:lpstr>Work Plan Rel-18</vt:lpstr>
      <vt:lpstr>TS/TR sent to CT plenary</vt:lpstr>
      <vt:lpstr>Work Item Exception Sheets </vt:lpstr>
      <vt:lpstr>Status of older releases</vt:lpstr>
      <vt:lpstr>Release 16 Status</vt:lpstr>
      <vt:lpstr>Backward Incompatible Changes</vt:lpstr>
      <vt:lpstr>Release 17 Status - Statistics</vt:lpstr>
      <vt:lpstr>Release 17 Status </vt:lpstr>
      <vt:lpstr>Status of 5MBS</vt:lpstr>
      <vt:lpstr>Status of 5G_ProSe</vt:lpstr>
      <vt:lpstr>Release 18 Status </vt:lpstr>
      <vt:lpstr>For Information to CT</vt:lpstr>
      <vt:lpstr>For Action to CT</vt:lpstr>
      <vt:lpstr>Experience with e-meeting </vt:lpstr>
      <vt:lpstr>Some stats, agreed CRs/pCRs</vt:lpstr>
      <vt:lpstr>Acknowledgement</vt:lpstr>
      <vt:lpstr>Annex</vt:lpstr>
      <vt:lpstr>CRs for conditional approval (I) </vt:lpstr>
      <vt:lpstr>CRs for conditional approval (II) </vt:lpstr>
      <vt:lpstr>Thank You!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Nokia User</cp:lastModifiedBy>
  <cp:revision>1182</cp:revision>
  <dcterms:created xsi:type="dcterms:W3CDTF">2010-02-05T13:52:04Z</dcterms:created>
  <dcterms:modified xsi:type="dcterms:W3CDTF">2022-09-01T13:20:29Z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aa2129-79ec-42c0-bfac-e5b7a0374572_Enabled">
    <vt:lpwstr>true</vt:lpwstr>
  </property>
  <property fmtid="{D5CDD505-2E9C-101B-9397-08002B2CF9AE}" pid="3" name="MSIP_Label_b1aa2129-79ec-42c0-bfac-e5b7a0374572_SetDate">
    <vt:lpwstr>2021-08-30T08:50:10Z</vt:lpwstr>
  </property>
  <property fmtid="{D5CDD505-2E9C-101B-9397-08002B2CF9AE}" pid="4" name="MSIP_Label_b1aa2129-79ec-42c0-bfac-e5b7a0374572_Method">
    <vt:lpwstr>Privileged</vt:lpwstr>
  </property>
  <property fmtid="{D5CDD505-2E9C-101B-9397-08002B2CF9AE}" pid="5" name="MSIP_Label_b1aa2129-79ec-42c0-bfac-e5b7a0374572_Name">
    <vt:lpwstr>b1aa2129-79ec-42c0-bfac-e5b7a0374572</vt:lpwstr>
  </property>
  <property fmtid="{D5CDD505-2E9C-101B-9397-08002B2CF9AE}" pid="6" name="MSIP_Label_b1aa2129-79ec-42c0-bfac-e5b7a0374572_SiteId">
    <vt:lpwstr>5d471751-9675-428d-917b-70f44f9630b0</vt:lpwstr>
  </property>
  <property fmtid="{D5CDD505-2E9C-101B-9397-08002B2CF9AE}" pid="7" name="MSIP_Label_b1aa2129-79ec-42c0-bfac-e5b7a0374572_ActionId">
    <vt:lpwstr>775e7123-7e2b-484f-bfcc-c3cc27dbe04f</vt:lpwstr>
  </property>
  <property fmtid="{D5CDD505-2E9C-101B-9397-08002B2CF9AE}" pid="8" name="MSIP_Label_b1aa2129-79ec-42c0-bfac-e5b7a0374572_ContentBits">
    <vt:lpwstr>0</vt:lpwstr>
  </property>
</Properties>
</file>