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5" r:id="rId4"/>
  </p:sldMasterIdLst>
  <p:notesMasterIdLst>
    <p:notesMasterId r:id="rId8"/>
  </p:notesMasterIdLst>
  <p:handoutMasterIdLst>
    <p:handoutMasterId r:id="rId9"/>
  </p:handoutMasterIdLst>
  <p:sldIdLst>
    <p:sldId id="578" r:id="rId5"/>
    <p:sldId id="572" r:id="rId6"/>
    <p:sldId id="58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gh,Subrina" initials="S" lastIdx="13" clrIdx="0">
    <p:extLst>
      <p:ext uri="{19B8F6BF-5375-455C-9EA6-DF929625EA0E}">
        <p15:presenceInfo xmlns:p15="http://schemas.microsoft.com/office/powerpoint/2012/main" userId="S-1-5-21-802951002-2094223479-794563710-201091" providerId="AD"/>
      </p:ext>
    </p:extLst>
  </p:cmAuthor>
  <p:cmAuthor id="2" name="Dee,Gina" initials="D" lastIdx="13" clrIdx="1">
    <p:extLst>
      <p:ext uri="{19B8F6BF-5375-455C-9EA6-DF929625EA0E}">
        <p15:presenceInfo xmlns:p15="http://schemas.microsoft.com/office/powerpoint/2012/main" userId="S-1-5-21-802951002-2094223479-794563710-12090" providerId="AD"/>
      </p:ext>
    </p:extLst>
  </p:cmAuthor>
  <p:cmAuthor id="3" name="Permyakova,Victoria" initials="P" lastIdx="1" clrIdx="2">
    <p:extLst>
      <p:ext uri="{19B8F6BF-5375-455C-9EA6-DF929625EA0E}">
        <p15:presenceInfo xmlns:p15="http://schemas.microsoft.com/office/powerpoint/2012/main" userId="S-1-5-21-802951002-2094223479-794563710-2151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86F9"/>
    <a:srgbClr val="02B7FB"/>
    <a:srgbClr val="0432FF"/>
    <a:srgbClr val="0096FF"/>
    <a:srgbClr val="57B53D"/>
    <a:srgbClr val="FFFCC8"/>
    <a:srgbClr val="FBFFDB"/>
    <a:srgbClr val="840000"/>
    <a:srgbClr val="675A64"/>
    <a:srgbClr val="5B79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51"/>
    <p:restoredTop sz="94690"/>
  </p:normalViewPr>
  <p:slideViewPr>
    <p:cSldViewPr snapToGrid="0" snapToObjects="1">
      <p:cViewPr varScale="1">
        <p:scale>
          <a:sx n="91" d="100"/>
          <a:sy n="91" d="100"/>
        </p:scale>
        <p:origin x="1488" y="184"/>
      </p:cViewPr>
      <p:guideLst>
        <p:guide orient="horz"/>
        <p:guide pos="7679"/>
      </p:guideLst>
    </p:cSldViewPr>
  </p:slideViewPr>
  <p:outlineViewPr>
    <p:cViewPr>
      <p:scale>
        <a:sx n="33" d="100"/>
        <a:sy n="33" d="100"/>
      </p:scale>
      <p:origin x="0" y="-38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COCK, DAVID (Contractor)" userId="ab351881-f439-42ef-9ff9-a701512a7c0a" providerId="ADAL" clId="{A74B43BB-E397-0841-8652-31A5CC154182}"/>
    <pc:docChg chg="modSld">
      <pc:chgData name="HANCOCK, DAVID (Contractor)" userId="ab351881-f439-42ef-9ff9-a701512a7c0a" providerId="ADAL" clId="{A74B43BB-E397-0841-8652-31A5CC154182}" dt="2022-05-13T14:07:54.513" v="1" actId="20577"/>
      <pc:docMkLst>
        <pc:docMk/>
      </pc:docMkLst>
      <pc:sldChg chg="modSp mod">
        <pc:chgData name="HANCOCK, DAVID (Contractor)" userId="ab351881-f439-42ef-9ff9-a701512a7c0a" providerId="ADAL" clId="{A74B43BB-E397-0841-8652-31A5CC154182}" dt="2022-05-13T14:07:54.513" v="1" actId="20577"/>
        <pc:sldMkLst>
          <pc:docMk/>
          <pc:sldMk cId="1946263458" sldId="578"/>
        </pc:sldMkLst>
        <pc:spChg chg="mod">
          <ac:chgData name="HANCOCK, DAVID (Contractor)" userId="ab351881-f439-42ef-9ff9-a701512a7c0a" providerId="ADAL" clId="{A74B43BB-E397-0841-8652-31A5CC154182}" dt="2022-05-13T14:07:54.513" v="1" actId="20577"/>
          <ac:spMkLst>
            <pc:docMk/>
            <pc:sldMk cId="1946263458" sldId="578"/>
            <ac:spMk id="6" creationId="{87CC3D93-446D-30FB-5E0E-BBC5A8235B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EA015-4183-CF46-9F6F-E3C2880F9BC8}" type="datetimeFigureOut">
              <a:rPr lang="en-US" smtClean="0"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96227-0B4F-A34F-9B3D-CC7B7DB30C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930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0AF23-3111-B44C-9C69-8377B646A0C1}" type="datetimeFigureOut">
              <a:rPr lang="en-US" smtClean="0"/>
              <a:t>5/13/22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EE5C9-40ED-874B-95AF-F31254B86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725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EE5C9-40ED-874B-95AF-F31254B86A6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02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DE338-1F62-E749-9DDA-8F6B711F644E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478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189A-3D93-FB46-923F-7B16EB52FEAD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896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80D9-D82F-764E-A272-AFC77D0BA8F7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8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71A7-92E2-924D-9D71-8947B3C63A58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30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174F9-A4D8-8E4B-B25D-1E0BBE697C4D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3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0AB7D-4C42-2F4A-96B4-70E4B023EE8A}" type="datetime1">
              <a:rPr lang="en-US" smtClean="0"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884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997EC-7438-854F-94AB-418285615178}" type="datetime1">
              <a:rPr lang="en-US" smtClean="0"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6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94D63-E488-BD4B-A8B3-94B21EB76DF8}" type="datetime1">
              <a:rPr lang="en-US" smtClean="0"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290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C23C-F362-D048-A569-8DCF0FC986AE}" type="datetime1">
              <a:rPr lang="en-US" smtClean="0"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824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4E995-407B-8D47-A79F-A432EFD2B713}" type="datetime1">
              <a:rPr lang="en-US" smtClean="0"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3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84262-5586-E647-9180-C31E3804AA4D}" type="datetime1">
              <a:rPr lang="en-US" smtClean="0"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60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8296-94FC-1F43-8CB3-B0A7BE896C2D}" type="datetime1">
              <a:rPr lang="en-US" smtClean="0"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AB36A-5BD8-2344-91B6-988AF91EF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6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E2F7A4-F43D-1373-95CA-4F4AA6F58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AB36A-5BD8-2344-91B6-988AF91EFB0A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060216-EF2C-D0E1-CD89-A5FC65DAB2B9}"/>
              </a:ext>
            </a:extLst>
          </p:cNvPr>
          <p:cNvSpPr txBox="1"/>
          <p:nvPr/>
        </p:nvSpPr>
        <p:spPr>
          <a:xfrm>
            <a:off x="3277625" y="2905780"/>
            <a:ext cx="5530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A86F9"/>
                </a:solidFill>
              </a:rPr>
              <a:t>rph PASSporT replay attack detection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CC3D93-446D-30FB-5E0E-BBC5A8235BA5}"/>
              </a:ext>
            </a:extLst>
          </p:cNvPr>
          <p:cNvSpPr txBox="1"/>
          <p:nvPr/>
        </p:nvSpPr>
        <p:spPr>
          <a:xfrm>
            <a:off x="4914361" y="3533989"/>
            <a:ext cx="21661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David Hancock, May, 2022</a:t>
            </a:r>
          </a:p>
        </p:txBody>
      </p:sp>
    </p:spTree>
    <p:extLst>
      <p:ext uri="{BB962C8B-B14F-4D97-AF65-F5344CB8AC3E}">
        <p14:creationId xmlns:p14="http://schemas.microsoft.com/office/powerpoint/2010/main" val="194626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A32E961F-1FA6-E844-A416-BC2AEDB3AA62}"/>
              </a:ext>
            </a:extLst>
          </p:cNvPr>
          <p:cNvSpPr/>
          <p:nvPr/>
        </p:nvSpPr>
        <p:spPr>
          <a:xfrm>
            <a:off x="1838774" y="3480974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OSP-a</a:t>
            </a:r>
          </a:p>
        </p:txBody>
      </p:sp>
      <p:cxnSp>
        <p:nvCxnSpPr>
          <p:cNvPr id="58" name="Straight Arrow Connector 17">
            <a:extLst>
              <a:ext uri="{FF2B5EF4-FFF2-40B4-BE49-F238E27FC236}">
                <a16:creationId xmlns:a16="http://schemas.microsoft.com/office/drawing/2014/main" id="{C47F3DAA-9691-2C41-98A0-AEB304D544B7}"/>
              </a:ext>
            </a:extLst>
          </p:cNvPr>
          <p:cNvCxnSpPr>
            <a:cxnSpLocks/>
            <a:stCxn id="44" idx="1"/>
            <a:endCxn id="31" idx="1"/>
          </p:cNvCxnSpPr>
          <p:nvPr/>
        </p:nvCxnSpPr>
        <p:spPr>
          <a:xfrm flipV="1">
            <a:off x="291693" y="3711408"/>
            <a:ext cx="1547081" cy="1294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9E1373EB-6C88-3D42-8803-2EB73D4122EB}"/>
              </a:ext>
            </a:extLst>
          </p:cNvPr>
          <p:cNvSpPr/>
          <p:nvPr/>
        </p:nvSpPr>
        <p:spPr>
          <a:xfrm>
            <a:off x="6697658" y="3501436"/>
            <a:ext cx="1112400" cy="4199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TSP-b</a:t>
            </a:r>
          </a:p>
        </p:txBody>
      </p:sp>
      <p:cxnSp>
        <p:nvCxnSpPr>
          <p:cNvPr id="33" name="Straight Arrow Connector 17">
            <a:extLst>
              <a:ext uri="{FF2B5EF4-FFF2-40B4-BE49-F238E27FC236}">
                <a16:creationId xmlns:a16="http://schemas.microsoft.com/office/drawing/2014/main" id="{160C69DF-9BFE-DD4F-A577-5FA20487E68B}"/>
              </a:ext>
            </a:extLst>
          </p:cNvPr>
          <p:cNvCxnSpPr>
            <a:cxnSpLocks/>
            <a:stCxn id="31" idx="3"/>
            <a:endCxn id="30" idx="1"/>
          </p:cNvCxnSpPr>
          <p:nvPr/>
        </p:nvCxnSpPr>
        <p:spPr>
          <a:xfrm>
            <a:off x="2810440" y="3711408"/>
            <a:ext cx="3887218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F8BA1AD-FDB0-F345-90F4-516FA402F34D}"/>
              </a:ext>
            </a:extLst>
          </p:cNvPr>
          <p:cNvSpPr txBox="1"/>
          <p:nvPr/>
        </p:nvSpPr>
        <p:spPr>
          <a:xfrm>
            <a:off x="319828" y="107931"/>
            <a:ext cx="8923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div PASSporT authenticates retargeting event of legitimate priority call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87AF28C-66D4-AEF7-04F6-1692421502E3}"/>
              </a:ext>
            </a:extLst>
          </p:cNvPr>
          <p:cNvSpPr txBox="1"/>
          <p:nvPr/>
        </p:nvSpPr>
        <p:spPr>
          <a:xfrm>
            <a:off x="291693" y="3493515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1) INVITE TN-b</a:t>
            </a:r>
          </a:p>
          <a:p>
            <a:r>
              <a:rPr lang="en-US" sz="1200" dirty="0"/>
              <a:t>    From: TN-a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6E5CD87-FCFC-20DB-FC30-1112D86DD8E9}"/>
              </a:ext>
            </a:extLst>
          </p:cNvPr>
          <p:cNvSpPr txBox="1"/>
          <p:nvPr/>
        </p:nvSpPr>
        <p:spPr>
          <a:xfrm>
            <a:off x="3929516" y="3510723"/>
            <a:ext cx="2061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3) INVITE TN-b</a:t>
            </a:r>
          </a:p>
          <a:p>
            <a:r>
              <a:rPr lang="en-US" sz="1200" dirty="0"/>
              <a:t>    From:  TN-a</a:t>
            </a:r>
          </a:p>
          <a:p>
            <a:r>
              <a:rPr lang="en-US" sz="1200" dirty="0"/>
              <a:t>    To: TN-b</a:t>
            </a:r>
          </a:p>
          <a:p>
            <a:r>
              <a:rPr lang="en-US" sz="1200" dirty="0"/>
              <a:t>    Resource-Priority: priority-3</a:t>
            </a:r>
          </a:p>
          <a:p>
            <a:r>
              <a:rPr lang="en-US" sz="1200" dirty="0"/>
              <a:t>    Identity: rph PASSporT {</a:t>
            </a:r>
          </a:p>
          <a:p>
            <a:r>
              <a:rPr lang="en-US" sz="1200" dirty="0"/>
              <a:t>               rph=priorty-3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dest=TN-b}       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C6B69BB6-8202-1234-3797-4B8AA84CB20C}"/>
              </a:ext>
            </a:extLst>
          </p:cNvPr>
          <p:cNvSpPr/>
          <p:nvPr/>
        </p:nvSpPr>
        <p:spPr>
          <a:xfrm>
            <a:off x="1838774" y="1913956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STI-AS</a:t>
            </a:r>
          </a:p>
        </p:txBody>
      </p:sp>
      <p:cxnSp>
        <p:nvCxnSpPr>
          <p:cNvPr id="63" name="Straight Arrow Connector 17">
            <a:extLst>
              <a:ext uri="{FF2B5EF4-FFF2-40B4-BE49-F238E27FC236}">
                <a16:creationId xmlns:a16="http://schemas.microsoft.com/office/drawing/2014/main" id="{7F5688AC-0016-5004-3C09-EF4D30F64D0F}"/>
              </a:ext>
            </a:extLst>
          </p:cNvPr>
          <p:cNvCxnSpPr>
            <a:cxnSpLocks/>
            <a:stCxn id="62" idx="2"/>
            <a:endCxn id="31" idx="0"/>
          </p:cNvCxnSpPr>
          <p:nvPr/>
        </p:nvCxnSpPr>
        <p:spPr>
          <a:xfrm>
            <a:off x="2324607" y="2374824"/>
            <a:ext cx="0" cy="110615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5C2A801-D6DA-13DB-12A8-B7B3C621459D}"/>
              </a:ext>
            </a:extLst>
          </p:cNvPr>
          <p:cNvSpPr txBox="1"/>
          <p:nvPr/>
        </p:nvSpPr>
        <p:spPr>
          <a:xfrm>
            <a:off x="1328874" y="2716085"/>
            <a:ext cx="2049792" cy="276999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2) Perform rph authentication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E2E62755-811B-B392-BC28-542AF67D7B3B}"/>
              </a:ext>
            </a:extLst>
          </p:cNvPr>
          <p:cNvSpPr/>
          <p:nvPr/>
        </p:nvSpPr>
        <p:spPr>
          <a:xfrm>
            <a:off x="10497900" y="3501436"/>
            <a:ext cx="1112400" cy="4199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TSP-c</a:t>
            </a:r>
          </a:p>
        </p:txBody>
      </p:sp>
      <p:cxnSp>
        <p:nvCxnSpPr>
          <p:cNvPr id="78" name="Straight Arrow Connector 17">
            <a:extLst>
              <a:ext uri="{FF2B5EF4-FFF2-40B4-BE49-F238E27FC236}">
                <a16:creationId xmlns:a16="http://schemas.microsoft.com/office/drawing/2014/main" id="{6E9808C3-E66B-1618-5828-F406C3FAFB5F}"/>
              </a:ext>
            </a:extLst>
          </p:cNvPr>
          <p:cNvCxnSpPr>
            <a:cxnSpLocks/>
            <a:stCxn id="30" idx="3"/>
            <a:endCxn id="77" idx="1"/>
          </p:cNvCxnSpPr>
          <p:nvPr/>
        </p:nvCxnSpPr>
        <p:spPr>
          <a:xfrm>
            <a:off x="7810058" y="3711408"/>
            <a:ext cx="2687842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AC26DDD6-16EA-11B0-147C-052ECBA55209}"/>
              </a:ext>
            </a:extLst>
          </p:cNvPr>
          <p:cNvSpPr txBox="1"/>
          <p:nvPr/>
        </p:nvSpPr>
        <p:spPr>
          <a:xfrm>
            <a:off x="8161217" y="3480537"/>
            <a:ext cx="294343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6) INVITE TN-c</a:t>
            </a:r>
          </a:p>
          <a:p>
            <a:r>
              <a:rPr lang="en-US" sz="1200" dirty="0"/>
              <a:t>    From: TN-a</a:t>
            </a:r>
          </a:p>
          <a:p>
            <a:r>
              <a:rPr lang="en-US" sz="1200" dirty="0"/>
              <a:t>    To: TN-b</a:t>
            </a:r>
          </a:p>
          <a:p>
            <a:r>
              <a:rPr lang="en-US" sz="1200" dirty="0"/>
              <a:t>    Resource-Priority: priority-3</a:t>
            </a:r>
          </a:p>
          <a:p>
            <a:r>
              <a:rPr lang="en-US" sz="1200" dirty="0"/>
              <a:t>    History-Info: TN-b,index=1; TN-c,index-1.1</a:t>
            </a:r>
          </a:p>
          <a:p>
            <a:r>
              <a:rPr lang="en-US" sz="1200" dirty="0"/>
              <a:t>    Identity: rph PASSporT {</a:t>
            </a:r>
          </a:p>
          <a:p>
            <a:r>
              <a:rPr lang="en-US" sz="1200" dirty="0"/>
              <a:t>               rph=priorty-3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dest=TN-b} </a:t>
            </a:r>
          </a:p>
          <a:p>
            <a:r>
              <a:rPr lang="en-US" sz="1200" dirty="0"/>
              <a:t>    Identity: div PASSporT {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div-TN-b</a:t>
            </a:r>
          </a:p>
          <a:p>
            <a:r>
              <a:rPr lang="en-US" sz="1200" dirty="0"/>
              <a:t>               dest=TN-c}       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7327F10B-4172-E8B5-0EF8-8E447B94CCAD}"/>
              </a:ext>
            </a:extLst>
          </p:cNvPr>
          <p:cNvSpPr/>
          <p:nvPr/>
        </p:nvSpPr>
        <p:spPr>
          <a:xfrm>
            <a:off x="2877948" y="3900984"/>
            <a:ext cx="902382" cy="460868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tx1"/>
                </a:solidFill>
              </a:rPr>
              <a:t>via transit</a:t>
            </a:r>
          </a:p>
          <a:p>
            <a:pPr algn="ctr"/>
            <a:r>
              <a:rPr lang="en-US" sz="1200" i="1" dirty="0">
                <a:solidFill>
                  <a:schemeClr val="tx1"/>
                </a:solidFill>
              </a:rPr>
              <a:t>provider(s)</a:t>
            </a:r>
          </a:p>
        </p:txBody>
      </p:sp>
      <p:cxnSp>
        <p:nvCxnSpPr>
          <p:cNvPr id="81" name="Straight Arrow Connector 17">
            <a:extLst>
              <a:ext uri="{FF2B5EF4-FFF2-40B4-BE49-F238E27FC236}">
                <a16:creationId xmlns:a16="http://schemas.microsoft.com/office/drawing/2014/main" id="{0E9683A7-5F8A-502A-040D-79EB6C145D16}"/>
              </a:ext>
            </a:extLst>
          </p:cNvPr>
          <p:cNvCxnSpPr>
            <a:cxnSpLocks/>
          </p:cNvCxnSpPr>
          <p:nvPr/>
        </p:nvCxnSpPr>
        <p:spPr>
          <a:xfrm flipH="1" flipV="1">
            <a:off x="3323258" y="3711882"/>
            <a:ext cx="5876" cy="189102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4C6826AA-AB4A-3D64-4858-F7F04A9957DE}"/>
              </a:ext>
            </a:extLst>
          </p:cNvPr>
          <p:cNvSpPr txBox="1"/>
          <p:nvPr/>
        </p:nvSpPr>
        <p:spPr>
          <a:xfrm>
            <a:off x="3613608" y="3711882"/>
            <a:ext cx="2071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 </a:t>
            </a: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CBE6F80D-BC65-3E82-B3A3-20B538FD7432}"/>
              </a:ext>
            </a:extLst>
          </p:cNvPr>
          <p:cNvSpPr/>
          <p:nvPr/>
        </p:nvSpPr>
        <p:spPr>
          <a:xfrm>
            <a:off x="6768025" y="1923494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STI-VS</a:t>
            </a:r>
          </a:p>
        </p:txBody>
      </p:sp>
      <p:cxnSp>
        <p:nvCxnSpPr>
          <p:cNvPr id="91" name="Straight Arrow Connector 17">
            <a:extLst>
              <a:ext uri="{FF2B5EF4-FFF2-40B4-BE49-F238E27FC236}">
                <a16:creationId xmlns:a16="http://schemas.microsoft.com/office/drawing/2014/main" id="{39A0E0BE-74B8-46E8-8636-3F9A227D3773}"/>
              </a:ext>
            </a:extLst>
          </p:cNvPr>
          <p:cNvCxnSpPr>
            <a:cxnSpLocks/>
            <a:stCxn id="90" idx="2"/>
            <a:endCxn id="30" idx="0"/>
          </p:cNvCxnSpPr>
          <p:nvPr/>
        </p:nvCxnSpPr>
        <p:spPr>
          <a:xfrm>
            <a:off x="7253858" y="2384362"/>
            <a:ext cx="0" cy="111707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9D02E6-AD0E-3044-486E-4512A9FF9A1B}"/>
              </a:ext>
            </a:extLst>
          </p:cNvPr>
          <p:cNvSpPr txBox="1"/>
          <p:nvPr/>
        </p:nvSpPr>
        <p:spPr>
          <a:xfrm>
            <a:off x="6228962" y="2725623"/>
            <a:ext cx="1977336" cy="461665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4) Verify rph PASSporT</a:t>
            </a:r>
          </a:p>
          <a:p>
            <a:r>
              <a:rPr lang="en-US" sz="1200" dirty="0"/>
              <a:t>      </a:t>
            </a:r>
            <a:r>
              <a:rPr lang="en-US" sz="1200" dirty="0">
                <a:sym typeface="Wingdings" pitchFamily="2" charset="2"/>
              </a:rPr>
              <a:t> </a:t>
            </a:r>
            <a:r>
              <a:rPr lang="en-US" sz="1200" dirty="0"/>
              <a:t>verstatPriority=passed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1F6CD8EB-D4F1-DF50-50F0-28BDDF3C653E}"/>
              </a:ext>
            </a:extLst>
          </p:cNvPr>
          <p:cNvSpPr/>
          <p:nvPr/>
        </p:nvSpPr>
        <p:spPr>
          <a:xfrm>
            <a:off x="10568267" y="1923898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STI-VS</a:t>
            </a:r>
          </a:p>
        </p:txBody>
      </p:sp>
      <p:cxnSp>
        <p:nvCxnSpPr>
          <p:cNvPr id="94" name="Straight Arrow Connector 17">
            <a:extLst>
              <a:ext uri="{FF2B5EF4-FFF2-40B4-BE49-F238E27FC236}">
                <a16:creationId xmlns:a16="http://schemas.microsoft.com/office/drawing/2014/main" id="{65BD159C-00AD-672D-12A5-A01340DA3870}"/>
              </a:ext>
            </a:extLst>
          </p:cNvPr>
          <p:cNvCxnSpPr>
            <a:cxnSpLocks/>
            <a:stCxn id="93" idx="2"/>
            <a:endCxn id="77" idx="0"/>
          </p:cNvCxnSpPr>
          <p:nvPr/>
        </p:nvCxnSpPr>
        <p:spPr>
          <a:xfrm>
            <a:off x="11054100" y="2384766"/>
            <a:ext cx="0" cy="111667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7B2BAA43-12D1-C7BD-4E7B-0D2E4ECA7B71}"/>
              </a:ext>
            </a:extLst>
          </p:cNvPr>
          <p:cNvSpPr txBox="1"/>
          <p:nvPr/>
        </p:nvSpPr>
        <p:spPr>
          <a:xfrm>
            <a:off x="10065432" y="2726027"/>
            <a:ext cx="1977336" cy="461665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7) Verify rph + div PASSporTs</a:t>
            </a:r>
          </a:p>
          <a:p>
            <a:r>
              <a:rPr lang="en-US" sz="1200" dirty="0"/>
              <a:t>      </a:t>
            </a:r>
            <a:r>
              <a:rPr lang="en-US" sz="1200" dirty="0">
                <a:sym typeface="Wingdings" pitchFamily="2" charset="2"/>
              </a:rPr>
              <a:t> </a:t>
            </a:r>
            <a:r>
              <a:rPr lang="en-US" sz="1200" dirty="0"/>
              <a:t>verstatPriority=passed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970246C-30DA-26AF-E102-57E24584BE9A}"/>
              </a:ext>
            </a:extLst>
          </p:cNvPr>
          <p:cNvSpPr txBox="1"/>
          <p:nvPr/>
        </p:nvSpPr>
        <p:spPr>
          <a:xfrm>
            <a:off x="9537066" y="737937"/>
            <a:ext cx="2613586" cy="830997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Note-4</a:t>
            </a:r>
            <a:r>
              <a:rPr lang="en-US" sz="1200" dirty="0"/>
              <a:t>: Since valid div PASSporT creates unbroken chain of authority from rph PASSporT dest claim to R-URI, verstatPriority=passed</a:t>
            </a:r>
          </a:p>
        </p:txBody>
      </p:sp>
      <p:cxnSp>
        <p:nvCxnSpPr>
          <p:cNvPr id="112" name="Straight Arrow Connector 17">
            <a:extLst>
              <a:ext uri="{FF2B5EF4-FFF2-40B4-BE49-F238E27FC236}">
                <a16:creationId xmlns:a16="http://schemas.microsoft.com/office/drawing/2014/main" id="{849E5B36-8E86-3838-837A-5F0AAB91E9AA}"/>
              </a:ext>
            </a:extLst>
          </p:cNvPr>
          <p:cNvCxnSpPr>
            <a:cxnSpLocks/>
            <a:stCxn id="147" idx="2"/>
            <a:endCxn id="90" idx="0"/>
          </p:cNvCxnSpPr>
          <p:nvPr/>
        </p:nvCxnSpPr>
        <p:spPr>
          <a:xfrm flipH="1">
            <a:off x="7253858" y="1243894"/>
            <a:ext cx="41348" cy="67960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7">
            <a:extLst>
              <a:ext uri="{FF2B5EF4-FFF2-40B4-BE49-F238E27FC236}">
                <a16:creationId xmlns:a16="http://schemas.microsoft.com/office/drawing/2014/main" id="{E30917B4-0947-005A-92E5-19A5A3DB6A6C}"/>
              </a:ext>
            </a:extLst>
          </p:cNvPr>
          <p:cNvCxnSpPr>
            <a:cxnSpLocks/>
            <a:stCxn id="99" idx="2"/>
          </p:cNvCxnSpPr>
          <p:nvPr/>
        </p:nvCxnSpPr>
        <p:spPr>
          <a:xfrm>
            <a:off x="10843859" y="1568934"/>
            <a:ext cx="41348" cy="35456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6BC901C0-E612-484E-F20C-FC677BC8A4FB}"/>
              </a:ext>
            </a:extLst>
          </p:cNvPr>
          <p:cNvSpPr txBox="1"/>
          <p:nvPr/>
        </p:nvSpPr>
        <p:spPr>
          <a:xfrm>
            <a:off x="3146904" y="1560111"/>
            <a:ext cx="2173064" cy="830997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Note-1: </a:t>
            </a:r>
            <a:r>
              <a:rPr lang="en-US" sz="1200" dirty="0"/>
              <a:t>OSP-a initiates legitimate priority call, signing authorized Resource-Priority header value with rph PASSporT</a:t>
            </a:r>
          </a:p>
        </p:txBody>
      </p:sp>
      <p:cxnSp>
        <p:nvCxnSpPr>
          <p:cNvPr id="119" name="Straight Arrow Connector 17">
            <a:extLst>
              <a:ext uri="{FF2B5EF4-FFF2-40B4-BE49-F238E27FC236}">
                <a16:creationId xmlns:a16="http://schemas.microsoft.com/office/drawing/2014/main" id="{2E82226F-A8CE-08B3-1512-4E1DE6D01CF3}"/>
              </a:ext>
            </a:extLst>
          </p:cNvPr>
          <p:cNvCxnSpPr>
            <a:cxnSpLocks/>
          </p:cNvCxnSpPr>
          <p:nvPr/>
        </p:nvCxnSpPr>
        <p:spPr>
          <a:xfrm flipH="1">
            <a:off x="2801364" y="2384362"/>
            <a:ext cx="1112818" cy="111707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id="{DE47598D-3015-7124-327F-6AEB8CBF36EB}"/>
              </a:ext>
            </a:extLst>
          </p:cNvPr>
          <p:cNvSpPr txBox="1"/>
          <p:nvPr/>
        </p:nvSpPr>
        <p:spPr>
          <a:xfrm>
            <a:off x="4114542" y="5571646"/>
            <a:ext cx="2061462" cy="646331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Note-3: </a:t>
            </a:r>
            <a:r>
              <a:rPr lang="en-US" sz="1200" dirty="0"/>
              <a:t>TSP-b diverts priority call from TN-b to TN-c, so perform div authentication</a:t>
            </a:r>
          </a:p>
        </p:txBody>
      </p:sp>
      <p:cxnSp>
        <p:nvCxnSpPr>
          <p:cNvPr id="127" name="Straight Arrow Connector 17">
            <a:extLst>
              <a:ext uri="{FF2B5EF4-FFF2-40B4-BE49-F238E27FC236}">
                <a16:creationId xmlns:a16="http://schemas.microsoft.com/office/drawing/2014/main" id="{35D6F4CC-5010-1159-098A-399742F16421}"/>
              </a:ext>
            </a:extLst>
          </p:cNvPr>
          <p:cNvCxnSpPr>
            <a:cxnSpLocks/>
            <a:stCxn id="126" idx="0"/>
            <a:endCxn id="140" idx="1"/>
          </p:cNvCxnSpPr>
          <p:nvPr/>
        </p:nvCxnSpPr>
        <p:spPr>
          <a:xfrm flipV="1">
            <a:off x="5145273" y="3941842"/>
            <a:ext cx="1560756" cy="162980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ounded Rectangle 134">
            <a:extLst>
              <a:ext uri="{FF2B5EF4-FFF2-40B4-BE49-F238E27FC236}">
                <a16:creationId xmlns:a16="http://schemas.microsoft.com/office/drawing/2014/main" id="{7629807F-7670-D1E5-199F-7B5C80602F09}"/>
              </a:ext>
            </a:extLst>
          </p:cNvPr>
          <p:cNvSpPr/>
          <p:nvPr/>
        </p:nvSpPr>
        <p:spPr>
          <a:xfrm>
            <a:off x="6771245" y="5521677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STI-AS</a:t>
            </a:r>
          </a:p>
        </p:txBody>
      </p:sp>
      <p:cxnSp>
        <p:nvCxnSpPr>
          <p:cNvPr id="136" name="Straight Arrow Connector 17">
            <a:extLst>
              <a:ext uri="{FF2B5EF4-FFF2-40B4-BE49-F238E27FC236}">
                <a16:creationId xmlns:a16="http://schemas.microsoft.com/office/drawing/2014/main" id="{7A9D7549-81DA-B427-9B23-4C41ADC2CCE9}"/>
              </a:ext>
            </a:extLst>
          </p:cNvPr>
          <p:cNvCxnSpPr>
            <a:cxnSpLocks/>
            <a:stCxn id="135" idx="0"/>
            <a:endCxn id="30" idx="2"/>
          </p:cNvCxnSpPr>
          <p:nvPr/>
        </p:nvCxnSpPr>
        <p:spPr>
          <a:xfrm flipH="1" flipV="1">
            <a:off x="7253858" y="3921380"/>
            <a:ext cx="3220" cy="160029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79BB5B3A-3F20-AB21-46E6-91663C445DC2}"/>
              </a:ext>
            </a:extLst>
          </p:cNvPr>
          <p:cNvSpPr txBox="1"/>
          <p:nvPr/>
        </p:nvSpPr>
        <p:spPr>
          <a:xfrm>
            <a:off x="6194555" y="4737351"/>
            <a:ext cx="2049792" cy="276999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5) Perform div authentication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830D4C2-424D-D0A5-4797-4B87FA140BF5}"/>
              </a:ext>
            </a:extLst>
          </p:cNvPr>
          <p:cNvSpPr txBox="1"/>
          <p:nvPr/>
        </p:nvSpPr>
        <p:spPr>
          <a:xfrm>
            <a:off x="6706029" y="3757176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B62DD7AD-12B4-3BA0-27DE-F453DAA35F9B}"/>
              </a:ext>
            </a:extLst>
          </p:cNvPr>
          <p:cNvSpPr txBox="1"/>
          <p:nvPr/>
        </p:nvSpPr>
        <p:spPr>
          <a:xfrm>
            <a:off x="6014219" y="597563"/>
            <a:ext cx="2561974" cy="646331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Note-2</a:t>
            </a:r>
            <a:r>
              <a:rPr lang="en-US" sz="1200" dirty="0"/>
              <a:t>: Since rph PASSporT is valid, and To header TN matches R-URI, verstatPriority=passed</a:t>
            </a:r>
          </a:p>
        </p:txBody>
      </p:sp>
    </p:spTree>
    <p:extLst>
      <p:ext uri="{BB962C8B-B14F-4D97-AF65-F5344CB8AC3E}">
        <p14:creationId xmlns:p14="http://schemas.microsoft.com/office/powerpoint/2010/main" val="339250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A32E961F-1FA6-E844-A416-BC2AEDB3AA62}"/>
              </a:ext>
            </a:extLst>
          </p:cNvPr>
          <p:cNvSpPr/>
          <p:nvPr/>
        </p:nvSpPr>
        <p:spPr>
          <a:xfrm>
            <a:off x="2260813" y="2173633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OSP-a</a:t>
            </a:r>
          </a:p>
        </p:txBody>
      </p:sp>
      <p:cxnSp>
        <p:nvCxnSpPr>
          <p:cNvPr id="58" name="Straight Arrow Connector 17">
            <a:extLst>
              <a:ext uri="{FF2B5EF4-FFF2-40B4-BE49-F238E27FC236}">
                <a16:creationId xmlns:a16="http://schemas.microsoft.com/office/drawing/2014/main" id="{C47F3DAA-9691-2C41-98A0-AEB304D544B7}"/>
              </a:ext>
            </a:extLst>
          </p:cNvPr>
          <p:cNvCxnSpPr>
            <a:cxnSpLocks/>
            <a:endCxn id="31" idx="1"/>
          </p:cNvCxnSpPr>
          <p:nvPr/>
        </p:nvCxnSpPr>
        <p:spPr>
          <a:xfrm flipV="1">
            <a:off x="206453" y="2404067"/>
            <a:ext cx="2054360" cy="26022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9E1373EB-6C88-3D42-8803-2EB73D4122EB}"/>
              </a:ext>
            </a:extLst>
          </p:cNvPr>
          <p:cNvSpPr/>
          <p:nvPr/>
        </p:nvSpPr>
        <p:spPr>
          <a:xfrm>
            <a:off x="6725793" y="2194095"/>
            <a:ext cx="1112400" cy="4199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TSP-b</a:t>
            </a:r>
          </a:p>
        </p:txBody>
      </p:sp>
      <p:cxnSp>
        <p:nvCxnSpPr>
          <p:cNvPr id="33" name="Straight Arrow Connector 17">
            <a:extLst>
              <a:ext uri="{FF2B5EF4-FFF2-40B4-BE49-F238E27FC236}">
                <a16:creationId xmlns:a16="http://schemas.microsoft.com/office/drawing/2014/main" id="{160C69DF-9BFE-DD4F-A577-5FA20487E68B}"/>
              </a:ext>
            </a:extLst>
          </p:cNvPr>
          <p:cNvCxnSpPr>
            <a:cxnSpLocks/>
            <a:stCxn id="31" idx="3"/>
            <a:endCxn id="30" idx="1"/>
          </p:cNvCxnSpPr>
          <p:nvPr/>
        </p:nvCxnSpPr>
        <p:spPr>
          <a:xfrm>
            <a:off x="3232479" y="2404067"/>
            <a:ext cx="3493314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F8BA1AD-FDB0-F345-90F4-516FA402F34D}"/>
              </a:ext>
            </a:extLst>
          </p:cNvPr>
          <p:cNvSpPr txBox="1"/>
          <p:nvPr/>
        </p:nvSpPr>
        <p:spPr>
          <a:xfrm>
            <a:off x="319828" y="107931"/>
            <a:ext cx="47929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rph PASSporT replay attack detection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87AF28C-66D4-AEF7-04F6-1692421502E3}"/>
              </a:ext>
            </a:extLst>
          </p:cNvPr>
          <p:cNvSpPr txBox="1"/>
          <p:nvPr/>
        </p:nvSpPr>
        <p:spPr>
          <a:xfrm>
            <a:off x="319828" y="2214310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1) INVITE TN-b</a:t>
            </a:r>
          </a:p>
          <a:p>
            <a:r>
              <a:rPr lang="en-US" sz="1200" dirty="0"/>
              <a:t>    From: TN-a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6E5CD87-FCFC-20DB-FC30-1112D86DD8E9}"/>
              </a:ext>
            </a:extLst>
          </p:cNvPr>
          <p:cNvSpPr txBox="1"/>
          <p:nvPr/>
        </p:nvSpPr>
        <p:spPr>
          <a:xfrm>
            <a:off x="4464096" y="2203382"/>
            <a:ext cx="2061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3) INVITE TN-b</a:t>
            </a:r>
          </a:p>
          <a:p>
            <a:r>
              <a:rPr lang="en-US" sz="1200" dirty="0"/>
              <a:t>    From:  TN-a</a:t>
            </a:r>
          </a:p>
          <a:p>
            <a:r>
              <a:rPr lang="en-US" sz="1200" dirty="0"/>
              <a:t>    To: TN-b</a:t>
            </a:r>
          </a:p>
          <a:p>
            <a:r>
              <a:rPr lang="en-US" sz="1200" dirty="0"/>
              <a:t>    Resource-Priority: priority-3</a:t>
            </a:r>
          </a:p>
          <a:p>
            <a:r>
              <a:rPr lang="en-US" sz="1200" dirty="0"/>
              <a:t>    Identity: rph PASSporT {</a:t>
            </a:r>
          </a:p>
          <a:p>
            <a:r>
              <a:rPr lang="en-US" sz="1200" dirty="0"/>
              <a:t>               rph=priorty-3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dest=TN-b}       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C6B69BB6-8202-1234-3797-4B8AA84CB20C}"/>
              </a:ext>
            </a:extLst>
          </p:cNvPr>
          <p:cNvSpPr/>
          <p:nvPr/>
        </p:nvSpPr>
        <p:spPr>
          <a:xfrm>
            <a:off x="2260813" y="606615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STI-AS</a:t>
            </a:r>
          </a:p>
        </p:txBody>
      </p:sp>
      <p:cxnSp>
        <p:nvCxnSpPr>
          <p:cNvPr id="63" name="Straight Arrow Connector 17">
            <a:extLst>
              <a:ext uri="{FF2B5EF4-FFF2-40B4-BE49-F238E27FC236}">
                <a16:creationId xmlns:a16="http://schemas.microsoft.com/office/drawing/2014/main" id="{7F5688AC-0016-5004-3C09-EF4D30F64D0F}"/>
              </a:ext>
            </a:extLst>
          </p:cNvPr>
          <p:cNvCxnSpPr>
            <a:cxnSpLocks/>
            <a:stCxn id="62" idx="2"/>
            <a:endCxn id="31" idx="0"/>
          </p:cNvCxnSpPr>
          <p:nvPr/>
        </p:nvCxnSpPr>
        <p:spPr>
          <a:xfrm>
            <a:off x="2746646" y="1067483"/>
            <a:ext cx="0" cy="110615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5C2A801-D6DA-13DB-12A8-B7B3C621459D}"/>
              </a:ext>
            </a:extLst>
          </p:cNvPr>
          <p:cNvSpPr txBox="1"/>
          <p:nvPr/>
        </p:nvSpPr>
        <p:spPr>
          <a:xfrm>
            <a:off x="1750913" y="1408744"/>
            <a:ext cx="2049792" cy="276999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2) Perform rph authentication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7327F10B-4172-E8B5-0EF8-8E447B94CCAD}"/>
              </a:ext>
            </a:extLst>
          </p:cNvPr>
          <p:cNvSpPr/>
          <p:nvPr/>
        </p:nvSpPr>
        <p:spPr>
          <a:xfrm>
            <a:off x="3299982" y="2593643"/>
            <a:ext cx="902382" cy="460868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tx1"/>
                </a:solidFill>
              </a:rPr>
              <a:t>via transit</a:t>
            </a:r>
          </a:p>
          <a:p>
            <a:pPr algn="ctr"/>
            <a:r>
              <a:rPr lang="en-US" sz="1200" i="1" dirty="0">
                <a:solidFill>
                  <a:schemeClr val="tx1"/>
                </a:solidFill>
              </a:rPr>
              <a:t>provider(s)</a:t>
            </a:r>
          </a:p>
        </p:txBody>
      </p:sp>
      <p:cxnSp>
        <p:nvCxnSpPr>
          <p:cNvPr id="81" name="Straight Arrow Connector 17">
            <a:extLst>
              <a:ext uri="{FF2B5EF4-FFF2-40B4-BE49-F238E27FC236}">
                <a16:creationId xmlns:a16="http://schemas.microsoft.com/office/drawing/2014/main" id="{0E9683A7-5F8A-502A-040D-79EB6C145D16}"/>
              </a:ext>
            </a:extLst>
          </p:cNvPr>
          <p:cNvCxnSpPr>
            <a:cxnSpLocks/>
            <a:stCxn id="80" idx="0"/>
            <a:endCxn id="82" idx="0"/>
          </p:cNvCxnSpPr>
          <p:nvPr/>
        </p:nvCxnSpPr>
        <p:spPr>
          <a:xfrm flipH="1" flipV="1">
            <a:off x="3745297" y="2404541"/>
            <a:ext cx="5876" cy="189102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4C6826AA-AB4A-3D64-4858-F7F04A9957DE}"/>
              </a:ext>
            </a:extLst>
          </p:cNvPr>
          <p:cNvSpPr txBox="1"/>
          <p:nvPr/>
        </p:nvSpPr>
        <p:spPr>
          <a:xfrm>
            <a:off x="3641743" y="2404541"/>
            <a:ext cx="2071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 </a:t>
            </a:r>
          </a:p>
        </p:txBody>
      </p:sp>
      <p:cxnSp>
        <p:nvCxnSpPr>
          <p:cNvPr id="83" name="Straight Arrow Connector 17">
            <a:extLst>
              <a:ext uri="{FF2B5EF4-FFF2-40B4-BE49-F238E27FC236}">
                <a16:creationId xmlns:a16="http://schemas.microsoft.com/office/drawing/2014/main" id="{E716EFD1-5A45-A033-8E33-5DBCE6A309B7}"/>
              </a:ext>
            </a:extLst>
          </p:cNvPr>
          <p:cNvCxnSpPr>
            <a:cxnSpLocks/>
            <a:stCxn id="84" idx="1"/>
            <a:endCxn id="80" idx="2"/>
          </p:cNvCxnSpPr>
          <p:nvPr/>
        </p:nvCxnSpPr>
        <p:spPr>
          <a:xfrm rot="10800000" flipH="1">
            <a:off x="1233633" y="3054511"/>
            <a:ext cx="2517540" cy="2373790"/>
          </a:xfrm>
          <a:prstGeom prst="bentConnector4">
            <a:avLst>
              <a:gd name="adj1" fmla="val -34225"/>
              <a:gd name="adj2" fmla="val 80337"/>
            </a:avLst>
          </a:prstGeom>
          <a:ln>
            <a:solidFill>
              <a:schemeClr val="tx1"/>
            </a:solidFill>
            <a:prstDash val="lg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59B7DCF8-F80F-5F0A-342A-13C8B6591902}"/>
              </a:ext>
            </a:extLst>
          </p:cNvPr>
          <p:cNvSpPr/>
          <p:nvPr/>
        </p:nvSpPr>
        <p:spPr>
          <a:xfrm>
            <a:off x="1233633" y="5197867"/>
            <a:ext cx="971666" cy="460868"/>
          </a:xfrm>
          <a:prstGeom prst="roundRect">
            <a:avLst/>
          </a:prstGeom>
          <a:solidFill>
            <a:srgbClr val="FFC000">
              <a:alpha val="43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tx1"/>
                </a:solidFill>
              </a:rPr>
              <a:t>malicious entity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3FD2828-B6FD-BFAB-DB91-B4558E09E0D2}"/>
              </a:ext>
            </a:extLst>
          </p:cNvPr>
          <p:cNvSpPr txBox="1"/>
          <p:nvPr/>
        </p:nvSpPr>
        <p:spPr>
          <a:xfrm>
            <a:off x="481213" y="3282288"/>
            <a:ext cx="1941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3.1) Identity: rph PASSporT {</a:t>
            </a:r>
          </a:p>
          <a:p>
            <a:r>
              <a:rPr lang="en-US" sz="1200" dirty="0"/>
              <a:t>               rph=prioty-3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dest=TN-b}       </a:t>
            </a: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A7B4E9B1-761F-780F-B531-527ADC660B9A}"/>
              </a:ext>
            </a:extLst>
          </p:cNvPr>
          <p:cNvSpPr/>
          <p:nvPr/>
        </p:nvSpPr>
        <p:spPr>
          <a:xfrm>
            <a:off x="6721065" y="5211935"/>
            <a:ext cx="1112400" cy="4199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TSP-x</a:t>
            </a:r>
          </a:p>
        </p:txBody>
      </p:sp>
      <p:cxnSp>
        <p:nvCxnSpPr>
          <p:cNvPr id="88" name="Straight Arrow Connector 17">
            <a:extLst>
              <a:ext uri="{FF2B5EF4-FFF2-40B4-BE49-F238E27FC236}">
                <a16:creationId xmlns:a16="http://schemas.microsoft.com/office/drawing/2014/main" id="{BA09A502-3D42-4CFB-0F54-7F33C1B90B33}"/>
              </a:ext>
            </a:extLst>
          </p:cNvPr>
          <p:cNvCxnSpPr>
            <a:cxnSpLocks/>
            <a:stCxn id="84" idx="3"/>
            <a:endCxn id="87" idx="1"/>
          </p:cNvCxnSpPr>
          <p:nvPr/>
        </p:nvCxnSpPr>
        <p:spPr>
          <a:xfrm flipV="1">
            <a:off x="2205299" y="5421907"/>
            <a:ext cx="4515766" cy="6394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13ADDD44-5E83-BD9D-D73B-1C774B18E7B9}"/>
              </a:ext>
            </a:extLst>
          </p:cNvPr>
          <p:cNvSpPr txBox="1"/>
          <p:nvPr/>
        </p:nvSpPr>
        <p:spPr>
          <a:xfrm>
            <a:off x="4517641" y="5196459"/>
            <a:ext cx="2061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3.2) INVITE TN-x</a:t>
            </a:r>
          </a:p>
          <a:p>
            <a:r>
              <a:rPr lang="en-US" sz="1200" dirty="0"/>
              <a:t>    From:  TN-a</a:t>
            </a:r>
          </a:p>
          <a:p>
            <a:r>
              <a:rPr lang="en-US" sz="1200" dirty="0"/>
              <a:t>     To: TN-b</a:t>
            </a:r>
          </a:p>
          <a:p>
            <a:r>
              <a:rPr lang="en-US" sz="1200" dirty="0"/>
              <a:t>    Resource-Priority: priority-3</a:t>
            </a:r>
          </a:p>
          <a:p>
            <a:r>
              <a:rPr lang="en-US" sz="1200" dirty="0"/>
              <a:t>    Identity: rph PASSporT {</a:t>
            </a:r>
          </a:p>
          <a:p>
            <a:r>
              <a:rPr lang="en-US" sz="1200" dirty="0"/>
              <a:t>               rph=priorty-3</a:t>
            </a:r>
          </a:p>
          <a:p>
            <a:r>
              <a:rPr lang="en-US" sz="1200" dirty="0"/>
              <a:t>               orig=TN-a</a:t>
            </a:r>
          </a:p>
          <a:p>
            <a:r>
              <a:rPr lang="en-US" sz="1200" dirty="0"/>
              <a:t>               dest=TN-b}       </a:t>
            </a: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CBE6F80D-BC65-3E82-B3A3-20B538FD7432}"/>
              </a:ext>
            </a:extLst>
          </p:cNvPr>
          <p:cNvSpPr/>
          <p:nvPr/>
        </p:nvSpPr>
        <p:spPr>
          <a:xfrm>
            <a:off x="6796160" y="616153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STI-VS</a:t>
            </a:r>
          </a:p>
        </p:txBody>
      </p:sp>
      <p:cxnSp>
        <p:nvCxnSpPr>
          <p:cNvPr id="91" name="Straight Arrow Connector 17">
            <a:extLst>
              <a:ext uri="{FF2B5EF4-FFF2-40B4-BE49-F238E27FC236}">
                <a16:creationId xmlns:a16="http://schemas.microsoft.com/office/drawing/2014/main" id="{39A0E0BE-74B8-46E8-8636-3F9A227D3773}"/>
              </a:ext>
            </a:extLst>
          </p:cNvPr>
          <p:cNvCxnSpPr>
            <a:cxnSpLocks/>
            <a:stCxn id="90" idx="2"/>
            <a:endCxn id="30" idx="0"/>
          </p:cNvCxnSpPr>
          <p:nvPr/>
        </p:nvCxnSpPr>
        <p:spPr>
          <a:xfrm>
            <a:off x="7281993" y="1077021"/>
            <a:ext cx="0" cy="111707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9D02E6-AD0E-3044-486E-4512A9FF9A1B}"/>
              </a:ext>
            </a:extLst>
          </p:cNvPr>
          <p:cNvSpPr txBox="1"/>
          <p:nvPr/>
        </p:nvSpPr>
        <p:spPr>
          <a:xfrm>
            <a:off x="6257097" y="1418282"/>
            <a:ext cx="1977336" cy="461665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4) Verify rph PASSporT</a:t>
            </a:r>
          </a:p>
          <a:p>
            <a:r>
              <a:rPr lang="en-US" sz="1200" dirty="0"/>
              <a:t>      </a:t>
            </a:r>
            <a:r>
              <a:rPr lang="en-US" sz="1200" dirty="0">
                <a:sym typeface="Wingdings" pitchFamily="2" charset="2"/>
              </a:rPr>
              <a:t> </a:t>
            </a:r>
            <a:r>
              <a:rPr lang="en-US" sz="1200" dirty="0"/>
              <a:t>verstatPriority=passed</a:t>
            </a: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FA87020-45D3-B724-AABE-47F1BDA7CF92}"/>
              </a:ext>
            </a:extLst>
          </p:cNvPr>
          <p:cNvSpPr/>
          <p:nvPr/>
        </p:nvSpPr>
        <p:spPr>
          <a:xfrm>
            <a:off x="6791432" y="3835058"/>
            <a:ext cx="971666" cy="46086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STI-VS</a:t>
            </a:r>
          </a:p>
        </p:txBody>
      </p:sp>
      <p:cxnSp>
        <p:nvCxnSpPr>
          <p:cNvPr id="97" name="Straight Arrow Connector 17">
            <a:extLst>
              <a:ext uri="{FF2B5EF4-FFF2-40B4-BE49-F238E27FC236}">
                <a16:creationId xmlns:a16="http://schemas.microsoft.com/office/drawing/2014/main" id="{21A79429-09D2-1687-1EBD-45FE33248F7D}"/>
              </a:ext>
            </a:extLst>
          </p:cNvPr>
          <p:cNvCxnSpPr>
            <a:cxnSpLocks/>
            <a:stCxn id="96" idx="2"/>
            <a:endCxn id="87" idx="0"/>
          </p:cNvCxnSpPr>
          <p:nvPr/>
        </p:nvCxnSpPr>
        <p:spPr>
          <a:xfrm>
            <a:off x="7277265" y="4295926"/>
            <a:ext cx="0" cy="91600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6B3EF3E8-BEC1-CCEC-BB27-CF38A7DF397F}"/>
              </a:ext>
            </a:extLst>
          </p:cNvPr>
          <p:cNvSpPr txBox="1"/>
          <p:nvPr/>
        </p:nvSpPr>
        <p:spPr>
          <a:xfrm>
            <a:off x="6327300" y="4468372"/>
            <a:ext cx="1889363" cy="461665"/>
          </a:xfrm>
          <a:prstGeom prst="rect">
            <a:avLst/>
          </a:prstGeom>
          <a:solidFill>
            <a:schemeClr val="bg1">
              <a:alpha val="72265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3.3) Verify rph PASSporT</a:t>
            </a:r>
          </a:p>
          <a:p>
            <a:r>
              <a:rPr lang="en-US" sz="1200" dirty="0"/>
              <a:t>      </a:t>
            </a:r>
            <a:r>
              <a:rPr lang="en-US" sz="1200" dirty="0">
                <a:sym typeface="Wingdings" pitchFamily="2" charset="2"/>
              </a:rPr>
              <a:t> </a:t>
            </a:r>
            <a:r>
              <a:rPr lang="en-US" sz="1200" dirty="0"/>
              <a:t>verstatPriority=failed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687EE1C-9512-BB36-C5D1-608D3E776BA5}"/>
              </a:ext>
            </a:extLst>
          </p:cNvPr>
          <p:cNvSpPr txBox="1"/>
          <p:nvPr/>
        </p:nvSpPr>
        <p:spPr>
          <a:xfrm>
            <a:off x="8262542" y="3651378"/>
            <a:ext cx="3658739" cy="830997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Note-2: </a:t>
            </a:r>
            <a:r>
              <a:rPr lang="en-US" sz="1200" dirty="0"/>
              <a:t>rph PASSporT is valid, but To header does not match R-URI, so STI-VS assumes PASSporT has been replayed and sets verstatPriority=failed. Therefore, TSP-x ignores/removes Resource-Priority header.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4F17ABC-9AF7-DBDB-A0C5-EFC59EE3C6FC}"/>
              </a:ext>
            </a:extLst>
          </p:cNvPr>
          <p:cNvSpPr txBox="1"/>
          <p:nvPr/>
        </p:nvSpPr>
        <p:spPr>
          <a:xfrm>
            <a:off x="1971334" y="4212799"/>
            <a:ext cx="4056245" cy="646331"/>
          </a:xfrm>
          <a:prstGeom prst="rect">
            <a:avLst/>
          </a:prstGeom>
          <a:solidFill>
            <a:srgbClr val="FFFCC8">
              <a:alpha val="44000"/>
            </a:srgb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Note-1: </a:t>
            </a:r>
            <a:r>
              <a:rPr lang="en-US" sz="1200" dirty="0"/>
              <a:t>Malicious entity copy/pastes rph PASSporT to new destination TN-x (e.g., replays rph PASSporT to 1000’s of destinations within freshness window as part of DoS attack).</a:t>
            </a:r>
          </a:p>
        </p:txBody>
      </p:sp>
      <p:cxnSp>
        <p:nvCxnSpPr>
          <p:cNvPr id="106" name="Straight Arrow Connector 17">
            <a:extLst>
              <a:ext uri="{FF2B5EF4-FFF2-40B4-BE49-F238E27FC236}">
                <a16:creationId xmlns:a16="http://schemas.microsoft.com/office/drawing/2014/main" id="{EE631E61-EEF2-84BC-7444-051CBA6D6499}"/>
              </a:ext>
            </a:extLst>
          </p:cNvPr>
          <p:cNvCxnSpPr>
            <a:cxnSpLocks/>
            <a:endCxn id="84" idx="0"/>
          </p:cNvCxnSpPr>
          <p:nvPr/>
        </p:nvCxnSpPr>
        <p:spPr>
          <a:xfrm flipH="1">
            <a:off x="1719466" y="4859130"/>
            <a:ext cx="251868" cy="33873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7">
            <a:extLst>
              <a:ext uri="{FF2B5EF4-FFF2-40B4-BE49-F238E27FC236}">
                <a16:creationId xmlns:a16="http://schemas.microsoft.com/office/drawing/2014/main" id="{0A5131EA-A03B-2448-40EF-258D22DDADB3}"/>
              </a:ext>
            </a:extLst>
          </p:cNvPr>
          <p:cNvCxnSpPr>
            <a:cxnSpLocks/>
            <a:stCxn id="100" idx="1"/>
            <a:endCxn id="96" idx="3"/>
          </p:cNvCxnSpPr>
          <p:nvPr/>
        </p:nvCxnSpPr>
        <p:spPr>
          <a:xfrm flipH="1" flipV="1">
            <a:off x="7763098" y="4065492"/>
            <a:ext cx="499444" cy="138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8008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155976D-F0A3-4422-8051-C360F1D49428}">
  <we:reference id="wa104380169" version="1.1.0.0" store="en-US" storeType="OMEX"/>
  <we:alternateReferences>
    <we:reference id="WA104380169" version="1.1.0.0" store="WA104380169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81F741D2FD5489066119D6C23BB33" ma:contentTypeVersion="6" ma:contentTypeDescription="Create a new document." ma:contentTypeScope="" ma:versionID="9933ee5e96aa77b2201ac49272840df7">
  <xsd:schema xmlns:xsd="http://www.w3.org/2001/XMLSchema" xmlns:xs="http://www.w3.org/2001/XMLSchema" xmlns:p="http://schemas.microsoft.com/office/2006/metadata/properties" xmlns:ns2="fbdb39e0-2482-4aa0-aa43-659162a4653f" targetNamespace="http://schemas.microsoft.com/office/2006/metadata/properties" ma:root="true" ma:fieldsID="dde3a8ef7fdff58dfc31790b4de12562" ns2:_="">
    <xsd:import namespace="fbdb39e0-2482-4aa0-aa43-659162a465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b39e0-2482-4aa0-aa43-659162a465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BDB09D5-10BF-45CF-A20B-1F5623A117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F158AF-03CD-4814-979F-424392EF9A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db39e0-2482-4aa0-aa43-659162a465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9E8CC2-2DCF-4D30-82AD-4E0E2BDF7567}">
  <ds:schemaRefs>
    <ds:schemaRef ds:uri="http://purl.org/dc/terms/"/>
    <ds:schemaRef ds:uri="http://schemas.microsoft.com/office/2006/metadata/properties"/>
    <ds:schemaRef ds:uri="http://purl.org/dc/dcmitype/"/>
    <ds:schemaRef ds:uri="http://www.w3.org/XML/1998/namespace"/>
    <ds:schemaRef ds:uri="fbdb39e0-2482-4aa0-aa43-659162a4653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32579</TotalTime>
  <Words>461</Words>
  <Application>Microsoft Macintosh PowerPoint</Application>
  <PresentationFormat>Widescreen</PresentationFormat>
  <Paragraphs>89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Proof of Concept</dc:title>
  <dc:creator>Harald Hauser</dc:creator>
  <cp:lastModifiedBy>HANCOCK, DAVID (Contractor)</cp:lastModifiedBy>
  <cp:revision>290</cp:revision>
  <cp:lastPrinted>2019-06-18T14:31:02Z</cp:lastPrinted>
  <dcterms:created xsi:type="dcterms:W3CDTF">2019-05-31T14:41:44Z</dcterms:created>
  <dcterms:modified xsi:type="dcterms:W3CDTF">2022-05-13T14:08:03Z</dcterms:modified>
</cp:coreProperties>
</file>