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Lst>
  <p:notesMasterIdLst>
    <p:notesMasterId r:id="rId15"/>
  </p:notesMasterIdLst>
  <p:handoutMasterIdLst>
    <p:handoutMasterId r:id="rId16"/>
  </p:handoutMasterIdLst>
  <p:sldIdLst>
    <p:sldId id="580" r:id="rId2"/>
    <p:sldId id="809" r:id="rId3"/>
    <p:sldId id="972" r:id="rId4"/>
    <p:sldId id="973" r:id="rId5"/>
    <p:sldId id="978" r:id="rId6"/>
    <p:sldId id="974" r:id="rId7"/>
    <p:sldId id="975" r:id="rId8"/>
    <p:sldId id="979" r:id="rId9"/>
    <p:sldId id="976" r:id="rId10"/>
    <p:sldId id="977" r:id="rId11"/>
    <p:sldId id="980" r:id="rId12"/>
    <p:sldId id="981" r:id="rId13"/>
    <p:sldId id="968" r:id="rId1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620" userDrawn="1">
          <p15:clr>
            <a:srgbClr val="A4A3A4"/>
          </p15:clr>
        </p15:guide>
        <p15:guide id="7" pos="5470">
          <p15:clr>
            <a:srgbClr val="A4A3A4"/>
          </p15:clr>
        </p15:guide>
        <p15:guide id="8"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49" autoAdjust="0"/>
    <p:restoredTop sz="96807" autoAdjust="0"/>
  </p:normalViewPr>
  <p:slideViewPr>
    <p:cSldViewPr snapToGrid="0">
      <p:cViewPr varScale="1">
        <p:scale>
          <a:sx n="131" d="100"/>
          <a:sy n="131" d="100"/>
        </p:scale>
        <p:origin x="1080" y="126"/>
      </p:cViewPr>
      <p:guideLst>
        <p:guide orient="horz" pos="1620"/>
        <p:guide pos="5470"/>
        <p:guide pos="28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Intel Clea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Intel Clear"/>
              </a:rPr>
              <a:pPr/>
              <a:t>1/17/2021</a:t>
            </a:fld>
            <a:endParaRPr lang="en-US" dirty="0">
              <a:latin typeface="Intel Cle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Intel Clea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Intel Clear"/>
              </a:rPr>
              <a:pPr/>
              <a:t>‹#›</a:t>
            </a:fld>
            <a:endParaRPr lang="en-US" dirty="0">
              <a:latin typeface="Intel Clear"/>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Intel Clear"/>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Intel Clear"/>
              </a:defRPr>
            </a:lvl1pPr>
          </a:lstStyle>
          <a:p>
            <a:fld id="{ED7FC5FE-6F0D-D34A-8EE6-C95B4F5F4DC8}" type="datetimeFigureOut">
              <a:rPr lang="en-US" smtClean="0"/>
              <a:pPr/>
              <a:t>1/17/2021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Intel Clear"/>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Intel Clear"/>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Intel Clear"/>
        <a:ea typeface="+mn-ea"/>
        <a:cs typeface="+mn-cs"/>
      </a:defRPr>
    </a:lvl1pPr>
    <a:lvl2pPr marL="457200" algn="l" defTabSz="457200" rtl="0" eaLnBrk="1" latinLnBrk="0" hangingPunct="1">
      <a:defRPr sz="1200" kern="1200">
        <a:solidFill>
          <a:schemeClr val="tx1"/>
        </a:solidFill>
        <a:latin typeface="Intel Clear"/>
        <a:ea typeface="+mn-ea"/>
        <a:cs typeface="+mn-cs"/>
      </a:defRPr>
    </a:lvl2pPr>
    <a:lvl3pPr marL="914400" algn="l" defTabSz="457200" rtl="0" eaLnBrk="1" latinLnBrk="0" hangingPunct="1">
      <a:defRPr sz="1200" kern="1200">
        <a:solidFill>
          <a:schemeClr val="tx1"/>
        </a:solidFill>
        <a:latin typeface="Intel Clear"/>
        <a:ea typeface="+mn-ea"/>
        <a:cs typeface="+mn-cs"/>
      </a:defRPr>
    </a:lvl3pPr>
    <a:lvl4pPr marL="1371600" algn="l" defTabSz="457200" rtl="0" eaLnBrk="1" latinLnBrk="0" hangingPunct="1">
      <a:defRPr sz="1200" kern="1200">
        <a:solidFill>
          <a:schemeClr val="tx1"/>
        </a:solidFill>
        <a:latin typeface="Intel Clear"/>
        <a:ea typeface="+mn-ea"/>
        <a:cs typeface="+mn-cs"/>
      </a:defRPr>
    </a:lvl4pPr>
    <a:lvl5pPr marL="1828800" algn="l" defTabSz="457200" rtl="0" eaLnBrk="1" latinLnBrk="0" hangingPunct="1">
      <a:defRPr sz="1200" kern="1200">
        <a:solidFill>
          <a:schemeClr val="tx1"/>
        </a:solidFill>
        <a:latin typeface="Intel Clear"/>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a:t>Insert photo here. Drag picture to placeholder or click icon to add.</a:t>
            </a:r>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Intel Clear"/>
                <a:cs typeface="Intel Clear"/>
              </a:defRPr>
            </a:lvl1pPr>
          </a:lstStyle>
          <a:p>
            <a:r>
              <a:rPr lang="en-US" dirty="0"/>
              <a:t>28pt Intel Clear Headline</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cs typeface="Intel Clear Pro" panose="020B0804020202060201" pitchFamily="34" charset="0"/>
              </a:defRPr>
            </a:lvl1pPr>
          </a:lstStyle>
          <a:p>
            <a:r>
              <a:rPr lang="en-US" dirty="0"/>
              <a:t>54pt Intel Clear Pro</a:t>
            </a:r>
            <a:br>
              <a:rPr lang="en-US" dirty="0"/>
            </a:br>
            <a:r>
              <a:rPr lang="en-US" dirty="0"/>
              <a:t>white section break</a:t>
            </a:r>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54pt Intel Clear Pro</a:t>
            </a:r>
            <a:br>
              <a:rPr lang="en-US" dirty="0"/>
            </a:br>
            <a:r>
              <a:rPr lang="en-US" dirty="0"/>
              <a:t>blue section break</a:t>
            </a:r>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Intel Clear"/>
                <a:ea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40pt Intel Clear Light Body.</a:t>
            </a:r>
            <a:br>
              <a:rPr lang="en-US" dirty="0"/>
            </a:br>
            <a:r>
              <a:rPr lang="en-US" dirty="0"/>
              <a:t>For content that is not a section, but has a big idea in text only.</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a:t>40pt Intel Clear Heading</a:t>
            </a:r>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54pt Intel Clear Pro blue section</a:t>
            </a:r>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a:t>16pt Intel Clear Subhead</a:t>
            </a:r>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a:t>Insert photo here. Drag picture to placeholder or click icon to add.</a:t>
            </a:r>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3" name="Picture 2"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8779" y="1874822"/>
            <a:ext cx="3646443" cy="1514490"/>
          </a:xfrm>
          <a:prstGeom prst="rect">
            <a:avLst/>
          </a:prstGeom>
        </p:spPr>
      </p:pic>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Linear gradient</a:t>
            </a:r>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a:t>65pt Intel Clear pro Title</a:t>
            </a:r>
            <a:br>
              <a:rPr lang="en-US" dirty="0"/>
            </a:br>
            <a:r>
              <a:rPr lang="en-US" dirty="0"/>
              <a:t>with image</a:t>
            </a:r>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16pt Intel Clear Subhead, Date, Etc.</a:t>
            </a:r>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solidFill>
                  <a:schemeClr val="tx2"/>
                </a:solidFill>
              </a:defRPr>
            </a:lvl2pPr>
            <a:lvl3pPr>
              <a:defRPr sz="1800">
                <a:solidFill>
                  <a:schemeClr val="tx2"/>
                </a:solidFill>
              </a:defRPr>
            </a:lvl3pPr>
            <a:lvl4pPr>
              <a:defRPr sz="1600">
                <a:solidFill>
                  <a:schemeClr val="tx2"/>
                </a:solidFill>
              </a:defRPr>
            </a:lvl4pPr>
            <a:lvl5pPr>
              <a:defRPr>
                <a:solidFill>
                  <a:schemeClr val="tx2"/>
                </a:solidFill>
              </a:defRPr>
            </a:lvl5pPr>
          </a:lstStyle>
          <a:p>
            <a:pPr lvl="0"/>
            <a:r>
              <a:rPr lang="en-US" dirty="0"/>
              <a:t>18pt Intel Clear body text</a:t>
            </a:r>
          </a:p>
          <a:p>
            <a:pPr lvl="1"/>
            <a:r>
              <a:rPr lang="en-US" dirty="0"/>
              <a:t>18pt Intel Clear bullet one</a:t>
            </a:r>
          </a:p>
          <a:p>
            <a:pPr lvl="2"/>
            <a:r>
              <a:rPr lang="en-US" dirty="0"/>
              <a:t>18pt Intel Clear sub-bullet</a:t>
            </a:r>
          </a:p>
          <a:p>
            <a:pPr lvl="3"/>
            <a:r>
              <a:rPr lang="en-US" dirty="0"/>
              <a:t>16pt Intel Clear fourth level</a:t>
            </a:r>
          </a:p>
          <a:p>
            <a:pPr lvl="4"/>
            <a:r>
              <a:rPr lang="en-US" dirty="0" err="1"/>
              <a:t>14pt</a:t>
            </a:r>
            <a:r>
              <a:rPr lang="en-US" dirty="0"/>
              <a:t> Intel Clear fifth level</a:t>
            </a:r>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lstStyle>
            <a:lvl1pPr marL="190500" indent="-190500">
              <a:defRPr sz="3600" b="1" baseline="0">
                <a:solidFill>
                  <a:schemeClr val="accent1"/>
                </a:solidFill>
                <a:latin typeface="+mn-lt"/>
                <a:cs typeface="Intel Clear"/>
              </a:defRPr>
            </a:lvl1pPr>
            <a:lvl2pPr marL="417513" indent="-225425">
              <a:buFont typeface="Intel Clear" pitchFamily="34" charset="0"/>
              <a:buChar char="–"/>
              <a:defRPr sz="1200" baseline="0">
                <a:latin typeface="+mn-lt"/>
                <a:cs typeface="Intel Clear" panose="020B0604020203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a:t>“36pt Intel Clear Bold Text”</a:t>
            </a:r>
          </a:p>
          <a:p>
            <a:pPr lvl="1"/>
            <a:r>
              <a:rPr lang="en-US" dirty="0" err="1"/>
              <a:t>12pt</a:t>
            </a:r>
            <a:r>
              <a:rPr lang="en-US" dirty="0"/>
              <a:t> Attribution</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a:t>Insert photo here. Drag picture to placeholder or click icon to add.</a:t>
            </a:r>
          </a:p>
        </p:txBody>
      </p:sp>
      <p:sp>
        <p:nvSpPr>
          <p:cNvPr id="6" name="Slide Number Placeholder 5"/>
          <p:cNvSpPr>
            <a:spLocks noGrp="1"/>
          </p:cNvSpPr>
          <p:nvPr>
            <p:ph type="sldNum" sz="quarter" idx="12"/>
          </p:nvPr>
        </p:nvSpPr>
        <p:spPr>
          <a:xfrm>
            <a:off x="6872352" y="4824387"/>
            <a:ext cx="2133600" cy="273844"/>
          </a:xfrm>
        </p:spPr>
        <p:txBody>
          <a:bodyPr/>
          <a:lstStyle/>
          <a:p>
            <a:fld id="{EE2556C5-CE8C-6547-B838-EA80C61A4AF7}" type="slidenum">
              <a:rPr lang="en-US" smtClean="0"/>
              <a:pPr/>
              <a:t>‹#›</a:t>
            </a:fld>
            <a:endParaRPr lang="en-US" dirty="0"/>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a:t>18pt Intel Clear body text</a:t>
            </a:r>
          </a:p>
          <a:p>
            <a:pPr marR="0" lvl="1" fontAlgn="auto">
              <a:lnSpc>
                <a:spcPct val="100000"/>
              </a:lnSpc>
              <a:spcAft>
                <a:spcPts val="0"/>
              </a:spcAft>
              <a:buClrTx/>
              <a:buSzTx/>
              <a:tabLst/>
            </a:pPr>
            <a:r>
              <a:rPr lang="en-US" dirty="0"/>
              <a:t>16pt Intel Clear bullet one</a:t>
            </a:r>
          </a:p>
          <a:p>
            <a:pPr lvl="2"/>
            <a:r>
              <a:rPr lang="en-US" dirty="0" err="1"/>
              <a:t>14pt</a:t>
            </a:r>
            <a:r>
              <a:rPr lang="en-US" dirty="0"/>
              <a:t> Intel Clear third level</a:t>
            </a:r>
          </a:p>
          <a:p>
            <a:pPr lvl="3"/>
            <a:r>
              <a:rPr lang="en-US" dirty="0" err="1"/>
              <a:t>12pt</a:t>
            </a:r>
            <a:r>
              <a:rPr lang="en-US" dirty="0"/>
              <a:t> Intel Clear fourth level</a:t>
            </a:r>
          </a:p>
          <a:p>
            <a:pPr lvl="4"/>
            <a:r>
              <a:rPr lang="en-US" dirty="0" err="1"/>
              <a:t>12pt</a:t>
            </a:r>
            <a:r>
              <a:rPr lang="en-US" dirty="0"/>
              <a:t> Intel Clear fifth level</a:t>
            </a:r>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a:solidFill>
                <a:schemeClr val="tx2"/>
              </a:solidFill>
              <a:cs typeface="Intel Clear"/>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a:t>28pt Intel Clear Headline</a:t>
            </a:r>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87" y="4759452"/>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a:t>28pt Intel Clear Headline</a:t>
            </a:r>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Autofit/>
          </a:bodyPr>
          <a:lstStyle/>
          <a:p>
            <a:pPr lvl="0"/>
            <a:r>
              <a:rPr lang="en-US" dirty="0"/>
              <a:t>18pt Intel Clear body text</a:t>
            </a:r>
          </a:p>
          <a:p>
            <a:pPr lvl="1"/>
            <a:r>
              <a:rPr lang="en-US" dirty="0"/>
              <a:t>16pt Intel Clear bullet one</a:t>
            </a:r>
          </a:p>
          <a:p>
            <a:pPr lvl="2"/>
            <a:r>
              <a:rPr lang="en-US" dirty="0"/>
              <a:t>16pt Intel Clear sub-bullet</a:t>
            </a:r>
          </a:p>
          <a:p>
            <a:pPr lvl="3"/>
            <a:r>
              <a:rPr lang="en-US" dirty="0" err="1"/>
              <a:t>14pt</a:t>
            </a:r>
            <a:r>
              <a:rPr lang="en-US" dirty="0"/>
              <a:t> Intel Clear fourth level</a:t>
            </a:r>
          </a:p>
          <a:p>
            <a:pPr lvl="4"/>
            <a:r>
              <a:rPr lang="en-US" dirty="0" err="1"/>
              <a:t>14pt</a:t>
            </a:r>
            <a:r>
              <a:rPr lang="en-US" dirty="0"/>
              <a:t> Intel Clear fifth level</a:t>
            </a:r>
          </a:p>
        </p:txBody>
      </p:sp>
      <p:sp>
        <p:nvSpPr>
          <p:cNvPr id="6" name="Slide Number Placeholder 5"/>
          <p:cNvSpPr>
            <a:spLocks noGrp="1"/>
          </p:cNvSpPr>
          <p:nvPr>
            <p:ph type="sldNum" sz="quarter" idx="4"/>
          </p:nvPr>
        </p:nvSpPr>
        <p:spPr>
          <a:xfrm>
            <a:off x="6872352" y="4824387"/>
            <a:ext cx="2133600" cy="273844"/>
          </a:xfrm>
          <a:prstGeom prst="rect">
            <a:avLst/>
          </a:prstGeom>
        </p:spPr>
        <p:txBody>
          <a:bodyPr vert="horz" lIns="0" tIns="0" rIns="0" bIns="0" rtlCol="0" anchor="ctr"/>
          <a:lstStyle>
            <a:lvl1pPr algn="r">
              <a:defRPr sz="800">
                <a:solidFill>
                  <a:schemeClr val="bg1"/>
                </a:solidFill>
                <a:latin typeface="+mn-lt"/>
                <a:cs typeface="Intel Clear"/>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50" r:id="rId4"/>
    <p:sldLayoutId id="2147483684" r:id="rId5"/>
    <p:sldLayoutId id="2147483652" r:id="rId6"/>
    <p:sldLayoutId id="2147483660" r:id="rId7"/>
    <p:sldLayoutId id="2147483668" r:id="rId8"/>
    <p:sldLayoutId id="2147483669" r:id="rId9"/>
    <p:sldLayoutId id="2147483670" r:id="rId10"/>
    <p:sldLayoutId id="2147483672" r:id="rId11"/>
    <p:sldLayoutId id="2147483651" r:id="rId12"/>
    <p:sldLayoutId id="2147483677" r:id="rId13"/>
    <p:sldLayoutId id="2147483665" r:id="rId14"/>
    <p:sldLayoutId id="2147483654" r:id="rId15"/>
    <p:sldLayoutId id="2147483655" r:id="rId16"/>
    <p:sldLayoutId id="2147483676"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Intel Clear"/>
          <a:ea typeface="Intel Clear"/>
          <a:cs typeface="Intel Clear"/>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Intel Clear" panose="020B0604020203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Intel Clear" panose="020B0604020203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Intel Clear" panose="020B0604020203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Intel Clear" panose="020B0604020203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Intel Clear" panose="020B0604020203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6910" y="2140610"/>
            <a:ext cx="8212886" cy="1102519"/>
          </a:xfrm>
        </p:spPr>
        <p:txBody>
          <a:bodyPr/>
          <a:lstStyle/>
          <a:p>
            <a:pPr>
              <a:lnSpc>
                <a:spcPct val="100000"/>
              </a:lnSpc>
            </a:pPr>
            <a:br>
              <a:rPr lang="en-US" sz="4000" b="1" dirty="0"/>
            </a:br>
            <a:br>
              <a:rPr lang="en-US" sz="4000" b="1" dirty="0"/>
            </a:br>
            <a:r>
              <a:rPr lang="en-US" sz="2800" b="1" dirty="0">
                <a:latin typeface="Intel Clear" panose="020B0604020203020204" pitchFamily="34" charset="0"/>
                <a:ea typeface="Intel Clear" panose="020B0604020203020204" pitchFamily="34" charset="0"/>
                <a:cs typeface="Intel Clear" panose="020B0604020203020204" pitchFamily="34" charset="0"/>
              </a:rPr>
              <a:t>Enabling Multi-USIM Devices (MUSIM) </a:t>
            </a:r>
            <a:br>
              <a:rPr lang="en-US" sz="2800" b="1" dirty="0">
                <a:latin typeface="Intel Clear" panose="020B0604020203020204" pitchFamily="34" charset="0"/>
                <a:ea typeface="Intel Clear" panose="020B0604020203020204" pitchFamily="34" charset="0"/>
                <a:cs typeface="Intel Clear" panose="020B0604020203020204" pitchFamily="34" charset="0"/>
              </a:rPr>
            </a:br>
            <a:endParaRPr lang="en-US" sz="4000" b="1" dirty="0">
              <a:latin typeface="Intel Clear" panose="020B0604020203020204" pitchFamily="34" charset="0"/>
              <a:ea typeface="Intel Clear" panose="020B0604020203020204" pitchFamily="34" charset="0"/>
              <a:cs typeface="Intel Clear" panose="020B0604020203020204" pitchFamily="34" charset="0"/>
            </a:endParaRPr>
          </a:p>
        </p:txBody>
      </p:sp>
      <p:sp>
        <p:nvSpPr>
          <p:cNvPr id="4" name="Title 1">
            <a:extLst>
              <a:ext uri="{FF2B5EF4-FFF2-40B4-BE49-F238E27FC236}">
                <a16:creationId xmlns:a16="http://schemas.microsoft.com/office/drawing/2014/main" id="{2CD0792F-C82E-40DB-A0D8-EDD9D6783A6A}"/>
              </a:ext>
            </a:extLst>
          </p:cNvPr>
          <p:cNvSpPr txBox="1">
            <a:spLocks/>
          </p:cNvSpPr>
          <p:nvPr/>
        </p:nvSpPr>
        <p:spPr>
          <a:xfrm>
            <a:off x="6785825" y="204477"/>
            <a:ext cx="2050937" cy="520655"/>
          </a:xfrm>
          <a:prstGeom prst="rect">
            <a:avLst/>
          </a:prstGeom>
        </p:spPr>
        <p:txBody>
          <a:bodyPr vert="horz" lIns="0" tIns="0" rIns="0" bIns="0" rtlCol="0" anchor="b" anchorCtr="0">
            <a:noAutofit/>
          </a:bodyPr>
          <a:lstStyle>
            <a:lvl1pPr algn="l" defTabSz="457200" rtl="0" eaLnBrk="1" latinLnBrk="0" hangingPunct="1">
              <a:lnSpc>
                <a:spcPct val="80000"/>
              </a:lnSpc>
              <a:spcBef>
                <a:spcPct val="0"/>
              </a:spcBef>
              <a:buNone/>
              <a:defRPr sz="6500" b="0" i="0" kern="1200" spc="0" baseline="0">
                <a:solidFill>
                  <a:schemeClr val="bg1">
                    <a:alpha val="90000"/>
                  </a:schemeClr>
                </a:solidFill>
                <a:latin typeface="Intel Clear Pro" panose="020B0804020202060201" pitchFamily="34" charset="0"/>
                <a:ea typeface="Intel Clear"/>
                <a:cs typeface="Intel Clear Pro" panose="020B0804020202060201" pitchFamily="34" charset="0"/>
              </a:defRPr>
            </a:lvl1pPr>
          </a:lstStyle>
          <a:p>
            <a:pPr>
              <a:lnSpc>
                <a:spcPct val="100000"/>
              </a:lnSpc>
            </a:pPr>
            <a:br>
              <a:rPr lang="en-US" sz="4000" b="1" dirty="0"/>
            </a:br>
            <a:br>
              <a:rPr lang="en-US" sz="4000" b="1" dirty="0"/>
            </a:br>
            <a:r>
              <a:rPr lang="en-US" sz="2800" b="1" dirty="0">
                <a:latin typeface="Intel Clear" panose="020B0604020203020204" pitchFamily="34" charset="0"/>
                <a:ea typeface="Intel Clear" panose="020B0604020203020204" pitchFamily="34" charset="0"/>
                <a:cs typeface="Intel Clear" panose="020B0604020203020204" pitchFamily="34" charset="0"/>
              </a:rPr>
              <a:t>C1-210199</a:t>
            </a:r>
            <a:endParaRPr lang="en-US" sz="4000" b="1" dirty="0">
              <a:latin typeface="Intel Clear" panose="020B0604020203020204" pitchFamily="34" charset="0"/>
              <a:ea typeface="Intel Clear" panose="020B0604020203020204" pitchFamily="34" charset="0"/>
              <a:cs typeface="Intel Clear" panose="020B0604020203020204" pitchFamily="34" charset="0"/>
            </a:endParaRPr>
          </a:p>
        </p:txBody>
      </p:sp>
    </p:spTree>
    <p:extLst>
      <p:ext uri="{BB962C8B-B14F-4D97-AF65-F5344CB8AC3E}">
        <p14:creationId xmlns:p14="http://schemas.microsoft.com/office/powerpoint/2010/main" val="299187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10</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Conclusions for KI#3: </a:t>
            </a:r>
            <a:r>
              <a:rPr lang="en-GB" sz="2000" b="1" dirty="0"/>
              <a:t>Co-ordinated leaving for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138048" y="496055"/>
            <a:ext cx="8867904" cy="4171043"/>
          </a:xfrm>
        </p:spPr>
        <p:txBody>
          <a:bodyPr>
            <a:noAutofit/>
          </a:bodyPr>
          <a:lstStyle/>
          <a:p>
            <a:pPr lvl="1"/>
            <a:r>
              <a:rPr lang="en-US" sz="1600" b="1" dirty="0"/>
              <a:t>Coordinated leaving for EPS</a:t>
            </a:r>
            <a:r>
              <a:rPr lang="en-US" sz="1600" dirty="0"/>
              <a:t> (based on Sol#5 in the TR </a:t>
            </a:r>
            <a:r>
              <a:rPr lang="en-GB" sz="1600" dirty="0">
                <a:solidFill>
                  <a:srgbClr val="003C71"/>
                </a:solidFill>
              </a:rPr>
              <a:t>23.761 v1.2.0</a:t>
            </a:r>
            <a:r>
              <a:rPr lang="en-US" sz="1600" dirty="0"/>
              <a:t>):</a:t>
            </a:r>
          </a:p>
          <a:p>
            <a:pPr lvl="2"/>
            <a:r>
              <a:rPr lang="en-GB" sz="1400" dirty="0">
                <a:solidFill>
                  <a:schemeClr val="tx2"/>
                </a:solidFill>
              </a:rPr>
              <a:t>For leaving in E-UTRA/EPS access, the NAS-level leaving MM procedure is recommended to be supported.</a:t>
            </a:r>
            <a:r>
              <a:rPr lang="x-none" sz="1400" dirty="0">
                <a:solidFill>
                  <a:schemeClr val="tx2"/>
                </a:solidFill>
              </a:rPr>
              <a:t> The UE sends NAS MM message indicating leave request to release RRC-Connected state.</a:t>
            </a:r>
            <a:endParaRPr lang="en-US" sz="1400" dirty="0">
              <a:solidFill>
                <a:schemeClr val="tx2"/>
              </a:solidFill>
            </a:endParaRPr>
          </a:p>
          <a:p>
            <a:pPr lvl="2"/>
            <a:r>
              <a:rPr lang="en-GB" sz="1400" dirty="0">
                <a:solidFill>
                  <a:schemeClr val="tx2"/>
                </a:solidFill>
              </a:rPr>
              <a:t>For leaving in NR/5GS access, it is FFS. For leaving in E-UTRA/5GS access, it is FFS.</a:t>
            </a:r>
          </a:p>
          <a:p>
            <a:pPr lvl="2"/>
            <a:r>
              <a:rPr lang="x-none" sz="1400" dirty="0">
                <a:solidFill>
                  <a:schemeClr val="tx2"/>
                </a:solidFill>
              </a:rPr>
              <a:t>When the UE connection with the network is resumed, the previous assistance info, if any, to temporarily restrict/filter MT data/signalling handling is revoked.</a:t>
            </a:r>
            <a:endParaRPr lang="en-US" sz="1400" dirty="0">
              <a:solidFill>
                <a:schemeClr val="tx2"/>
              </a:solidFill>
            </a:endParaRPr>
          </a:p>
          <a:p>
            <a:pPr lvl="2"/>
            <a:r>
              <a:rPr lang="x-none" sz="1400" dirty="0">
                <a:solidFill>
                  <a:schemeClr val="tx2"/>
                </a:solidFill>
              </a:rPr>
              <a:t>In the </a:t>
            </a:r>
            <a:r>
              <a:rPr lang="en-GB" sz="1400" dirty="0">
                <a:solidFill>
                  <a:schemeClr val="tx2"/>
                </a:solidFill>
              </a:rPr>
              <a:t>NAS </a:t>
            </a:r>
            <a:r>
              <a:rPr lang="x-none" sz="1400" dirty="0">
                <a:solidFill>
                  <a:schemeClr val="tx2"/>
                </a:solidFill>
              </a:rPr>
              <a:t>MM message indicating </a:t>
            </a:r>
            <a:r>
              <a:rPr lang="en-GB" sz="1400" dirty="0">
                <a:solidFill>
                  <a:schemeClr val="tx2"/>
                </a:solidFill>
              </a:rPr>
              <a:t>leave request (EPS case), the UE provides leaving indication to the CN and the UE may provide assistance information to the network in the leaving procedure regarding MT data/signalling handling. The assistance information may include:</a:t>
            </a:r>
          </a:p>
          <a:p>
            <a:pPr lvl="3"/>
            <a:r>
              <a:rPr lang="en-GB" sz="1200" dirty="0">
                <a:solidFill>
                  <a:schemeClr val="tx2"/>
                </a:solidFill>
              </a:rPr>
              <a:t>Information to temporarily restrict/filter MT data/signalling handling:</a:t>
            </a:r>
          </a:p>
          <a:p>
            <a:pPr lvl="3"/>
            <a:r>
              <a:rPr lang="en-GB" sz="1200" dirty="0">
                <a:solidFill>
                  <a:schemeClr val="tx2"/>
                </a:solidFill>
              </a:rPr>
              <a:t>An indication that the UE should only be paged for voice (</a:t>
            </a:r>
            <a:r>
              <a:rPr lang="en-GB" sz="1200" dirty="0" err="1">
                <a:solidFill>
                  <a:schemeClr val="tx2"/>
                </a:solidFill>
              </a:rPr>
              <a:t>MMTel</a:t>
            </a:r>
            <a:r>
              <a:rPr lang="en-GB" sz="1200" dirty="0">
                <a:solidFill>
                  <a:schemeClr val="tx2"/>
                </a:solidFill>
              </a:rPr>
              <a:t> voice or CS domain voice (for EPS)), or</a:t>
            </a:r>
          </a:p>
          <a:p>
            <a:pPr lvl="3"/>
            <a:r>
              <a:rPr lang="en-GB" sz="1200" dirty="0">
                <a:solidFill>
                  <a:schemeClr val="tx2"/>
                </a:solidFill>
              </a:rPr>
              <a:t>An indication that the UE should not be paged at all, or</a:t>
            </a:r>
          </a:p>
          <a:p>
            <a:pPr lvl="3"/>
            <a:r>
              <a:rPr lang="en-GB" sz="1200" dirty="0">
                <a:solidFill>
                  <a:schemeClr val="tx2"/>
                </a:solidFill>
              </a:rPr>
              <a:t>PDN connection(s) for MT notification/paging restriction.</a:t>
            </a:r>
            <a:endParaRPr lang="en-US" sz="1200" dirty="0"/>
          </a:p>
          <a:p>
            <a:pPr lvl="1"/>
            <a:r>
              <a:rPr lang="en-US" sz="1600" b="1" dirty="0"/>
              <a:t>Coordinated leaving for 5GS</a:t>
            </a:r>
          </a:p>
          <a:p>
            <a:pPr lvl="2"/>
            <a:r>
              <a:rPr lang="en-US" sz="1400" dirty="0"/>
              <a:t>No agreement due to RAN dependency. RAN2 supposed to work on RRC-based leaving procedure.</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3536153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11</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Impacts for KI#3: </a:t>
            </a:r>
            <a:r>
              <a:rPr lang="en-GB" sz="2000" b="1" dirty="0"/>
              <a:t>Co-ordinated leaving for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672998"/>
            <a:ext cx="8590236" cy="3613709"/>
          </a:xfrm>
        </p:spPr>
        <p:txBody>
          <a:bodyPr>
            <a:noAutofit/>
          </a:bodyPr>
          <a:lstStyle/>
          <a:p>
            <a:pPr lvl="1"/>
            <a:r>
              <a:rPr lang="en-US" sz="1600" b="1" dirty="0"/>
              <a:t>Coordinated leaving for EPS</a:t>
            </a:r>
            <a:endParaRPr lang="en-US" sz="1600" dirty="0"/>
          </a:p>
          <a:p>
            <a:pPr lvl="2"/>
            <a:r>
              <a:rPr lang="en-GB" sz="1400" dirty="0"/>
              <a:t>For co-ordinated leaving, updates to service request procedure to indicate request to leave or resume the connected mode and include the relevant assistance information (in case of EPS). </a:t>
            </a:r>
          </a:p>
          <a:p>
            <a:pPr lvl="2"/>
            <a:r>
              <a:rPr lang="en-GB" sz="1400" dirty="0"/>
              <a:t>MME to provide MT data handling information based on Release assistance information received from UE to S-GW</a:t>
            </a:r>
          </a:p>
          <a:p>
            <a:pPr marL="342900" lvl="2" indent="0">
              <a:buNone/>
            </a:pPr>
            <a:endParaRPr lang="en-US" sz="1400" dirty="0"/>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6164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12</a:t>
            </a:fld>
            <a:endParaRPr lang="en-US" dirty="0"/>
          </a:p>
        </p:txBody>
      </p:sp>
      <p:sp>
        <p:nvSpPr>
          <p:cNvPr id="3" name="Title 2"/>
          <p:cNvSpPr>
            <a:spLocks noGrp="1"/>
          </p:cNvSpPr>
          <p:nvPr>
            <p:ph type="title"/>
          </p:nvPr>
        </p:nvSpPr>
        <p:spPr>
          <a:xfrm>
            <a:off x="329184" y="147566"/>
            <a:ext cx="8398437" cy="431817"/>
          </a:xfrm>
        </p:spPr>
        <p:txBody>
          <a:bodyPr>
            <a:normAutofit/>
          </a:bodyPr>
          <a:lstStyle/>
          <a:p>
            <a:r>
              <a:rPr lang="en-US" sz="2400" b="1" dirty="0"/>
              <a:t>Key Issue #4: </a:t>
            </a:r>
            <a:r>
              <a:rPr lang="en-GB" sz="2400" b="1" dirty="0"/>
              <a:t>Emergency handling of MUSIM UE</a:t>
            </a:r>
            <a:endParaRPr lang="en-US" sz="24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789916"/>
            <a:ext cx="8590236" cy="3692277"/>
          </a:xfrm>
        </p:spPr>
        <p:txBody>
          <a:bodyPr>
            <a:noAutofit/>
          </a:bodyPr>
          <a:lstStyle/>
          <a:p>
            <a:pPr marL="285750" indent="-285750">
              <a:buFont typeface="Arial" panose="020B0604020202020204" pitchFamily="34" charset="0"/>
              <a:buChar char="•"/>
            </a:pPr>
            <a:r>
              <a:rPr lang="en-GB" sz="1600" dirty="0">
                <a:solidFill>
                  <a:schemeClr val="tx2"/>
                </a:solidFill>
              </a:rPr>
              <a:t>TS 22.101 defines the necessary requirements for and handling of Emergency services for a MUSIM UE. As a result, TR </a:t>
            </a:r>
            <a:r>
              <a:rPr lang="en-GB" sz="1600" dirty="0">
                <a:solidFill>
                  <a:srgbClr val="003C71"/>
                </a:solidFill>
              </a:rPr>
              <a:t>23.761 v1.2.0 </a:t>
            </a:r>
            <a:r>
              <a:rPr lang="en-GB" sz="1600" dirty="0">
                <a:solidFill>
                  <a:schemeClr val="tx2"/>
                </a:solidFill>
              </a:rPr>
              <a:t>does not address Emergency services.</a:t>
            </a:r>
          </a:p>
          <a:p>
            <a:pPr marL="285750" indent="-285750">
              <a:buFont typeface="Arial" panose="020B0604020202020204" pitchFamily="34" charset="0"/>
              <a:buChar char="•"/>
            </a:pPr>
            <a:r>
              <a:rPr lang="en-GB" sz="1600" dirty="0">
                <a:solidFill>
                  <a:schemeClr val="tx2"/>
                </a:solidFill>
              </a:rPr>
              <a:t>Whether changes to Stage 2 TS are needed will be addressed in the potential normative phase.</a:t>
            </a:r>
            <a:endParaRPr lang="en-US" sz="1600" dirty="0">
              <a:solidFill>
                <a:schemeClr val="tx2"/>
              </a:solidFill>
            </a:endParaRP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3592830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98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2</a:t>
            </a:fld>
            <a:endParaRPr lang="en-US" dirty="0"/>
          </a:p>
        </p:txBody>
      </p:sp>
      <p:sp>
        <p:nvSpPr>
          <p:cNvPr id="3" name="Title 2"/>
          <p:cNvSpPr>
            <a:spLocks noGrp="1"/>
          </p:cNvSpPr>
          <p:nvPr>
            <p:ph type="title"/>
          </p:nvPr>
        </p:nvSpPr>
        <p:spPr>
          <a:xfrm>
            <a:off x="644125" y="147566"/>
            <a:ext cx="7050544" cy="431817"/>
          </a:xfrm>
        </p:spPr>
        <p:txBody>
          <a:bodyPr>
            <a:normAutofit/>
          </a:bodyPr>
          <a:lstStyle/>
          <a:p>
            <a:r>
              <a:rPr lang="en-US" sz="2400" b="1" dirty="0">
                <a:solidFill>
                  <a:srgbClr val="1F497D"/>
                </a:solidFill>
                <a:ea typeface="Times New Roman" panose="02020603050405020304" pitchFamily="18" charset="0"/>
              </a:rPr>
              <a:t>Status of MUSIM work in 3GPP</a:t>
            </a:r>
            <a:endParaRPr lang="en-US" sz="2400"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789916"/>
            <a:ext cx="8590236" cy="3692277"/>
          </a:xfrm>
        </p:spPr>
        <p:txBody>
          <a:bodyPr>
            <a:noAutofit/>
          </a:bodyPr>
          <a:lstStyle/>
          <a:p>
            <a:pPr lvl="1">
              <a:spcBef>
                <a:spcPts val="450"/>
              </a:spcBef>
            </a:pPr>
            <a:r>
              <a:rPr lang="en-US" sz="1400" b="1" dirty="0">
                <a:solidFill>
                  <a:srgbClr val="003C71"/>
                </a:solidFill>
              </a:rPr>
              <a:t>SA1</a:t>
            </a:r>
          </a:p>
          <a:p>
            <a:pPr lvl="2">
              <a:spcBef>
                <a:spcPts val="450"/>
              </a:spcBef>
            </a:pPr>
            <a:r>
              <a:rPr lang="en-US" sz="1200" dirty="0">
                <a:solidFill>
                  <a:srgbClr val="003C71"/>
                </a:solidFill>
              </a:rPr>
              <a:t>Work completed at SA #84 (SP-190309).  Requirements captured in TS 22.261, TS 22.278 and TS 22.101.</a:t>
            </a:r>
          </a:p>
          <a:p>
            <a:pPr lvl="1">
              <a:spcBef>
                <a:spcPts val="450"/>
              </a:spcBef>
            </a:pPr>
            <a:r>
              <a:rPr lang="en-GB" sz="1400" b="1" dirty="0"/>
              <a:t>SA2</a:t>
            </a:r>
          </a:p>
          <a:p>
            <a:pPr lvl="2">
              <a:spcBef>
                <a:spcPts val="450"/>
              </a:spcBef>
            </a:pPr>
            <a:r>
              <a:rPr lang="en-GB" sz="1200" dirty="0">
                <a:solidFill>
                  <a:srgbClr val="003C71"/>
                </a:solidFill>
              </a:rPr>
              <a:t>Study Item (FS_MUSIM) (SP-200297) is </a:t>
            </a:r>
            <a:r>
              <a:rPr lang="en-GB" sz="1200" b="1" dirty="0">
                <a:solidFill>
                  <a:srgbClr val="003C71"/>
                </a:solidFill>
              </a:rPr>
              <a:t>90% complete</a:t>
            </a:r>
            <a:r>
              <a:rPr lang="en-GB" sz="1200" dirty="0">
                <a:solidFill>
                  <a:srgbClr val="003C71"/>
                </a:solidFill>
              </a:rPr>
              <a:t>. Conclusions captured in </a:t>
            </a:r>
            <a:r>
              <a:rPr lang="en-GB" sz="1200" b="1" dirty="0">
                <a:solidFill>
                  <a:srgbClr val="003C71"/>
                </a:solidFill>
              </a:rPr>
              <a:t>TR 23.761 v1.2.0</a:t>
            </a:r>
            <a:r>
              <a:rPr lang="en-GB" sz="1200" dirty="0">
                <a:solidFill>
                  <a:srgbClr val="003C71"/>
                </a:solidFill>
              </a:rPr>
              <a:t> clause 8.</a:t>
            </a:r>
          </a:p>
          <a:p>
            <a:pPr lvl="2">
              <a:spcBef>
                <a:spcPts val="450"/>
              </a:spcBef>
            </a:pPr>
            <a:r>
              <a:rPr lang="en-GB" sz="1200" dirty="0">
                <a:solidFill>
                  <a:srgbClr val="003C71"/>
                </a:solidFill>
              </a:rPr>
              <a:t>WID </a:t>
            </a:r>
            <a:r>
              <a:rPr lang="en-GB" sz="1200" b="1" dirty="0"/>
              <a:t>(SP-200978)</a:t>
            </a:r>
            <a:r>
              <a:rPr lang="en-GB" sz="1200" dirty="0"/>
              <a:t>, "</a:t>
            </a:r>
            <a:r>
              <a:rPr lang="en-GB" sz="1200" i="1" dirty="0"/>
              <a:t>System Enablers for Multi-USIM devices</a:t>
            </a:r>
            <a:r>
              <a:rPr lang="en-GB" sz="1200" dirty="0"/>
              <a:t> “ (MUSIM) approved by TSG SA at SA#89</a:t>
            </a:r>
          </a:p>
          <a:p>
            <a:pPr lvl="2">
              <a:spcBef>
                <a:spcPts val="450"/>
              </a:spcBef>
            </a:pPr>
            <a:r>
              <a:rPr lang="en-GB" sz="1200" dirty="0"/>
              <a:t>4 Key Issues being studied by SA2, at least 3 of which are expected to have normative impacts</a:t>
            </a:r>
          </a:p>
          <a:p>
            <a:pPr lvl="3">
              <a:spcBef>
                <a:spcPts val="450"/>
              </a:spcBef>
            </a:pPr>
            <a:r>
              <a:rPr lang="en-GB" sz="1100" dirty="0"/>
              <a:t>Key Issue #1: Handling of MT service with multi-USIM device</a:t>
            </a:r>
          </a:p>
          <a:p>
            <a:pPr lvl="3">
              <a:spcBef>
                <a:spcPts val="450"/>
              </a:spcBef>
            </a:pPr>
            <a:r>
              <a:rPr lang="en-GB" sz="1100" dirty="0"/>
              <a:t>Key Issue #2: Enabling paging reception for multi-USIM device</a:t>
            </a:r>
          </a:p>
          <a:p>
            <a:pPr lvl="3">
              <a:spcBef>
                <a:spcPts val="450"/>
              </a:spcBef>
            </a:pPr>
            <a:r>
              <a:rPr lang="en-GB" sz="1100" dirty="0"/>
              <a:t>Key Issue #3: Co-ordinated leaving for multi-USIM device</a:t>
            </a:r>
          </a:p>
          <a:p>
            <a:pPr lvl="3">
              <a:spcBef>
                <a:spcPts val="450"/>
              </a:spcBef>
            </a:pPr>
            <a:r>
              <a:rPr lang="en-GB" sz="1100" dirty="0"/>
              <a:t>Key issue #4: Emergency handling of multi-USIM UE</a:t>
            </a:r>
          </a:p>
          <a:p>
            <a:pPr lvl="2">
              <a:spcBef>
                <a:spcPts val="450"/>
              </a:spcBef>
            </a:pPr>
            <a:r>
              <a:rPr lang="en-GB" sz="1200" dirty="0"/>
              <a:t>Impacted specifications as per WID: TS 23.501, TS 23.502, TS 23.401, TS 23.228. No CRs agreed as yet.</a:t>
            </a:r>
            <a:endParaRPr lang="en-US" sz="1200" dirty="0"/>
          </a:p>
          <a:p>
            <a:pPr lvl="1">
              <a:spcBef>
                <a:spcPts val="450"/>
              </a:spcBef>
            </a:pPr>
            <a:r>
              <a:rPr lang="en-US" sz="1400" b="1" dirty="0">
                <a:solidFill>
                  <a:srgbClr val="003C71"/>
                </a:solidFill>
              </a:rPr>
              <a:t>SA3</a:t>
            </a:r>
          </a:p>
          <a:p>
            <a:pPr lvl="2">
              <a:spcBef>
                <a:spcPts val="450"/>
              </a:spcBef>
            </a:pPr>
            <a:r>
              <a:rPr lang="en-GB" sz="1200" dirty="0">
                <a:solidFill>
                  <a:srgbClr val="003C71"/>
                </a:solidFill>
              </a:rPr>
              <a:t>Study Item (FS_MUSIM_SEC) (SP-201131) initiated and 10% complete. Study captured in TR 33.873.</a:t>
            </a:r>
          </a:p>
          <a:p>
            <a:pPr lvl="1">
              <a:spcBef>
                <a:spcPts val="450"/>
              </a:spcBef>
            </a:pPr>
            <a:r>
              <a:rPr lang="en-US" sz="1400" b="1" dirty="0">
                <a:solidFill>
                  <a:srgbClr val="003C71"/>
                </a:solidFill>
              </a:rPr>
              <a:t>RAN</a:t>
            </a:r>
          </a:p>
          <a:p>
            <a:pPr lvl="2">
              <a:spcBef>
                <a:spcPts val="450"/>
              </a:spcBef>
            </a:pPr>
            <a:r>
              <a:rPr lang="en-GB" sz="1200" dirty="0">
                <a:solidFill>
                  <a:srgbClr val="003C71"/>
                </a:solidFill>
              </a:rPr>
              <a:t>WID </a:t>
            </a:r>
            <a:r>
              <a:rPr lang="en-GB" sz="1200" dirty="0"/>
              <a:t>(RP-193263), "</a:t>
            </a:r>
            <a:r>
              <a:rPr lang="en-GB" sz="1200" i="1" dirty="0"/>
              <a:t>Support for Multi-SIM devices in Rel-17</a:t>
            </a:r>
            <a:r>
              <a:rPr lang="en-GB" sz="1200" dirty="0"/>
              <a:t>“ (LTE_NR_MUSIM) approved by TSG RAN </a:t>
            </a:r>
            <a:endParaRPr lang="en-US" sz="1200" dirty="0"/>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236724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3</a:t>
            </a:fld>
            <a:endParaRPr lang="en-US" dirty="0"/>
          </a:p>
        </p:txBody>
      </p:sp>
      <p:sp>
        <p:nvSpPr>
          <p:cNvPr id="3" name="Title 2"/>
          <p:cNvSpPr>
            <a:spLocks noGrp="1"/>
          </p:cNvSpPr>
          <p:nvPr>
            <p:ph type="title"/>
          </p:nvPr>
        </p:nvSpPr>
        <p:spPr>
          <a:xfrm>
            <a:off x="268014" y="147566"/>
            <a:ext cx="8459607" cy="431817"/>
          </a:xfrm>
        </p:spPr>
        <p:txBody>
          <a:bodyPr>
            <a:normAutofit fontScale="90000"/>
          </a:bodyPr>
          <a:lstStyle/>
          <a:p>
            <a:r>
              <a:rPr lang="en-US" sz="2400" b="1" dirty="0"/>
              <a:t>Key Issue #1: </a:t>
            </a:r>
            <a:r>
              <a:rPr lang="en-GB" sz="2400" b="1" dirty="0"/>
              <a:t>Handling of MT service with multi-USIM device</a:t>
            </a:r>
            <a:endParaRPr lang="en-US" sz="24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789916"/>
            <a:ext cx="8590236" cy="3692277"/>
          </a:xfrm>
        </p:spPr>
        <p:txBody>
          <a:bodyPr>
            <a:noAutofit/>
          </a:bodyPr>
          <a:lstStyle/>
          <a:p>
            <a:pPr marL="285750" indent="-285750">
              <a:buFont typeface="Arial" panose="020B0604020202020204" pitchFamily="34" charset="0"/>
              <a:buChar char="•"/>
            </a:pPr>
            <a:r>
              <a:rPr lang="en-US" sz="1600" dirty="0">
                <a:solidFill>
                  <a:schemeClr val="tx2"/>
                </a:solidFill>
              </a:rPr>
              <a:t>Multi-USIM device can have concurrent registrations over 3GPP RAT, one over each USIM. While communicating with system associated with one USIM (current system) there may be interruption to the ongoing services in current system.</a:t>
            </a:r>
          </a:p>
          <a:p>
            <a:pPr lvl="2"/>
            <a:r>
              <a:rPr lang="en-GB" sz="1400" dirty="0"/>
              <a:t>How to handle MT service for multi-USIM device and avoid unnecessary interruptions of services in current system and save system resources?</a:t>
            </a:r>
            <a:endParaRPr lang="en-US" sz="1400" dirty="0"/>
          </a:p>
          <a:p>
            <a:pPr lvl="2"/>
            <a:r>
              <a:rPr lang="en-US" sz="1400" dirty="0"/>
              <a:t>How should the other system, which triggered paging, take advantage of being in a multi-USIM scenario and avoid undesirable operations (such as wasting resources, etc.) ?</a:t>
            </a:r>
          </a:p>
          <a:p>
            <a:pPr lvl="2"/>
            <a:r>
              <a:rPr lang="en-US" sz="1400" dirty="0"/>
              <a:t>Develop solutions for both EPS and 5GS and current system can be in either idle or RRC INACTIVE state.</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3423141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4</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Conclusions for KI#1: </a:t>
            </a:r>
            <a:r>
              <a:rPr lang="en-GB" sz="2000" b="1" dirty="0"/>
              <a:t>Handling of MT service with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526693"/>
            <a:ext cx="8590236" cy="4220871"/>
          </a:xfrm>
        </p:spPr>
        <p:txBody>
          <a:bodyPr>
            <a:noAutofit/>
          </a:bodyPr>
          <a:lstStyle/>
          <a:p>
            <a:pPr lvl="1"/>
            <a:r>
              <a:rPr lang="en-US" sz="1600" b="1" dirty="0"/>
              <a:t>Paging Cause</a:t>
            </a:r>
            <a:r>
              <a:rPr lang="en-US" sz="1600" dirty="0"/>
              <a:t> (based on Sol#1 in the TR </a:t>
            </a:r>
            <a:r>
              <a:rPr lang="en-GB" sz="1600" dirty="0">
                <a:solidFill>
                  <a:srgbClr val="003C71"/>
                </a:solidFill>
              </a:rPr>
              <a:t>23.761 v1.2.0</a:t>
            </a:r>
            <a:r>
              <a:rPr lang="en-US" sz="1600" dirty="0"/>
              <a:t>): </a:t>
            </a:r>
          </a:p>
          <a:p>
            <a:pPr lvl="2"/>
            <a:r>
              <a:rPr lang="en-US" sz="1400" dirty="0">
                <a:solidFill>
                  <a:schemeClr val="tx2"/>
                </a:solidFill>
              </a:rPr>
              <a:t>For both EPS and 5GS, only the voice is supported to be indicated as the paging cause to the UE. </a:t>
            </a:r>
            <a:r>
              <a:rPr lang="x-none" sz="1400" dirty="0"/>
              <a:t>"voice" refers to MMTel voice (5GS and EPS) and CS domain voice (EPS only).</a:t>
            </a:r>
            <a:endParaRPr lang="en-US" sz="1400" dirty="0">
              <a:solidFill>
                <a:schemeClr val="tx2"/>
              </a:solidFill>
            </a:endParaRPr>
          </a:p>
          <a:p>
            <a:pPr lvl="2"/>
            <a:r>
              <a:rPr lang="x-none" sz="1400" dirty="0">
                <a:solidFill>
                  <a:schemeClr val="tx2"/>
                </a:solidFill>
              </a:rPr>
              <a:t>NOTE 1:	During normative phase, it will be determined whether the Paging Cause is applied 1) only for UEs with the request, or 2) to all UEs indiscriminately.</a:t>
            </a:r>
            <a:endParaRPr lang="en-US" sz="1400" dirty="0">
              <a:solidFill>
                <a:schemeClr val="tx2"/>
              </a:solidFill>
            </a:endParaRPr>
          </a:p>
          <a:p>
            <a:pPr lvl="2"/>
            <a:r>
              <a:rPr lang="x-none" sz="1400" dirty="0">
                <a:solidFill>
                  <a:schemeClr val="tx2"/>
                </a:solidFill>
              </a:rPr>
              <a:t>NOTE 2:	Whether and how the UE discriminates (if needed) between paging for non-voice service and paging from legacy RAN node is FFS and will be determined during normative phase.</a:t>
            </a:r>
            <a:endParaRPr lang="en-US" sz="1400" dirty="0">
              <a:solidFill>
                <a:schemeClr val="tx2"/>
              </a:solidFill>
            </a:endParaRPr>
          </a:p>
          <a:p>
            <a:pPr lvl="1"/>
            <a:r>
              <a:rPr lang="en-US" sz="1600" b="1" dirty="0"/>
              <a:t>Busy Indication</a:t>
            </a:r>
            <a:r>
              <a:rPr lang="en-US" sz="1600" dirty="0"/>
              <a:t> (based on Sol#3 in the TR </a:t>
            </a:r>
            <a:r>
              <a:rPr lang="en-GB" sz="1600" dirty="0">
                <a:solidFill>
                  <a:srgbClr val="003C71"/>
                </a:solidFill>
              </a:rPr>
              <a:t>23.761 v1.2.0</a:t>
            </a:r>
            <a:r>
              <a:rPr lang="en-US" sz="1600" dirty="0"/>
              <a:t>): </a:t>
            </a:r>
          </a:p>
          <a:p>
            <a:pPr lvl="2"/>
            <a:r>
              <a:rPr lang="x-none" sz="1400" dirty="0">
                <a:solidFill>
                  <a:schemeClr val="tx2"/>
                </a:solidFill>
              </a:rPr>
              <a:t>If Multi-USIM device received paging by Network-A in RRC_Idle mode and the device decides to accept the paging, UE shall perform as existing procedure (send the Service Request message).</a:t>
            </a:r>
            <a:endParaRPr lang="en-US" sz="1400" dirty="0">
              <a:solidFill>
                <a:schemeClr val="tx2"/>
              </a:solidFill>
            </a:endParaRPr>
          </a:p>
          <a:p>
            <a:pPr lvl="2"/>
            <a:r>
              <a:rPr lang="x-none" sz="1400" dirty="0">
                <a:solidFill>
                  <a:schemeClr val="tx2"/>
                </a:solidFill>
              </a:rPr>
              <a:t>If Multi-USIM device received paging by Network-A in RRC_Idle mode and the device decides not to accept the paging, a UE supporting NAS BUSY indication attempts to send a BUSY Indication via NAS message to network unless it is unable to do so e.g due to UE implementation constraints.</a:t>
            </a:r>
            <a:endParaRPr lang="en-US" sz="1400" dirty="0">
              <a:solidFill>
                <a:schemeClr val="tx2"/>
              </a:solidFill>
            </a:endParaRPr>
          </a:p>
          <a:p>
            <a:pPr lvl="2"/>
            <a:r>
              <a:rPr lang="x-none" sz="1400" dirty="0">
                <a:solidFill>
                  <a:schemeClr val="tx2"/>
                </a:solidFill>
              </a:rPr>
              <a:t> Whether Busy indication is supported for RRC_Inactive case is up to RAN decision. </a:t>
            </a:r>
            <a:endParaRPr lang="en-US" sz="1400" dirty="0">
              <a:solidFill>
                <a:schemeClr val="tx2"/>
              </a:solidFill>
            </a:endParaRPr>
          </a:p>
          <a:p>
            <a:pPr lvl="2"/>
            <a:r>
              <a:rPr lang="en-GB" sz="1400" dirty="0">
                <a:solidFill>
                  <a:schemeClr val="tx2"/>
                </a:solidFill>
              </a:rPr>
              <a:t>The UE MMI shall not require input from user for UE to decide whether to respond to paging.</a:t>
            </a:r>
            <a:endParaRPr lang="en-US" sz="1400" dirty="0">
              <a:solidFill>
                <a:schemeClr val="tx2"/>
              </a:solidFill>
            </a:endParaRP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275880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5</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Impacts for KI#1: </a:t>
            </a:r>
            <a:r>
              <a:rPr lang="en-GB" sz="2000" b="1" dirty="0"/>
              <a:t>Handling of MT service with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672998"/>
            <a:ext cx="8590236" cy="3809195"/>
          </a:xfrm>
        </p:spPr>
        <p:txBody>
          <a:bodyPr>
            <a:noAutofit/>
          </a:bodyPr>
          <a:lstStyle/>
          <a:p>
            <a:pPr lvl="1"/>
            <a:r>
              <a:rPr lang="en-US" sz="1600" b="1" dirty="0"/>
              <a:t>Paging Cause</a:t>
            </a:r>
            <a:endParaRPr lang="en-US" sz="1600" dirty="0"/>
          </a:p>
          <a:p>
            <a:pPr lvl="2"/>
            <a:r>
              <a:rPr lang="en-GB" sz="1400" dirty="0"/>
              <a:t>Update to Attach and TAU procedures (for EPS) and Registration procedure (for 5GS) allowing the UE to indicate the MUSIM mode of operation and to allow the network to indicate its MUSIM capabilities to the UE.</a:t>
            </a:r>
            <a:endParaRPr lang="en-US" sz="1400" dirty="0"/>
          </a:p>
          <a:p>
            <a:pPr lvl="2"/>
            <a:r>
              <a:rPr lang="en-US" sz="1400" dirty="0"/>
              <a:t>a single Paging Cause with the meaning of “voice” (</a:t>
            </a:r>
            <a:r>
              <a:rPr lang="en-US" sz="1400" dirty="0" err="1"/>
              <a:t>MMTel</a:t>
            </a:r>
            <a:r>
              <a:rPr lang="en-US" sz="1400" dirty="0"/>
              <a:t> voice or CS domain voice) is supported for both EPS and 5GS. U</a:t>
            </a:r>
            <a:r>
              <a:rPr lang="en-GB" sz="1400" dirty="0" err="1"/>
              <a:t>pdates</a:t>
            </a:r>
            <a:r>
              <a:rPr lang="en-GB" sz="1400" dirty="0"/>
              <a:t> to MME/AMF to determine the paging cause for voice. Send the S1/N2 paging signalling with paging cause to selective devices that have requested or to all UEs.</a:t>
            </a:r>
            <a:endParaRPr lang="en-US" sz="1400" dirty="0"/>
          </a:p>
          <a:p>
            <a:pPr lvl="1"/>
            <a:r>
              <a:rPr lang="en-US" sz="1600" b="1" dirty="0"/>
              <a:t>Busy Indication</a:t>
            </a:r>
            <a:endParaRPr lang="en-US" sz="1600" dirty="0"/>
          </a:p>
          <a:p>
            <a:pPr lvl="2"/>
            <a:r>
              <a:rPr lang="en-US" sz="1400" dirty="0"/>
              <a:t>When the device in idle state decides to not accept the paging, it should respond with a NAS Busy Indication to the network (MME/AMF). </a:t>
            </a:r>
          </a:p>
          <a:p>
            <a:pPr lvl="2"/>
            <a:r>
              <a:rPr lang="en-US" sz="1400" dirty="0"/>
              <a:t>RAN2 is expected to work on RRC-based Busy Indication that is used for UE in RRC_INACTIVE state.</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3794639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6</a:t>
            </a:fld>
            <a:endParaRPr lang="en-US" dirty="0"/>
          </a:p>
        </p:txBody>
      </p:sp>
      <p:sp>
        <p:nvSpPr>
          <p:cNvPr id="3" name="Title 2"/>
          <p:cNvSpPr>
            <a:spLocks noGrp="1"/>
          </p:cNvSpPr>
          <p:nvPr>
            <p:ph type="title"/>
          </p:nvPr>
        </p:nvSpPr>
        <p:spPr>
          <a:xfrm>
            <a:off x="268014" y="147566"/>
            <a:ext cx="8459607" cy="431817"/>
          </a:xfrm>
        </p:spPr>
        <p:txBody>
          <a:bodyPr>
            <a:normAutofit fontScale="90000"/>
          </a:bodyPr>
          <a:lstStyle/>
          <a:p>
            <a:r>
              <a:rPr lang="en-US" sz="2400" b="1" dirty="0"/>
              <a:t>Key Issue #2: </a:t>
            </a:r>
            <a:r>
              <a:rPr lang="en-GB" sz="2400" b="1" dirty="0"/>
              <a:t>Enabling paging reception for multi-USIM device</a:t>
            </a:r>
            <a:endParaRPr lang="en-US" sz="24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789916"/>
            <a:ext cx="8678476" cy="3692277"/>
          </a:xfrm>
        </p:spPr>
        <p:txBody>
          <a:bodyPr>
            <a:noAutofit/>
          </a:bodyPr>
          <a:lstStyle/>
          <a:p>
            <a:pPr marL="285750" indent="-285750">
              <a:buFont typeface="Arial" panose="020B0604020202020204" pitchFamily="34" charset="0"/>
              <a:buChar char="•"/>
            </a:pPr>
            <a:r>
              <a:rPr lang="en-US" sz="1600" dirty="0">
                <a:solidFill>
                  <a:schemeClr val="tx2"/>
                </a:solidFill>
              </a:rPr>
              <a:t>Multi-USIM device can be paged over multiple 3GPP RATs over which the device may be registered with the different systems. </a:t>
            </a:r>
          </a:p>
          <a:p>
            <a:pPr marL="285750" indent="-285750">
              <a:buFont typeface="Arial" panose="020B0604020202020204" pitchFamily="34" charset="0"/>
              <a:buChar char="•"/>
            </a:pPr>
            <a:r>
              <a:rPr lang="en-US" sz="1600" dirty="0">
                <a:solidFill>
                  <a:schemeClr val="tx2"/>
                </a:solidFill>
              </a:rPr>
              <a:t>The device may be unable to monitor paging on all 3GPP RATs and systems and hence may need to make a choice of paging channels to monitor leading to unsuccessful paging on other paging channel(s) and in some cases missed pages.</a:t>
            </a:r>
            <a:endParaRPr lang="en-US" dirty="0">
              <a:solidFill>
                <a:schemeClr val="tx2"/>
              </a:solidFill>
            </a:endParaRPr>
          </a:p>
          <a:p>
            <a:pPr lvl="2"/>
            <a:r>
              <a:rPr lang="en-GB" sz="1400" dirty="0"/>
              <a:t>How does the system operate when paging across different 3GPP RATs and systems overlaps in time?</a:t>
            </a:r>
            <a:endParaRPr lang="en-US" sz="1400" dirty="0"/>
          </a:p>
          <a:p>
            <a:pPr lvl="2"/>
            <a:r>
              <a:rPr lang="en-US" sz="1400" dirty="0"/>
              <a:t>Does the system need to be aware of specific UE constraints (such as single Rx) in order for multi-USIM device to receive paging for each of the registered USIMs?</a:t>
            </a:r>
          </a:p>
          <a:p>
            <a:pPr lvl="2"/>
            <a:r>
              <a:rPr lang="en-GB" sz="1400" dirty="0">
                <a:solidFill>
                  <a:schemeClr val="tx2"/>
                </a:solidFill>
              </a:rPr>
              <a:t>Co-ordination with RAN WGs may be required, no E-UTRA radio impact expected.</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3300268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7</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Conclusions for KI#2: </a:t>
            </a:r>
            <a:r>
              <a:rPr lang="en-GB" sz="2000" b="1" dirty="0"/>
              <a:t>Enabling paging reception for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672998"/>
            <a:ext cx="8590236" cy="3809195"/>
          </a:xfrm>
        </p:spPr>
        <p:txBody>
          <a:bodyPr>
            <a:noAutofit/>
          </a:bodyPr>
          <a:lstStyle/>
          <a:p>
            <a:pPr lvl="1"/>
            <a:r>
              <a:rPr lang="en-US" sz="1600" b="1" dirty="0"/>
              <a:t>Paging enabling for EPS</a:t>
            </a:r>
            <a:r>
              <a:rPr lang="en-US" sz="1600" dirty="0"/>
              <a:t> (based on Sol#16 in the TR </a:t>
            </a:r>
            <a:r>
              <a:rPr lang="en-GB" sz="1600" dirty="0">
                <a:solidFill>
                  <a:srgbClr val="003C71"/>
                </a:solidFill>
              </a:rPr>
              <a:t>23.761 v1.2.0</a:t>
            </a:r>
            <a:r>
              <a:rPr lang="en-US" sz="1600" dirty="0"/>
              <a:t>) </a:t>
            </a:r>
            <a:r>
              <a:rPr lang="x-none" sz="1600" dirty="0">
                <a:solidFill>
                  <a:schemeClr val="tx2"/>
                </a:solidFill>
              </a:rPr>
              <a:t>For paging reception in EPS when the paging collision is detected, the following principles are agreed:</a:t>
            </a:r>
            <a:endParaRPr lang="en-US" sz="1600" dirty="0">
              <a:solidFill>
                <a:schemeClr val="tx2"/>
              </a:solidFill>
            </a:endParaRPr>
          </a:p>
          <a:p>
            <a:pPr lvl="2"/>
            <a:r>
              <a:rPr lang="en-GB" sz="1400" dirty="0">
                <a:solidFill>
                  <a:schemeClr val="tx2"/>
                </a:solidFill>
              </a:rPr>
              <a:t>Upon the UE detecting paging collisions between two networks, the UE initiates a TAU procedure to the MME of one network, to request an IMSI offset.</a:t>
            </a:r>
          </a:p>
          <a:p>
            <a:pPr lvl="2"/>
            <a:r>
              <a:rPr lang="en-GB" sz="1400" dirty="0">
                <a:solidFill>
                  <a:schemeClr val="tx2"/>
                </a:solidFill>
              </a:rPr>
              <a:t>UE may provide an IMSI offset to MME during TAU procedure. </a:t>
            </a:r>
            <a:r>
              <a:rPr lang="x-none" sz="1400" dirty="0">
                <a:solidFill>
                  <a:schemeClr val="tx2"/>
                </a:solidFill>
              </a:rPr>
              <a:t>NOTE: Details on the request e.g offset range will be defined during the normative phase.</a:t>
            </a:r>
            <a:endParaRPr lang="en-US" sz="1400" dirty="0">
              <a:solidFill>
                <a:schemeClr val="tx2"/>
              </a:solidFill>
            </a:endParaRPr>
          </a:p>
          <a:p>
            <a:pPr lvl="2"/>
            <a:r>
              <a:rPr lang="en-GB" sz="1400" dirty="0">
                <a:solidFill>
                  <a:schemeClr val="tx2"/>
                </a:solidFill>
              </a:rPr>
              <a:t>The MME returns an IMSI offset to the UE in the TAU Accept.</a:t>
            </a:r>
          </a:p>
          <a:p>
            <a:pPr lvl="2"/>
            <a:r>
              <a:rPr lang="en-GB" sz="1400" dirty="0">
                <a:solidFill>
                  <a:schemeClr val="tx2"/>
                </a:solidFill>
              </a:rPr>
              <a:t>During CN paging delivery, the MME provides to the RAN the UE_ID which is derived based on the IMSI and the IMSI offset. RAN and UE use the UE ID as the IMSI to calculate the PF/PO.</a:t>
            </a:r>
            <a:endParaRPr lang="en-US" sz="1400" dirty="0">
              <a:solidFill>
                <a:schemeClr val="tx2"/>
              </a:solidFill>
            </a:endParaRPr>
          </a:p>
          <a:p>
            <a:pPr lvl="1"/>
            <a:r>
              <a:rPr lang="en-US" sz="1600" b="1" dirty="0"/>
              <a:t>Paging enabling for 5GS</a:t>
            </a:r>
          </a:p>
          <a:p>
            <a:pPr lvl="2"/>
            <a:r>
              <a:rPr lang="en-US" sz="1400" dirty="0"/>
              <a:t>No agreement. The ongoing debate in SA2 is whether a simple GUTI reassignment is sufficient, or whether a parallel UE ID would be used for calculation of paging occasions (somewhat similar to the IMSI Offset concept).</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142496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8</a:t>
            </a:fld>
            <a:endParaRPr lang="en-US" dirty="0"/>
          </a:p>
        </p:txBody>
      </p:sp>
      <p:sp>
        <p:nvSpPr>
          <p:cNvPr id="3" name="Title 2"/>
          <p:cNvSpPr>
            <a:spLocks noGrp="1"/>
          </p:cNvSpPr>
          <p:nvPr>
            <p:ph type="title"/>
          </p:nvPr>
        </p:nvSpPr>
        <p:spPr>
          <a:xfrm>
            <a:off x="268014" y="147566"/>
            <a:ext cx="8737938" cy="431817"/>
          </a:xfrm>
        </p:spPr>
        <p:txBody>
          <a:bodyPr>
            <a:noAutofit/>
          </a:bodyPr>
          <a:lstStyle/>
          <a:p>
            <a:r>
              <a:rPr lang="en-US" sz="2000" b="1" dirty="0"/>
              <a:t>Impacts for KI#2: </a:t>
            </a:r>
            <a:r>
              <a:rPr lang="en-GB" sz="2000" b="1" dirty="0"/>
              <a:t>Enabling paging reception for multi-USIM device</a:t>
            </a:r>
            <a:endParaRPr lang="en-US" sz="20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672998"/>
            <a:ext cx="8590236" cy="3809195"/>
          </a:xfrm>
        </p:spPr>
        <p:txBody>
          <a:bodyPr>
            <a:noAutofit/>
          </a:bodyPr>
          <a:lstStyle/>
          <a:p>
            <a:pPr lvl="1"/>
            <a:r>
              <a:rPr lang="en-US" sz="1600" b="1" dirty="0"/>
              <a:t>Paging enabling for EPS</a:t>
            </a:r>
            <a:endParaRPr lang="en-US" sz="1600" dirty="0"/>
          </a:p>
          <a:p>
            <a:pPr lvl="2"/>
            <a:r>
              <a:rPr lang="en-GB" sz="1400" dirty="0"/>
              <a:t>When the UE detects a paging collision, updates to TAU procedure and the UE and MME negotiate an IMSI offset that is used for future calculation of paging occasions (in case of EPS).</a:t>
            </a:r>
          </a:p>
          <a:p>
            <a:pPr lvl="2"/>
            <a:r>
              <a:rPr lang="en-GB" sz="1400" dirty="0"/>
              <a:t>MME stores the IMSI offset value in non-volatile memory (in case of EPS).</a:t>
            </a:r>
            <a:endParaRPr lang="en-US" sz="1400" dirty="0"/>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2416783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E2556C5-CE8C-6547-B838-EA80C61A4AF7}" type="slidenum">
              <a:rPr lang="en-US" smtClean="0"/>
              <a:pPr/>
              <a:t>9</a:t>
            </a:fld>
            <a:endParaRPr lang="en-US" dirty="0"/>
          </a:p>
        </p:txBody>
      </p:sp>
      <p:sp>
        <p:nvSpPr>
          <p:cNvPr id="3" name="Title 2"/>
          <p:cNvSpPr>
            <a:spLocks noGrp="1"/>
          </p:cNvSpPr>
          <p:nvPr>
            <p:ph type="title"/>
          </p:nvPr>
        </p:nvSpPr>
        <p:spPr>
          <a:xfrm>
            <a:off x="329184" y="147566"/>
            <a:ext cx="8398437" cy="431817"/>
          </a:xfrm>
        </p:spPr>
        <p:txBody>
          <a:bodyPr>
            <a:normAutofit/>
          </a:bodyPr>
          <a:lstStyle/>
          <a:p>
            <a:r>
              <a:rPr lang="en-US" sz="2400" b="1" dirty="0"/>
              <a:t>Key Issue #3: </a:t>
            </a:r>
            <a:r>
              <a:rPr lang="en-GB" sz="2400" b="1" dirty="0"/>
              <a:t>Co-ordinated leaving for multi-USIM device</a:t>
            </a:r>
            <a:endParaRPr lang="en-US" sz="2400" b="1" dirty="0"/>
          </a:p>
        </p:txBody>
      </p:sp>
      <p:sp>
        <p:nvSpPr>
          <p:cNvPr id="9" name="Rectangle 2"/>
          <p:cNvSpPr>
            <a:spLocks noChangeArrowheads="1"/>
          </p:cNvSpPr>
          <p:nvPr/>
        </p:nvSpPr>
        <p:spPr bwMode="auto">
          <a:xfrm>
            <a:off x="2481310" y="789916"/>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350"/>
          </a:p>
        </p:txBody>
      </p:sp>
      <p:sp>
        <p:nvSpPr>
          <p:cNvPr id="11" name="Content Placeholder 3">
            <a:extLst>
              <a:ext uri="{FF2B5EF4-FFF2-40B4-BE49-F238E27FC236}">
                <a16:creationId xmlns:a16="http://schemas.microsoft.com/office/drawing/2014/main" id="{10F1CD0B-3E82-4E28-B08C-CD1F826863EE}"/>
              </a:ext>
            </a:extLst>
          </p:cNvPr>
          <p:cNvSpPr>
            <a:spLocks noGrp="1"/>
          </p:cNvSpPr>
          <p:nvPr>
            <p:ph sz="quarter" idx="13"/>
          </p:nvPr>
        </p:nvSpPr>
        <p:spPr>
          <a:xfrm>
            <a:off x="268014" y="789916"/>
            <a:ext cx="8590236" cy="3692277"/>
          </a:xfrm>
        </p:spPr>
        <p:txBody>
          <a:bodyPr>
            <a:noAutofit/>
          </a:bodyPr>
          <a:lstStyle/>
          <a:p>
            <a:pPr marL="285750" indent="-285750">
              <a:buFont typeface="Arial" panose="020B0604020202020204" pitchFamily="34" charset="0"/>
              <a:buChar char="•"/>
            </a:pPr>
            <a:r>
              <a:rPr lang="en-US" sz="1600" dirty="0">
                <a:solidFill>
                  <a:schemeClr val="tx2"/>
                </a:solidFill>
              </a:rPr>
              <a:t>Multi-USIM device can have concurrent registrations over 3GPP RAT, one over each USIM. </a:t>
            </a:r>
          </a:p>
          <a:p>
            <a:pPr marL="285750" indent="-285750">
              <a:buFont typeface="Arial" panose="020B0604020202020204" pitchFamily="34" charset="0"/>
              <a:buChar char="•"/>
            </a:pPr>
            <a:r>
              <a:rPr lang="en-US" sz="1600" dirty="0">
                <a:solidFill>
                  <a:schemeClr val="tx2"/>
                </a:solidFill>
              </a:rPr>
              <a:t>While actively communicating with one USIM over the current system the multi-USIM device may need to communicate with another USIM over other system. </a:t>
            </a:r>
          </a:p>
          <a:p>
            <a:pPr marL="285750" indent="-285750">
              <a:buFont typeface="Arial" panose="020B0604020202020204" pitchFamily="34" charset="0"/>
              <a:buChar char="•"/>
            </a:pPr>
            <a:r>
              <a:rPr lang="en-US" sz="1600" dirty="0">
                <a:solidFill>
                  <a:schemeClr val="tx2"/>
                </a:solidFill>
              </a:rPr>
              <a:t>The multi-USIM device can autonomously leave the current system by releasing RRC connection without any co-ordination with system which could result in waste of resources or sub-optimal operation.</a:t>
            </a:r>
            <a:endParaRPr lang="en-US" dirty="0">
              <a:solidFill>
                <a:schemeClr val="tx2"/>
              </a:solidFill>
            </a:endParaRPr>
          </a:p>
          <a:p>
            <a:pPr lvl="2"/>
            <a:r>
              <a:rPr lang="en-GB" sz="1400" dirty="0"/>
              <a:t>How does the multi-USIM device leave current 3GPP system in co-ordination with network and avoid wasting network resources?</a:t>
            </a:r>
          </a:p>
          <a:p>
            <a:pPr lvl="2"/>
            <a:r>
              <a:rPr lang="en-GB" sz="1400" dirty="0">
                <a:solidFill>
                  <a:schemeClr val="tx2"/>
                </a:solidFill>
              </a:rPr>
              <a:t>Co-ordination with RAN may be required, no E-UTRA radio impact expected.</a:t>
            </a:r>
          </a:p>
          <a:p>
            <a:pPr lvl="1">
              <a:spcBef>
                <a:spcPts val="450"/>
              </a:spcBef>
            </a:pPr>
            <a:endParaRPr lang="en-GB" sz="1200" dirty="0">
              <a:solidFill>
                <a:srgbClr val="003C71"/>
              </a:solidFill>
            </a:endParaRPr>
          </a:p>
        </p:txBody>
      </p:sp>
    </p:spTree>
    <p:extLst>
      <p:ext uri="{BB962C8B-B14F-4D97-AF65-F5344CB8AC3E}">
        <p14:creationId xmlns:p14="http://schemas.microsoft.com/office/powerpoint/2010/main" val="277990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1691</Words>
  <Application>Microsoft Office PowerPoint</Application>
  <PresentationFormat>On-screen Show (16:9)</PresentationFormat>
  <Paragraphs>94</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Intel Clear</vt:lpstr>
      <vt:lpstr>Intel Clear Pro</vt:lpstr>
      <vt:lpstr>Wingdings</vt:lpstr>
      <vt:lpstr>Int_PPT Template_ClearPro_16x9</vt:lpstr>
      <vt:lpstr>  Enabling Multi-USIM Devices (MUSIM)  </vt:lpstr>
      <vt:lpstr>Status of MUSIM work in 3GPP</vt:lpstr>
      <vt:lpstr>Key Issue #1: Handling of MT service with multi-USIM device</vt:lpstr>
      <vt:lpstr>Conclusions for KI#1: Handling of MT service with multi-USIM device</vt:lpstr>
      <vt:lpstr>Impacts for KI#1: Handling of MT service with multi-USIM device</vt:lpstr>
      <vt:lpstr>Key Issue #2: Enabling paging reception for multi-USIM device</vt:lpstr>
      <vt:lpstr>Conclusions for KI#2: Enabling paging reception for multi-USIM device</vt:lpstr>
      <vt:lpstr>Impacts for KI#2: Enabling paging reception for multi-USIM device</vt:lpstr>
      <vt:lpstr>Key Issue #3: Co-ordinated leaving for multi-USIM device</vt:lpstr>
      <vt:lpstr>Conclusions for KI#3: Co-ordinated leaving for multi-USIM device</vt:lpstr>
      <vt:lpstr>Impacts for KI#3: Co-ordinated leaving for multi-USIM device</vt:lpstr>
      <vt:lpstr>Key Issue #4: Emergency handling of MUSIM UE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CTPClassification=CTP_NT</cp:keywords>
  <cp:lastModifiedBy/>
  <cp:revision>1</cp:revision>
  <dcterms:created xsi:type="dcterms:W3CDTF">2015-05-06T16:36:39Z</dcterms:created>
  <dcterms:modified xsi:type="dcterms:W3CDTF">2021-01-18T05:24:54Z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2dab961a-da45-4d6d-ae07-ec4c0c25362a</vt:lpwstr>
  </property>
  <property fmtid="{D5CDD505-2E9C-101B-9397-08002B2CF9AE}" pid="3" name="CTP_TimeStamp">
    <vt:lpwstr>2020-06-04 22:24:01Z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