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51" r:id="rId1"/>
  </p:sldMasterIdLst>
  <p:notesMasterIdLst>
    <p:notesMasterId r:id="rId14"/>
  </p:notesMasterIdLst>
  <p:handoutMasterIdLst>
    <p:handoutMasterId r:id="rId15"/>
  </p:handoutMasterIdLst>
  <p:sldIdLst>
    <p:sldId id="267" r:id="rId2"/>
    <p:sldId id="270" r:id="rId3"/>
    <p:sldId id="265" r:id="rId4"/>
    <p:sldId id="259" r:id="rId5"/>
    <p:sldId id="260" r:id="rId6"/>
    <p:sldId id="261" r:id="rId7"/>
    <p:sldId id="264" r:id="rId8"/>
    <p:sldId id="271" r:id="rId9"/>
    <p:sldId id="262" r:id="rId10"/>
    <p:sldId id="263" r:id="rId11"/>
    <p:sldId id="268" r:id="rId12"/>
    <p:sldId id="269" r:id="rId13"/>
  </p:sldIdLst>
  <p:sldSz cx="9144000" cy="6858000" type="screen4x3"/>
  <p:notesSz cx="7315200" cy="9601200"/>
  <p:embeddedFontLst>
    <p:embeddedFont>
      <p:font typeface="Ericsson Capital TT" panose="02000503000000020004" pitchFamily="2" charset="0"/>
      <p:regular r:id="rId16"/>
    </p:embeddedFont>
  </p:embeddedFontLst>
  <p:defaultTextStyle>
    <a:defPPr>
      <a:defRPr lang="en-US"/>
    </a:defPPr>
    <a:lvl1pPr algn="l" rtl="0" fontAlgn="base">
      <a:spcBef>
        <a:spcPct val="50000"/>
      </a:spcBef>
      <a:spcAft>
        <a:spcPct val="0"/>
      </a:spcAft>
      <a:defRPr sz="2000" kern="1200">
        <a:solidFill>
          <a:schemeClr val="tx1"/>
        </a:solidFill>
        <a:latin typeface="Arial" panose="020B0604020202020204" pitchFamily="34" charset="0"/>
        <a:ea typeface="+mn-ea"/>
        <a:cs typeface="+mn-cs"/>
      </a:defRPr>
    </a:lvl1pPr>
    <a:lvl2pPr marL="457200" algn="l" rtl="0" fontAlgn="base">
      <a:spcBef>
        <a:spcPct val="50000"/>
      </a:spcBef>
      <a:spcAft>
        <a:spcPct val="0"/>
      </a:spcAft>
      <a:defRPr sz="2000" kern="1200">
        <a:solidFill>
          <a:schemeClr val="tx1"/>
        </a:solidFill>
        <a:latin typeface="Arial" panose="020B0604020202020204" pitchFamily="34" charset="0"/>
        <a:ea typeface="+mn-ea"/>
        <a:cs typeface="+mn-cs"/>
      </a:defRPr>
    </a:lvl2pPr>
    <a:lvl3pPr marL="914400" algn="l" rtl="0" fontAlgn="base">
      <a:spcBef>
        <a:spcPct val="50000"/>
      </a:spcBef>
      <a:spcAft>
        <a:spcPct val="0"/>
      </a:spcAft>
      <a:defRPr sz="2000" kern="1200">
        <a:solidFill>
          <a:schemeClr val="tx1"/>
        </a:solidFill>
        <a:latin typeface="Arial" panose="020B0604020202020204" pitchFamily="34" charset="0"/>
        <a:ea typeface="+mn-ea"/>
        <a:cs typeface="+mn-cs"/>
      </a:defRPr>
    </a:lvl3pPr>
    <a:lvl4pPr marL="1371600" algn="l" rtl="0" fontAlgn="base">
      <a:spcBef>
        <a:spcPct val="50000"/>
      </a:spcBef>
      <a:spcAft>
        <a:spcPct val="0"/>
      </a:spcAft>
      <a:defRPr sz="2000" kern="1200">
        <a:solidFill>
          <a:schemeClr val="tx1"/>
        </a:solidFill>
        <a:latin typeface="Arial" panose="020B0604020202020204" pitchFamily="34" charset="0"/>
        <a:ea typeface="+mn-ea"/>
        <a:cs typeface="+mn-cs"/>
      </a:defRPr>
    </a:lvl4pPr>
    <a:lvl5pPr marL="1828800" algn="l" rtl="0" fontAlgn="base">
      <a:spcBef>
        <a:spcPct val="5000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72">
          <p15:clr>
            <a:srgbClr val="A4A3A4"/>
          </p15:clr>
        </p15:guide>
        <p15:guide id="2" orient="horz" pos="4111">
          <p15:clr>
            <a:srgbClr val="A4A3A4"/>
          </p15:clr>
        </p15:guide>
        <p15:guide id="3" orient="horz" pos="868">
          <p15:clr>
            <a:srgbClr val="A4A3A4"/>
          </p15:clr>
        </p15:guide>
        <p15:guide id="4" orient="horz" pos="664">
          <p15:clr>
            <a:srgbClr val="A4A3A4"/>
          </p15:clr>
        </p15:guide>
        <p15:guide id="5" orient="horz" pos="2262">
          <p15:clr>
            <a:srgbClr val="A4A3A4"/>
          </p15:clr>
        </p15:guide>
        <p15:guide id="6" orient="horz" pos="3567">
          <p15:clr>
            <a:srgbClr val="A4A3A4"/>
          </p15:clr>
        </p15:guide>
        <p15:guide id="7" pos="2835">
          <p15:clr>
            <a:srgbClr val="A4A3A4"/>
          </p15:clr>
        </p15:guide>
        <p15:guide id="8" pos="248">
          <p15:clr>
            <a:srgbClr val="A4A3A4"/>
          </p15:clr>
        </p15:guide>
        <p15:guide id="9" pos="2033">
          <p15:clr>
            <a:srgbClr val="A4A3A4"/>
          </p15:clr>
        </p15:guide>
        <p15:guide id="10" pos="1942">
          <p15:clr>
            <a:srgbClr val="A4A3A4"/>
          </p15:clr>
        </p15:guide>
        <p15:guide id="11" pos="2925">
          <p15:clr>
            <a:srgbClr val="A4A3A4"/>
          </p15:clr>
        </p15:guide>
        <p15:guide id="12" pos="3725">
          <p15:clr>
            <a:srgbClr val="A4A3A4"/>
          </p15:clr>
        </p15:guide>
        <p15:guide id="13" pos="3818">
          <p15:clr>
            <a:srgbClr val="A4A3A4"/>
          </p15:clr>
        </p15:guide>
        <p15:guide id="14" pos="55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A00"/>
    <a:srgbClr val="F27E7E"/>
    <a:srgbClr val="D04646"/>
    <a:srgbClr val="F50000"/>
    <a:srgbClr val="F00000"/>
    <a:srgbClr val="000000"/>
    <a:srgbClr val="CC3300"/>
    <a:srgbClr val="66CBE5"/>
    <a:srgbClr val="33BADD"/>
    <a:srgbClr val="9099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1016" autoAdjust="0"/>
  </p:normalViewPr>
  <p:slideViewPr>
    <p:cSldViewPr>
      <p:cViewPr varScale="1">
        <p:scale>
          <a:sx n="115" d="100"/>
          <a:sy n="115" d="100"/>
        </p:scale>
        <p:origin x="1716" y="108"/>
      </p:cViewPr>
      <p:guideLst>
        <p:guide orient="horz" pos="2172"/>
        <p:guide orient="horz" pos="4111"/>
        <p:guide orient="horz" pos="868"/>
        <p:guide orient="horz" pos="664"/>
        <p:guide orient="horz" pos="2262"/>
        <p:guide orient="horz" pos="3567"/>
        <p:guide pos="2835"/>
        <p:guide pos="248"/>
        <p:guide pos="2033"/>
        <p:guide pos="1942"/>
        <p:guide pos="2925"/>
        <p:guide pos="3725"/>
        <p:guide pos="3818"/>
        <p:guide pos="551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A106C4F5-1BC8-4C72-9CE2-8168D691FB64}"/>
              </a:ext>
            </a:extLst>
          </p:cNvPr>
          <p:cNvSpPr>
            <a:spLocks noGrp="1" noChangeArrowheads="1"/>
          </p:cNvSpPr>
          <p:nvPr>
            <p:ph type="hdr" sz="quarter"/>
          </p:nvPr>
        </p:nvSpPr>
        <p:spPr bwMode="auto">
          <a:xfrm>
            <a:off x="1" y="0"/>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lvl1pPr defTabSz="903288">
              <a:spcBef>
                <a:spcPct val="0"/>
              </a:spcBef>
              <a:defRPr sz="1200"/>
            </a:lvl1pPr>
          </a:lstStyle>
          <a:p>
            <a:endParaRPr lang="en-US" altLang="en-US"/>
          </a:p>
        </p:txBody>
      </p:sp>
      <p:sp>
        <p:nvSpPr>
          <p:cNvPr id="79875" name="Rectangle 3">
            <a:extLst>
              <a:ext uri="{FF2B5EF4-FFF2-40B4-BE49-F238E27FC236}">
                <a16:creationId xmlns:a16="http://schemas.microsoft.com/office/drawing/2014/main" id="{83284924-95A7-4788-B346-902D26B5A430}"/>
              </a:ext>
            </a:extLst>
          </p:cNvPr>
          <p:cNvSpPr>
            <a:spLocks noGrp="1" noChangeArrowheads="1"/>
          </p:cNvSpPr>
          <p:nvPr>
            <p:ph type="dt" sz="quarter" idx="1"/>
          </p:nvPr>
        </p:nvSpPr>
        <p:spPr bwMode="auto">
          <a:xfrm>
            <a:off x="4144011" y="0"/>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lvl1pPr algn="r" defTabSz="903288">
              <a:spcBef>
                <a:spcPct val="0"/>
              </a:spcBef>
              <a:defRPr sz="1200"/>
            </a:lvl1pPr>
          </a:lstStyle>
          <a:p>
            <a:endParaRPr lang="en-US" altLang="en-US"/>
          </a:p>
        </p:txBody>
      </p:sp>
      <p:sp>
        <p:nvSpPr>
          <p:cNvPr id="79876" name="Rectangle 4">
            <a:extLst>
              <a:ext uri="{FF2B5EF4-FFF2-40B4-BE49-F238E27FC236}">
                <a16:creationId xmlns:a16="http://schemas.microsoft.com/office/drawing/2014/main" id="{746D094D-4C33-4290-8A18-ABEAB0FAC4AC}"/>
              </a:ext>
            </a:extLst>
          </p:cNvPr>
          <p:cNvSpPr>
            <a:spLocks noGrp="1" noChangeArrowheads="1"/>
          </p:cNvSpPr>
          <p:nvPr>
            <p:ph type="ftr" sz="quarter" idx="2"/>
          </p:nvPr>
        </p:nvSpPr>
        <p:spPr bwMode="auto">
          <a:xfrm>
            <a:off x="1" y="9119281"/>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b" anchorCtr="0" compatLnSpc="1">
            <a:prstTxWarp prst="textNoShape">
              <a:avLst/>
            </a:prstTxWarp>
          </a:bodyPr>
          <a:lstStyle>
            <a:lvl1pPr defTabSz="903288">
              <a:spcBef>
                <a:spcPct val="0"/>
              </a:spcBef>
              <a:defRPr sz="1200"/>
            </a:lvl1pPr>
          </a:lstStyle>
          <a:p>
            <a:endParaRPr lang="en-US" altLang="en-US"/>
          </a:p>
        </p:txBody>
      </p:sp>
      <p:sp>
        <p:nvSpPr>
          <p:cNvPr id="79877" name="Rectangle 5">
            <a:extLst>
              <a:ext uri="{FF2B5EF4-FFF2-40B4-BE49-F238E27FC236}">
                <a16:creationId xmlns:a16="http://schemas.microsoft.com/office/drawing/2014/main" id="{D29F97F3-AEE9-420B-8A61-B28F48167474}"/>
              </a:ext>
            </a:extLst>
          </p:cNvPr>
          <p:cNvSpPr>
            <a:spLocks noGrp="1" noChangeArrowheads="1"/>
          </p:cNvSpPr>
          <p:nvPr>
            <p:ph type="sldNum" sz="quarter" idx="3"/>
          </p:nvPr>
        </p:nvSpPr>
        <p:spPr bwMode="auto">
          <a:xfrm>
            <a:off x="4144011" y="9119281"/>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b" anchorCtr="0" compatLnSpc="1">
            <a:prstTxWarp prst="textNoShape">
              <a:avLst/>
            </a:prstTxWarp>
          </a:bodyPr>
          <a:lstStyle>
            <a:lvl1pPr algn="r" defTabSz="903288">
              <a:spcBef>
                <a:spcPct val="0"/>
              </a:spcBef>
              <a:defRPr sz="1200"/>
            </a:lvl1pPr>
          </a:lstStyle>
          <a:p>
            <a:fld id="{E0A4894F-2B66-4476-B79C-465712D0F275}"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E9F5F513-4FB1-4929-8B07-B719FD4BA29B}"/>
              </a:ext>
            </a:extLst>
          </p:cNvPr>
          <p:cNvSpPr>
            <a:spLocks noGrp="1" noChangeArrowheads="1"/>
          </p:cNvSpPr>
          <p:nvPr>
            <p:ph type="hdr" sz="quarter"/>
          </p:nvPr>
        </p:nvSpPr>
        <p:spPr bwMode="auto">
          <a:xfrm>
            <a:off x="1" y="0"/>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lvl1pPr defTabSz="903288">
              <a:spcBef>
                <a:spcPct val="0"/>
              </a:spcBef>
              <a:defRPr sz="1200"/>
            </a:lvl1pPr>
          </a:lstStyle>
          <a:p>
            <a:endParaRPr lang="en-US" altLang="en-US"/>
          </a:p>
        </p:txBody>
      </p:sp>
      <p:sp>
        <p:nvSpPr>
          <p:cNvPr id="5123" name="Rectangle 3">
            <a:extLst>
              <a:ext uri="{FF2B5EF4-FFF2-40B4-BE49-F238E27FC236}">
                <a16:creationId xmlns:a16="http://schemas.microsoft.com/office/drawing/2014/main" id="{DF3F05B6-0F5C-449C-80DE-57157E38E39F}"/>
              </a:ext>
            </a:extLst>
          </p:cNvPr>
          <p:cNvSpPr>
            <a:spLocks noGrp="1" noChangeArrowheads="1"/>
          </p:cNvSpPr>
          <p:nvPr>
            <p:ph type="dt" idx="1"/>
          </p:nvPr>
        </p:nvSpPr>
        <p:spPr bwMode="auto">
          <a:xfrm>
            <a:off x="4144011" y="0"/>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lvl1pPr algn="r" defTabSz="903288">
              <a:spcBef>
                <a:spcPct val="0"/>
              </a:spcBef>
              <a:defRPr sz="1200"/>
            </a:lvl1pPr>
          </a:lstStyle>
          <a:p>
            <a:endParaRPr lang="en-US" altLang="en-US"/>
          </a:p>
        </p:txBody>
      </p:sp>
      <p:sp>
        <p:nvSpPr>
          <p:cNvPr id="5124" name="Rectangle 4">
            <a:extLst>
              <a:ext uri="{FF2B5EF4-FFF2-40B4-BE49-F238E27FC236}">
                <a16:creationId xmlns:a16="http://schemas.microsoft.com/office/drawing/2014/main" id="{B87D1750-9EE7-4239-BF34-FB4D28ECF098}"/>
              </a:ext>
            </a:extLst>
          </p:cNvPr>
          <p:cNvSpPr>
            <a:spLocks noGrp="1" noRot="1" noChangeAspect="1" noChangeArrowheads="1" noTextEdit="1"/>
          </p:cNvSpPr>
          <p:nvPr>
            <p:ph type="sldImg" idx="2"/>
          </p:nvPr>
        </p:nvSpPr>
        <p:spPr bwMode="auto">
          <a:xfrm>
            <a:off x="1258888" y="720725"/>
            <a:ext cx="4799012" cy="3598863"/>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a:extLst>
              <a:ext uri="{FF2B5EF4-FFF2-40B4-BE49-F238E27FC236}">
                <a16:creationId xmlns:a16="http://schemas.microsoft.com/office/drawing/2014/main" id="{2C28C3F0-EAD2-4DB2-9DE1-2EB7AEDB5987}"/>
              </a:ext>
            </a:extLst>
          </p:cNvPr>
          <p:cNvSpPr>
            <a:spLocks noGrp="1" noChangeArrowheads="1"/>
          </p:cNvSpPr>
          <p:nvPr>
            <p:ph type="body" sz="quarter" idx="3"/>
          </p:nvPr>
        </p:nvSpPr>
        <p:spPr bwMode="auto">
          <a:xfrm>
            <a:off x="732213" y="4560416"/>
            <a:ext cx="5850775" cy="432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p>
            <a:pPr lvl="0"/>
            <a:r>
              <a:rPr lang="en-US" altLang="en-US"/>
              <a:t>Klicka här för att ändra format på bakgrundstexten</a:t>
            </a:r>
          </a:p>
          <a:p>
            <a:pPr lvl="1"/>
            <a:r>
              <a:rPr lang="en-US" altLang="en-US"/>
              <a:t>Nivå två</a:t>
            </a:r>
          </a:p>
          <a:p>
            <a:pPr lvl="2"/>
            <a:r>
              <a:rPr lang="en-US" altLang="en-US"/>
              <a:t>Nivå tre</a:t>
            </a:r>
          </a:p>
          <a:p>
            <a:pPr lvl="3"/>
            <a:r>
              <a:rPr lang="en-US" altLang="en-US"/>
              <a:t>Nivå fyra</a:t>
            </a:r>
          </a:p>
          <a:p>
            <a:pPr lvl="4"/>
            <a:r>
              <a:rPr lang="en-US" altLang="en-US"/>
              <a:t>Nivå fem</a:t>
            </a:r>
          </a:p>
        </p:txBody>
      </p:sp>
      <p:sp>
        <p:nvSpPr>
          <p:cNvPr id="5126" name="Rectangle 6">
            <a:extLst>
              <a:ext uri="{FF2B5EF4-FFF2-40B4-BE49-F238E27FC236}">
                <a16:creationId xmlns:a16="http://schemas.microsoft.com/office/drawing/2014/main" id="{12588C64-7AF0-485F-96BC-8ED93C4C7B86}"/>
              </a:ext>
            </a:extLst>
          </p:cNvPr>
          <p:cNvSpPr>
            <a:spLocks noGrp="1" noChangeArrowheads="1"/>
          </p:cNvSpPr>
          <p:nvPr>
            <p:ph type="ftr" sz="quarter" idx="4"/>
          </p:nvPr>
        </p:nvSpPr>
        <p:spPr bwMode="auto">
          <a:xfrm>
            <a:off x="1" y="9119281"/>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b" anchorCtr="0" compatLnSpc="1">
            <a:prstTxWarp prst="textNoShape">
              <a:avLst/>
            </a:prstTxWarp>
          </a:bodyPr>
          <a:lstStyle>
            <a:lvl1pPr defTabSz="903288">
              <a:spcBef>
                <a:spcPct val="0"/>
              </a:spcBef>
              <a:defRPr sz="1200"/>
            </a:lvl1pPr>
          </a:lstStyle>
          <a:p>
            <a:endParaRPr lang="en-US" altLang="en-US"/>
          </a:p>
        </p:txBody>
      </p:sp>
      <p:sp>
        <p:nvSpPr>
          <p:cNvPr id="5127" name="Rectangle 7">
            <a:extLst>
              <a:ext uri="{FF2B5EF4-FFF2-40B4-BE49-F238E27FC236}">
                <a16:creationId xmlns:a16="http://schemas.microsoft.com/office/drawing/2014/main" id="{7B2BD100-2D0E-4C77-B0E0-FB45329EE6A0}"/>
              </a:ext>
            </a:extLst>
          </p:cNvPr>
          <p:cNvSpPr>
            <a:spLocks noGrp="1" noChangeArrowheads="1"/>
          </p:cNvSpPr>
          <p:nvPr>
            <p:ph type="sldNum" sz="quarter" idx="5"/>
          </p:nvPr>
        </p:nvSpPr>
        <p:spPr bwMode="auto">
          <a:xfrm>
            <a:off x="4144011" y="9119281"/>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b" anchorCtr="0" compatLnSpc="1">
            <a:prstTxWarp prst="textNoShape">
              <a:avLst/>
            </a:prstTxWarp>
          </a:bodyPr>
          <a:lstStyle>
            <a:lvl1pPr algn="r" defTabSz="903288">
              <a:spcBef>
                <a:spcPct val="0"/>
              </a:spcBef>
              <a:defRPr sz="1200"/>
            </a:lvl1pPr>
          </a:lstStyle>
          <a:p>
            <a:fld id="{6D0349BA-63D7-4C0E-8463-925806910C6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2530" name="SubTitle_TM">
            <a:extLst>
              <a:ext uri="{FF2B5EF4-FFF2-40B4-BE49-F238E27FC236}">
                <a16:creationId xmlns:a16="http://schemas.microsoft.com/office/drawing/2014/main" id="{8BF08DAF-812B-458C-8AB7-E7798F9977D5}"/>
              </a:ext>
            </a:extLst>
          </p:cNvPr>
          <p:cNvSpPr>
            <a:spLocks noGrp="1" noChangeArrowheads="1"/>
          </p:cNvSpPr>
          <p:nvPr>
            <p:ph type="subTitle" idx="1"/>
          </p:nvPr>
        </p:nvSpPr>
        <p:spPr>
          <a:xfrm>
            <a:off x="393700" y="4090988"/>
            <a:ext cx="7377113" cy="2016125"/>
          </a:xfrm>
        </p:spPr>
        <p:txBody>
          <a:bodyPr rIns="54000"/>
          <a:lstStyle>
            <a:lvl1pPr marL="0" indent="0">
              <a:buFont typeface="Arial" panose="020B0604020202020204" pitchFamily="34" charset="0"/>
              <a:buNone/>
              <a:defRPr sz="3000">
                <a:cs typeface="Arial" panose="020B0604020202020204" pitchFamily="34" charset="0"/>
              </a:defRPr>
            </a:lvl1pPr>
          </a:lstStyle>
          <a:p>
            <a:pPr lvl="0"/>
            <a:r>
              <a:rPr lang="en-US" altLang="en-US" noProof="0"/>
              <a:t>Click to edit Master subtitle style</a:t>
            </a:r>
          </a:p>
        </p:txBody>
      </p:sp>
      <p:sp>
        <p:nvSpPr>
          <p:cNvPr id="22531" name="Title_TM">
            <a:extLst>
              <a:ext uri="{FF2B5EF4-FFF2-40B4-BE49-F238E27FC236}">
                <a16:creationId xmlns:a16="http://schemas.microsoft.com/office/drawing/2014/main" id="{2A103512-CDD2-48B2-A42A-539CA0828984}"/>
              </a:ext>
            </a:extLst>
          </p:cNvPr>
          <p:cNvSpPr>
            <a:spLocks noGrp="1" noChangeArrowheads="1"/>
          </p:cNvSpPr>
          <p:nvPr>
            <p:ph type="ctrTitle"/>
          </p:nvPr>
        </p:nvSpPr>
        <p:spPr>
          <a:xfrm>
            <a:off x="396875" y="2522538"/>
            <a:ext cx="8351838" cy="609600"/>
          </a:xfrm>
        </p:spPr>
        <p:txBody>
          <a:bodyPr rIns="0" anchor="ctr"/>
          <a:lstStyle>
            <a:lvl1pPr>
              <a:defRPr sz="4000"/>
            </a:lvl1pPr>
          </a:lstStyle>
          <a:p>
            <a:pPr lvl="0"/>
            <a:r>
              <a:rPr lang="en-US" altLang="en-US" noProof="0"/>
              <a:t>Click to edit Master title style</a:t>
            </a:r>
          </a:p>
        </p:txBody>
      </p:sp>
      <p:sp>
        <p:nvSpPr>
          <p:cNvPr id="22532" name="LeftInfo">
            <a:extLst>
              <a:ext uri="{FF2B5EF4-FFF2-40B4-BE49-F238E27FC236}">
                <a16:creationId xmlns:a16="http://schemas.microsoft.com/office/drawing/2014/main" id="{A3322C2C-7911-4124-B3A8-D7D3B032EB85}"/>
              </a:ext>
            </a:extLst>
          </p:cNvPr>
          <p:cNvSpPr txBox="1">
            <a:spLocks noChangeArrowheads="1"/>
          </p:cNvSpPr>
          <p:nvPr/>
        </p:nvSpPr>
        <p:spPr bwMode="auto">
          <a:xfrm>
            <a:off x="-1514475" y="2540000"/>
            <a:ext cx="1476375"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0"/>
              </a:spcBef>
            </a:pPr>
            <a:r>
              <a:rPr lang="en-US" altLang="en-US" sz="1200">
                <a:solidFill>
                  <a:srgbClr val="FFFFFF"/>
                </a:solidFill>
              </a:rPr>
              <a:t>Slide title</a:t>
            </a:r>
          </a:p>
          <a:p>
            <a:pPr algn="r">
              <a:spcBef>
                <a:spcPct val="0"/>
              </a:spcBef>
            </a:pPr>
            <a:r>
              <a:rPr lang="en-US" altLang="en-US" sz="1200">
                <a:solidFill>
                  <a:srgbClr val="FFFFFF"/>
                </a:solidFill>
              </a:rPr>
              <a:t>minimum 48 pt</a:t>
            </a: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r>
              <a:rPr lang="en-US" altLang="en-US" sz="1200">
                <a:solidFill>
                  <a:srgbClr val="FFFFFF"/>
                </a:solidFill>
              </a:rPr>
              <a:t>Slide subtitle </a:t>
            </a:r>
          </a:p>
          <a:p>
            <a:pPr algn="r">
              <a:spcBef>
                <a:spcPct val="0"/>
              </a:spcBef>
            </a:pPr>
            <a:r>
              <a:rPr lang="en-US" altLang="en-US" sz="1200">
                <a:solidFill>
                  <a:srgbClr val="FFFFFF"/>
                </a:solidFill>
              </a:rPr>
              <a:t>minimum 30 pt</a:t>
            </a:r>
          </a:p>
          <a:p>
            <a:pPr algn="r">
              <a:spcBef>
                <a:spcPct val="0"/>
              </a:spcBef>
            </a:pPr>
            <a:endParaRPr lang="en-US" altLang="en-US" sz="1200">
              <a:solidFill>
                <a:srgbClr val="FFFFFF"/>
              </a:solidFill>
            </a:endParaRPr>
          </a:p>
          <a:p>
            <a:pPr algn="r">
              <a:spcBef>
                <a:spcPct val="0"/>
              </a:spcBef>
            </a:pPr>
            <a:endParaRPr lang="en-US" altLang="en-US" sz="1200">
              <a:solidFill>
                <a:schemeClr val="bg1"/>
              </a:solidFill>
            </a:endParaRPr>
          </a:p>
        </p:txBody>
      </p:sp>
      <p:pic>
        <p:nvPicPr>
          <p:cNvPr id="22536" name="Logo_TM" descr="ERI_FH_rgb">
            <a:extLst>
              <a:ext uri="{FF2B5EF4-FFF2-40B4-BE49-F238E27FC236}">
                <a16:creationId xmlns:a16="http://schemas.microsoft.com/office/drawing/2014/main" id="{B1FD835E-62D8-4D58-9D73-39950FE695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2425" y="-17463"/>
            <a:ext cx="803275" cy="990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3C8FC-3905-43A6-8F05-39C026EAC88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4FD9441-F7F9-4AB8-8DFC-90D4AEC0A7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A71B6F5-70CC-4791-A015-A0931C5DBA9E}"/>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008375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620EC6-B341-4DD8-BD9A-6882C6E3613A}"/>
              </a:ext>
            </a:extLst>
          </p:cNvPr>
          <p:cNvSpPr>
            <a:spLocks noGrp="1"/>
          </p:cNvSpPr>
          <p:nvPr>
            <p:ph type="title" orient="vert"/>
          </p:nvPr>
        </p:nvSpPr>
        <p:spPr>
          <a:xfrm>
            <a:off x="6661150" y="687388"/>
            <a:ext cx="2087563" cy="497363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59CCAC7-87A9-4A41-9346-5BC51A62624A}"/>
              </a:ext>
            </a:extLst>
          </p:cNvPr>
          <p:cNvSpPr>
            <a:spLocks noGrp="1"/>
          </p:cNvSpPr>
          <p:nvPr>
            <p:ph type="body" orient="vert" idx="1"/>
          </p:nvPr>
        </p:nvSpPr>
        <p:spPr>
          <a:xfrm>
            <a:off x="393700" y="687388"/>
            <a:ext cx="6115050" cy="49736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D8D4003-6035-4CDD-A48F-3ED5E7F825D6}"/>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789209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CDBE6-23F3-41BA-9B6F-EE17ABB673A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288788-03B3-4708-84DF-64A7C65666D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C0449BF5-6C88-4644-943A-012A7C31F903}"/>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52536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FF400-296B-4501-8535-B249782BCC1A}"/>
              </a:ext>
            </a:extLst>
          </p:cNvPr>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B7DAEA-F25F-4C30-A313-960CA0C81D16}"/>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Footer Placeholder 3">
            <a:extLst>
              <a:ext uri="{FF2B5EF4-FFF2-40B4-BE49-F238E27FC236}">
                <a16:creationId xmlns:a16="http://schemas.microsoft.com/office/drawing/2014/main" id="{6885EA1C-6C42-4F8D-9D1E-61D3AF67B21C}"/>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2017053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D3EF8-D241-4E1D-A64C-1C3A5F27A9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27E468-1A08-42E9-AD61-3CAA71648F9F}"/>
              </a:ext>
            </a:extLst>
          </p:cNvPr>
          <p:cNvSpPr>
            <a:spLocks noGrp="1"/>
          </p:cNvSpPr>
          <p:nvPr>
            <p:ph sz="half" idx="1"/>
          </p:nvPr>
        </p:nvSpPr>
        <p:spPr>
          <a:xfrm>
            <a:off x="396875" y="1376363"/>
            <a:ext cx="4098925"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827153-DB7B-4103-80BF-0C5AB1C357A4}"/>
              </a:ext>
            </a:extLst>
          </p:cNvPr>
          <p:cNvSpPr>
            <a:spLocks noGrp="1"/>
          </p:cNvSpPr>
          <p:nvPr>
            <p:ph sz="half" idx="2"/>
          </p:nvPr>
        </p:nvSpPr>
        <p:spPr>
          <a:xfrm>
            <a:off x="4648200" y="1376363"/>
            <a:ext cx="4100513"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94A544C-3FFF-42F0-BC70-0715225F987B}"/>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112143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9B578-8E74-4FE4-B0AD-77D46785C531}"/>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EB92E7-78C1-4B98-8E9A-370E9007D0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4C92C0C-C43A-49B3-9158-69722C6C836F}"/>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7BD403F-B64D-4CA1-81B0-CCBEA19953A0}"/>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322D6D-A7F6-4547-8DEC-F58D9084BFDF}"/>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EE5F6240-9E37-423B-82F1-DB59F976466F}"/>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1457151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C9D09-0538-468E-8830-8574534186B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F8B5D9BC-6A8C-47D1-9BE4-82EC3C8ECD45}"/>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834046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DA30E1-7C2F-430D-9793-85CF1FF62C52}"/>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433680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7EE1D-EB5A-4F1E-B21F-74E017FFDDFC}"/>
              </a:ext>
            </a:extLst>
          </p:cNvPr>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88F022B-0D38-4509-93E1-CCE4F9DBFFD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953991-7D08-481A-A721-9E97300A835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Footer Placeholder 4">
            <a:extLst>
              <a:ext uri="{FF2B5EF4-FFF2-40B4-BE49-F238E27FC236}">
                <a16:creationId xmlns:a16="http://schemas.microsoft.com/office/drawing/2014/main" id="{EC951967-8E65-4662-AFB4-6FC5D6C9DD1F}"/>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123678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F1C9B-79C3-4F8A-AB48-B2D0179CE193}"/>
              </a:ext>
            </a:extLst>
          </p:cNvPr>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2CB0E89-8D13-466D-859B-D4F61C0CC824}"/>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6045E343-5FD1-46AD-A6CF-F09BA6B23FA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Footer Placeholder 4">
            <a:extLst>
              <a:ext uri="{FF2B5EF4-FFF2-40B4-BE49-F238E27FC236}">
                <a16:creationId xmlns:a16="http://schemas.microsoft.com/office/drawing/2014/main" id="{EDECB5D9-CE9D-4289-8702-03B2B7F51AD9}"/>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059354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a:extLst>
              <a:ext uri="{FF2B5EF4-FFF2-40B4-BE49-F238E27FC236}">
                <a16:creationId xmlns:a16="http://schemas.microsoft.com/office/drawing/2014/main" id="{85F5DE38-0E46-4332-8983-A624F70713C0}"/>
              </a:ext>
            </a:extLst>
          </p:cNvPr>
          <p:cNvSpPr>
            <a:spLocks noGrp="1" noChangeArrowheads="1"/>
          </p:cNvSpPr>
          <p:nvPr>
            <p:ph type="title"/>
          </p:nvPr>
        </p:nvSpPr>
        <p:spPr bwMode="auto">
          <a:xfrm>
            <a:off x="393700" y="687388"/>
            <a:ext cx="78263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72000" bIns="0" numCol="1" anchor="b" anchorCtr="0" compatLnSpc="1">
            <a:prstTxWarp prst="textNoShape">
              <a:avLst/>
            </a:prstTxWarp>
            <a:spAutoFit/>
          </a:bodyPr>
          <a:lstStyle/>
          <a:p>
            <a:pPr lvl="0"/>
            <a:r>
              <a:rPr lang="en-US" altLang="en-US"/>
              <a:t>Click to edit Master style</a:t>
            </a:r>
          </a:p>
        </p:txBody>
      </p:sp>
      <p:sp>
        <p:nvSpPr>
          <p:cNvPr id="21507" name="Content_SM">
            <a:extLst>
              <a:ext uri="{FF2B5EF4-FFF2-40B4-BE49-F238E27FC236}">
                <a16:creationId xmlns:a16="http://schemas.microsoft.com/office/drawing/2014/main" id="{A5A479BE-BE94-4B89-8657-F9B267A470C8}"/>
              </a:ext>
            </a:extLst>
          </p:cNvPr>
          <p:cNvSpPr>
            <a:spLocks noGrp="1" noChangeArrowheads="1"/>
          </p:cNvSpPr>
          <p:nvPr>
            <p:ph type="body" idx="1"/>
          </p:nvPr>
        </p:nvSpPr>
        <p:spPr bwMode="auto">
          <a:xfrm>
            <a:off x="396875" y="1376363"/>
            <a:ext cx="8351838" cy="428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12600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1508" name="LeftInfo">
            <a:extLst>
              <a:ext uri="{FF2B5EF4-FFF2-40B4-BE49-F238E27FC236}">
                <a16:creationId xmlns:a16="http://schemas.microsoft.com/office/drawing/2014/main" id="{66BBC711-9BF9-4AB6-AFF0-23C79A51546B}"/>
              </a:ext>
            </a:extLst>
          </p:cNvPr>
          <p:cNvSpPr txBox="1">
            <a:spLocks noChangeArrowheads="1"/>
          </p:cNvSpPr>
          <p:nvPr/>
        </p:nvSpPr>
        <p:spPr bwMode="auto">
          <a:xfrm>
            <a:off x="-2268538" y="476250"/>
            <a:ext cx="2268538" cy="629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0"/>
              </a:spcBef>
            </a:pPr>
            <a:r>
              <a:rPr lang="en-US" altLang="en-US" sz="1400">
                <a:solidFill>
                  <a:srgbClr val="FFFFFF"/>
                </a:solidFill>
              </a:rPr>
              <a:t>Slide title </a:t>
            </a:r>
          </a:p>
          <a:p>
            <a:pPr algn="r">
              <a:spcBef>
                <a:spcPct val="0"/>
              </a:spcBef>
            </a:pPr>
            <a:r>
              <a:rPr lang="en-US" altLang="en-US" sz="1400">
                <a:solidFill>
                  <a:srgbClr val="FFFFFF"/>
                </a:solidFill>
              </a:rPr>
              <a:t>minimum 32 pt</a:t>
            </a:r>
          </a:p>
          <a:p>
            <a:pPr algn="r">
              <a:spcBef>
                <a:spcPct val="0"/>
              </a:spcBef>
            </a:pPr>
            <a:r>
              <a:rPr lang="en-US" altLang="en-US" sz="1400">
                <a:solidFill>
                  <a:srgbClr val="FFFFFF"/>
                </a:solidFill>
              </a:rPr>
              <a:t>(32 pt makes 2 rows)</a:t>
            </a:r>
          </a:p>
          <a:p>
            <a:pPr algn="r">
              <a:spcBef>
                <a:spcPct val="0"/>
              </a:spcBef>
            </a:pPr>
            <a:endParaRPr lang="en-US" altLang="en-US" sz="1400">
              <a:solidFill>
                <a:srgbClr val="FFFFFF"/>
              </a:solidFill>
            </a:endParaRPr>
          </a:p>
          <a:p>
            <a:pPr algn="r">
              <a:spcBef>
                <a:spcPct val="0"/>
              </a:spcBef>
            </a:pPr>
            <a:endParaRPr lang="en-US" altLang="en-US" sz="1400">
              <a:solidFill>
                <a:srgbClr val="FFFFFF"/>
              </a:solidFill>
            </a:endParaRPr>
          </a:p>
          <a:p>
            <a:pPr algn="r">
              <a:spcBef>
                <a:spcPct val="0"/>
              </a:spcBef>
            </a:pPr>
            <a:r>
              <a:rPr lang="en-US" altLang="en-US" sz="1400">
                <a:solidFill>
                  <a:srgbClr val="FFFFFF"/>
                </a:solidFill>
              </a:rPr>
              <a:t>Text and bullet level 1</a:t>
            </a:r>
          </a:p>
          <a:p>
            <a:pPr algn="r">
              <a:spcBef>
                <a:spcPct val="0"/>
              </a:spcBef>
            </a:pPr>
            <a:r>
              <a:rPr lang="en-US" altLang="en-US" sz="1400">
                <a:solidFill>
                  <a:srgbClr val="FFFFFF"/>
                </a:solidFill>
              </a:rPr>
              <a:t>minimum 24 pt</a:t>
            </a:r>
          </a:p>
          <a:p>
            <a:pPr algn="r">
              <a:spcBef>
                <a:spcPct val="0"/>
              </a:spcBef>
            </a:pPr>
            <a:endParaRPr lang="en-US" altLang="en-US" sz="1400">
              <a:solidFill>
                <a:srgbClr val="FFFFFF"/>
              </a:solidFill>
            </a:endParaRPr>
          </a:p>
          <a:p>
            <a:pPr algn="r">
              <a:spcBef>
                <a:spcPct val="0"/>
              </a:spcBef>
            </a:pPr>
            <a:r>
              <a:rPr lang="en-US" altLang="en-US" sz="1400">
                <a:solidFill>
                  <a:srgbClr val="FFFFFF"/>
                </a:solidFill>
              </a:rPr>
              <a:t>Bullets level 2-5</a:t>
            </a:r>
          </a:p>
          <a:p>
            <a:pPr algn="r">
              <a:spcBef>
                <a:spcPct val="0"/>
              </a:spcBef>
            </a:pPr>
            <a:r>
              <a:rPr lang="en-US" altLang="en-US" sz="1400">
                <a:solidFill>
                  <a:srgbClr val="FFFFFF"/>
                </a:solidFill>
              </a:rPr>
              <a:t>minimum 20 pt</a:t>
            </a:r>
          </a:p>
          <a:p>
            <a:pPr algn="r">
              <a:spcBef>
                <a:spcPct val="0"/>
              </a:spcBef>
            </a:pPr>
            <a:endParaRPr lang="en-US" altLang="en-US" sz="1400">
              <a:solidFill>
                <a:srgbClr val="FFFFFF"/>
              </a:solidFill>
            </a:endParaRPr>
          </a:p>
          <a:p>
            <a:pPr>
              <a:spcBef>
                <a:spcPct val="20000"/>
              </a:spcBef>
              <a:buClr>
                <a:srgbClr val="00A9D4"/>
              </a:buClr>
              <a:buFont typeface="Arial" panose="020B0604020202020204" pitchFamily="34" charset="0"/>
              <a:buChar char="›"/>
            </a:pPr>
            <a:r>
              <a:rPr lang="vi-VN" altLang="en-US" sz="800">
                <a:solidFill>
                  <a:srgbClr val="9099AE"/>
                </a:solidFill>
                <a:latin typeface="Ericsson Capital TT" panose="02000503000000020004" pitchFamily="2" charset="0"/>
              </a:rPr>
              <a:t>!"# $%&amp;'()*+,-./0</a:t>
            </a:r>
            <a:r>
              <a:rPr lang="sv-SE" altLang="en-US" sz="800">
                <a:solidFill>
                  <a:srgbClr val="9099AE"/>
                </a:solidFill>
                <a:latin typeface="Ericsson Capital TT" panose="02000503000000020004" pitchFamily="2" charset="0"/>
              </a:rPr>
              <a:t>1</a:t>
            </a:r>
            <a:r>
              <a:rPr lang="vi-VN" altLang="en-US" sz="800">
                <a:solidFill>
                  <a:srgbClr val="9099AE"/>
                </a:solidFill>
                <a:latin typeface="Ericsson Capital TT" panose="02000503000000020004" pitchFamily="2" charset="0"/>
              </a:rPr>
              <a:t>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ﬁﬂ</a:t>
            </a: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1400">
              <a:solidFill>
                <a:schemeClr val="bg1"/>
              </a:solidFill>
            </a:endParaRPr>
          </a:p>
          <a:p>
            <a:pPr algn="r">
              <a:spcBef>
                <a:spcPct val="0"/>
              </a:spcBef>
            </a:pPr>
            <a:endParaRPr lang="en-US" altLang="en-US" sz="1400">
              <a:solidFill>
                <a:schemeClr val="bg1"/>
              </a:solidFill>
            </a:endParaRPr>
          </a:p>
          <a:p>
            <a:pPr algn="r">
              <a:spcBef>
                <a:spcPct val="0"/>
              </a:spcBef>
            </a:pPr>
            <a:endParaRPr lang="en-US" altLang="en-US" sz="1400">
              <a:solidFill>
                <a:schemeClr val="bg1"/>
              </a:solidFill>
            </a:endParaRPr>
          </a:p>
          <a:p>
            <a:pPr algn="r">
              <a:spcBef>
                <a:spcPct val="0"/>
              </a:spcBef>
            </a:pPr>
            <a:endParaRPr lang="en-US" altLang="en-US" sz="1400">
              <a:solidFill>
                <a:schemeClr val="bg1"/>
              </a:solidFill>
            </a:endParaRPr>
          </a:p>
          <a:p>
            <a:pPr algn="r">
              <a:spcBef>
                <a:spcPct val="0"/>
              </a:spcBef>
            </a:pPr>
            <a:r>
              <a:rPr lang="en-US" altLang="en-US" sz="1400">
                <a:solidFill>
                  <a:schemeClr val="bg1"/>
                </a:solidFill>
              </a:rPr>
              <a:t>Do not add objects or text in the footer area</a:t>
            </a:r>
          </a:p>
        </p:txBody>
      </p:sp>
      <p:sp>
        <p:nvSpPr>
          <p:cNvPr id="21510" name="Line_SM">
            <a:extLst>
              <a:ext uri="{FF2B5EF4-FFF2-40B4-BE49-F238E27FC236}">
                <a16:creationId xmlns:a16="http://schemas.microsoft.com/office/drawing/2014/main" id="{1119770B-44D1-4C81-A3DE-83386B01156A}"/>
              </a:ext>
            </a:extLst>
          </p:cNvPr>
          <p:cNvSpPr>
            <a:spLocks noChangeArrowheads="1"/>
          </p:cNvSpPr>
          <p:nvPr/>
        </p:nvSpPr>
        <p:spPr bwMode="auto">
          <a:xfrm>
            <a:off x="153988" y="1093788"/>
            <a:ext cx="8828087" cy="22225"/>
          </a:xfrm>
          <a:prstGeom prst="roundRect">
            <a:avLst>
              <a:gd name="adj" fmla="val 50000"/>
            </a:avLst>
          </a:prstGeom>
          <a:solidFill>
            <a:schemeClr val="tx1"/>
          </a:solidFill>
          <a:ln>
            <a:noFill/>
          </a:ln>
          <a:effectLst/>
          <a:extLst>
            <a:ext uri="{91240B29-F687-4F45-9708-019B960494DF}">
              <a14:hiddenLine xmlns:a14="http://schemas.microsoft.com/office/drawing/2010/main" w="12700" algn="ctr">
                <a:solidFill>
                  <a:schemeClr val="accent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21517" name="txtfooterCopy">
            <a:extLst>
              <a:ext uri="{FF2B5EF4-FFF2-40B4-BE49-F238E27FC236}">
                <a16:creationId xmlns:a16="http://schemas.microsoft.com/office/drawing/2014/main" id="{BCB1D85A-EA5B-4DB3-B5A5-E5BF79700F38}"/>
              </a:ext>
            </a:extLst>
          </p:cNvPr>
          <p:cNvSpPr>
            <a:spLocks noGrp="1" noChangeArrowheads="1"/>
          </p:cNvSpPr>
          <p:nvPr>
            <p:ph type="ftr" sz="quarter" idx="3"/>
          </p:nvPr>
        </p:nvSpPr>
        <p:spPr bwMode="auto">
          <a:xfrm>
            <a:off x="395288" y="6597650"/>
            <a:ext cx="7056437"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a:spcBef>
                <a:spcPct val="0"/>
              </a:spcBef>
              <a:defRPr sz="800">
                <a:solidFill>
                  <a:srgbClr val="87888A"/>
                </a:solidFill>
              </a:defRPr>
            </a:lvl1pPr>
          </a:lstStyle>
          <a:p>
            <a:r>
              <a:rPr lang="en-US" altLang="en-US"/>
              <a:t>© Ericsson AB 2009  |  Ericsson Internal  |   X (X)  |  Date</a:t>
            </a:r>
          </a:p>
        </p:txBody>
      </p:sp>
      <p:sp>
        <p:nvSpPr>
          <p:cNvPr id="21518" name="Line">
            <a:extLst>
              <a:ext uri="{FF2B5EF4-FFF2-40B4-BE49-F238E27FC236}">
                <a16:creationId xmlns:a16="http://schemas.microsoft.com/office/drawing/2014/main" id="{0750CD39-0029-4B54-BDDA-27EC3183FB95}"/>
              </a:ext>
            </a:extLst>
          </p:cNvPr>
          <p:cNvSpPr>
            <a:spLocks noChangeShapeType="1"/>
          </p:cNvSpPr>
          <p:nvPr/>
        </p:nvSpPr>
        <p:spPr bwMode="auto">
          <a:xfrm flipH="1">
            <a:off x="-792163" y="0"/>
            <a:ext cx="595313" cy="15875"/>
          </a:xfrm>
          <a:prstGeom prst="line">
            <a:avLst/>
          </a:prstGeom>
          <a:noFill/>
          <a:ln w="12700">
            <a:solidFill>
              <a:srgbClr val="9099AE"/>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pic>
        <p:nvPicPr>
          <p:cNvPr id="21520" name="Logo_SM" descr="ERI_FH_rgb">
            <a:extLst>
              <a:ext uri="{FF2B5EF4-FFF2-40B4-BE49-F238E27FC236}">
                <a16:creationId xmlns:a16="http://schemas.microsoft.com/office/drawing/2014/main" id="{BD6FFEC7-E859-4669-B76A-E92733C1FBC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456613" y="-17463"/>
            <a:ext cx="4746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3" name="txtfooterCopy">
            <a:extLst>
              <a:ext uri="{FF2B5EF4-FFF2-40B4-BE49-F238E27FC236}">
                <a16:creationId xmlns:a16="http://schemas.microsoft.com/office/drawing/2014/main" id="{90B7E542-D71C-4268-B52F-9D9521918CDE}"/>
              </a:ext>
            </a:extLst>
          </p:cNvPr>
          <p:cNvSpPr>
            <a:spLocks noChangeArrowheads="1"/>
          </p:cNvSpPr>
          <p:nvPr/>
        </p:nvSpPr>
        <p:spPr bwMode="auto">
          <a:xfrm>
            <a:off x="8604250" y="6597650"/>
            <a:ext cx="360363"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lgn="r">
              <a:spcBef>
                <a:spcPct val="0"/>
              </a:spcBef>
            </a:pPr>
            <a:fld id="{691098C4-BDC3-4100-867D-A4F2A8C7B26B}" type="slidenum">
              <a:rPr lang="en-US" altLang="en-US" sz="800">
                <a:solidFill>
                  <a:srgbClr val="87888A"/>
                </a:solidFill>
              </a:rPr>
              <a:pPr algn="r">
                <a:spcBef>
                  <a:spcPct val="0"/>
                </a:spcBef>
              </a:pPr>
              <a:t>‹#›</a:t>
            </a:fld>
            <a:endParaRPr lang="en-US" altLang="en-US" sz="800">
              <a:solidFill>
                <a:srgbClr val="87888A"/>
              </a:solidFill>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sldNum="0" hdr="0" ftr="0" dt="0"/>
  <p:txStyles>
    <p:titleStyle>
      <a:lvl1pPr algn="l" rtl="0" eaLnBrk="1" fontAlgn="base" hangingPunct="1">
        <a:spcBef>
          <a:spcPct val="0"/>
        </a:spcBef>
        <a:spcAft>
          <a:spcPct val="0"/>
        </a:spcAft>
        <a:defRPr sz="2400" kern="1200">
          <a:solidFill>
            <a:srgbClr val="000000"/>
          </a:solidFill>
          <a:latin typeface="+mj-lt"/>
          <a:ea typeface="+mj-ea"/>
          <a:cs typeface="+mj-cs"/>
        </a:defRPr>
      </a:lvl1pPr>
      <a:lvl2pPr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2pPr>
      <a:lvl3pPr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3pPr>
      <a:lvl4pPr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4pPr>
      <a:lvl5pPr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5pPr>
      <a:lvl6pPr marL="457200"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6pPr>
      <a:lvl7pPr marL="914400"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7pPr>
      <a:lvl8pPr marL="1371600"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8pPr>
      <a:lvl9pPr marL="1828800"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9pPr>
    </p:titleStyle>
    <p:bodyStyle>
      <a:lvl1pPr marL="176213" indent="-176213" algn="l" rtl="0" eaLnBrk="1" fontAlgn="base" hangingPunct="1">
        <a:spcBef>
          <a:spcPct val="20000"/>
        </a:spcBef>
        <a:spcAft>
          <a:spcPct val="0"/>
        </a:spcAft>
        <a:buClr>
          <a:srgbClr val="00A9D4"/>
        </a:buClr>
        <a:buFont typeface="Arial" panose="020B0604020202020204" pitchFamily="34" charset="0"/>
        <a:buChar char="›"/>
        <a:defRPr sz="2400" kern="1200">
          <a:solidFill>
            <a:srgbClr val="000000"/>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kern="1200">
          <a:solidFill>
            <a:srgbClr val="000000"/>
          </a:solidFill>
          <a:latin typeface="+mn-lt"/>
          <a:ea typeface="+mn-ea"/>
          <a:cs typeface="+mn-cs"/>
        </a:defRPr>
      </a:lvl2pPr>
      <a:lvl3pPr marL="892175" indent="-179388" algn="l" rtl="0" eaLnBrk="1" fontAlgn="base" hangingPunct="1">
        <a:spcBef>
          <a:spcPct val="20000"/>
        </a:spcBef>
        <a:spcAft>
          <a:spcPct val="0"/>
        </a:spcAft>
        <a:buClr>
          <a:srgbClr val="92CCE5"/>
        </a:buClr>
        <a:buFont typeface="Ericsson Capital TT" panose="02000503000000020004" pitchFamily="2" charset="0"/>
        <a:buChar char="›"/>
        <a:defRPr sz="2000" kern="1200">
          <a:solidFill>
            <a:srgbClr val="000000"/>
          </a:solidFill>
          <a:latin typeface="+mn-lt"/>
          <a:ea typeface="+mn-ea"/>
          <a:cs typeface="+mn-cs"/>
        </a:defRPr>
      </a:lvl3pPr>
      <a:lvl4pPr marL="1252538" indent="-180975" algn="l" rtl="0" eaLnBrk="1" fontAlgn="base" hangingPunct="1">
        <a:spcBef>
          <a:spcPct val="20000"/>
        </a:spcBef>
        <a:spcAft>
          <a:spcPct val="0"/>
        </a:spcAft>
        <a:buClr>
          <a:schemeClr val="tx1"/>
        </a:buClr>
        <a:buFont typeface="Ericsson Capital TT" panose="02000503000000020004" pitchFamily="2" charset="0"/>
        <a:buChar char="-"/>
        <a:defRPr sz="2000" kern="1200">
          <a:solidFill>
            <a:srgbClr val="000000"/>
          </a:solidFill>
          <a:latin typeface="+mn-lt"/>
          <a:ea typeface="+mn-ea"/>
          <a:cs typeface="+mn-cs"/>
        </a:defRPr>
      </a:lvl4pPr>
      <a:lvl5pPr marL="1614488" indent="-180975" algn="l" rtl="0" eaLnBrk="1" fontAlgn="base" hangingPunct="1">
        <a:spcBef>
          <a:spcPct val="20000"/>
        </a:spcBef>
        <a:spcAft>
          <a:spcPct val="0"/>
        </a:spcAft>
        <a:buClr>
          <a:schemeClr val="tx1"/>
        </a:buClr>
        <a:buFont typeface="Ericsson Capital TT" panose="02000503000000020004" pitchFamily="2"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ct/WG1_mm-cc-sm_ex-CN1/TSGC1_123e/Docs/C1-202266.zip" TargetMode="External"/><Relationship Id="rId2" Type="http://schemas.openxmlformats.org/officeDocument/2006/relationships/hyperlink" Target="https://www.3gpp.org/ftp/tsg_ct/WG1_mm-cc-sm_ex-CN1/TSGC1_123e/Docs/C1-202621.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CF45CAE-3575-48BD-BA6C-69B3C43422B6}"/>
              </a:ext>
            </a:extLst>
          </p:cNvPr>
          <p:cNvSpPr>
            <a:spLocks noGrp="1"/>
          </p:cNvSpPr>
          <p:nvPr>
            <p:ph type="subTitle" idx="1"/>
          </p:nvPr>
        </p:nvSpPr>
        <p:spPr/>
        <p:txBody>
          <a:bodyPr/>
          <a:lstStyle/>
          <a:p>
            <a:r>
              <a:rPr lang="en-US" sz="2400"/>
              <a:t>Significant changes to C1-200313 are marked </a:t>
            </a:r>
            <a:r>
              <a:rPr lang="en-US" sz="2400">
                <a:solidFill>
                  <a:srgbClr val="0070C0"/>
                </a:solidFill>
              </a:rPr>
              <a:t>blue</a:t>
            </a:r>
            <a:r>
              <a:rPr lang="en-US" sz="2400"/>
              <a:t>.</a:t>
            </a:r>
          </a:p>
          <a:p>
            <a:r>
              <a:rPr lang="en-US" sz="2400"/>
              <a:t>Significant changes to C1-202021 are marked </a:t>
            </a:r>
            <a:r>
              <a:rPr lang="en-US" sz="2400">
                <a:solidFill>
                  <a:srgbClr val="00B050"/>
                </a:solidFill>
              </a:rPr>
              <a:t>green</a:t>
            </a:r>
            <a:r>
              <a:rPr lang="en-US" sz="2400"/>
              <a:t>.</a:t>
            </a:r>
          </a:p>
          <a:p>
            <a:endParaRPr lang="en-US" sz="2400"/>
          </a:p>
        </p:txBody>
      </p:sp>
      <p:sp>
        <p:nvSpPr>
          <p:cNvPr id="3" name="Title 2">
            <a:extLst>
              <a:ext uri="{FF2B5EF4-FFF2-40B4-BE49-F238E27FC236}">
                <a16:creationId xmlns:a16="http://schemas.microsoft.com/office/drawing/2014/main" id="{48CAF4D2-E142-4B23-82BD-D0A564A11721}"/>
              </a:ext>
            </a:extLst>
          </p:cNvPr>
          <p:cNvSpPr>
            <a:spLocks noGrp="1"/>
          </p:cNvSpPr>
          <p:nvPr>
            <p:ph type="ctrTitle"/>
          </p:nvPr>
        </p:nvSpPr>
        <p:spPr>
          <a:xfrm>
            <a:off x="396875" y="1904009"/>
            <a:ext cx="8351838" cy="1846659"/>
          </a:xfrm>
        </p:spPr>
        <p:txBody>
          <a:bodyPr/>
          <a:lstStyle/>
          <a:p>
            <a:r>
              <a:rPr lang="en-US"/>
              <a:t>Comparison of solutions for performance measurement function (PMF) protocol</a:t>
            </a:r>
          </a:p>
        </p:txBody>
      </p:sp>
    </p:spTree>
    <p:extLst>
      <p:ext uri="{BB962C8B-B14F-4D97-AF65-F5344CB8AC3E}">
        <p14:creationId xmlns:p14="http://schemas.microsoft.com/office/powerpoint/2010/main" val="3453099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(5)</a:t>
            </a:r>
            <a:br>
              <a:rPr lang="en-US"/>
            </a:br>
            <a:r>
              <a:rPr lang="en-US"/>
              <a:t>Use of network-initiated RTT measurement procedure</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a:t>Summary:</a:t>
            </a:r>
          </a:p>
          <a:p>
            <a:pPr lvl="1"/>
            <a:r>
              <a:rPr lang="en-US"/>
              <a:t>Ericsson's proposal is better.</a:t>
            </a:r>
          </a:p>
          <a:p>
            <a:r>
              <a:rPr lang="en-US"/>
              <a:t>Details:</a:t>
            </a:r>
          </a:p>
          <a:p>
            <a:pPr lvl="1"/>
            <a:r>
              <a:rPr lang="en-US"/>
              <a:t>Ericsson's proposal: optional use, up to the network implementation.</a:t>
            </a:r>
          </a:p>
          <a:p>
            <a:pPr lvl="1"/>
            <a:r>
              <a:rPr lang="en-US"/>
              <a:t>Apple's proposal: mandatory use.</a:t>
            </a:r>
          </a:p>
          <a:p>
            <a:pPr lvl="2"/>
            <a:r>
              <a:rPr lang="en-US"/>
              <a:t>see C1-200655 subclause 5.3.z.2, 1st paragraph.</a:t>
            </a:r>
          </a:p>
        </p:txBody>
      </p:sp>
    </p:spTree>
    <p:extLst>
      <p:ext uri="{BB962C8B-B14F-4D97-AF65-F5344CB8AC3E}">
        <p14:creationId xmlns:p14="http://schemas.microsoft.com/office/powerpoint/2010/main" val="6630933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92AE4-6BE5-40D0-811F-EBE9C44B4246}"/>
              </a:ext>
            </a:extLst>
          </p:cNvPr>
          <p:cNvSpPr>
            <a:spLocks noGrp="1"/>
          </p:cNvSpPr>
          <p:nvPr>
            <p:ph type="title"/>
          </p:nvPr>
        </p:nvSpPr>
        <p:spPr>
          <a:xfrm>
            <a:off x="393700" y="313849"/>
            <a:ext cx="7826375" cy="738664"/>
          </a:xfrm>
        </p:spPr>
        <p:txBody>
          <a:bodyPr/>
          <a:lstStyle/>
          <a:p>
            <a:r>
              <a:rPr lang="en-US"/>
              <a:t>Detailed comparison of solutions for PMF protocol (6)</a:t>
            </a:r>
            <a:br>
              <a:rPr lang="en-US"/>
            </a:br>
            <a:r>
              <a:rPr lang="en-US"/>
              <a:t>Open issues</a:t>
            </a:r>
          </a:p>
        </p:txBody>
      </p:sp>
      <p:sp>
        <p:nvSpPr>
          <p:cNvPr id="3" name="Content Placeholder 2">
            <a:extLst>
              <a:ext uri="{FF2B5EF4-FFF2-40B4-BE49-F238E27FC236}">
                <a16:creationId xmlns:a16="http://schemas.microsoft.com/office/drawing/2014/main" id="{211E64FA-3FF9-4928-B7ED-397AFD1C1BDF}"/>
              </a:ext>
            </a:extLst>
          </p:cNvPr>
          <p:cNvSpPr>
            <a:spLocks noGrp="1"/>
          </p:cNvSpPr>
          <p:nvPr>
            <p:ph idx="1"/>
          </p:nvPr>
        </p:nvSpPr>
        <p:spPr/>
        <p:txBody>
          <a:bodyPr/>
          <a:lstStyle/>
          <a:p>
            <a:r>
              <a:rPr lang="en-US" sz="1800"/>
              <a:t>Summary:</a:t>
            </a:r>
          </a:p>
          <a:p>
            <a:pPr lvl="1"/>
            <a:r>
              <a:rPr lang="en-US" sz="1600"/>
              <a:t>state of both solution is comparable</a:t>
            </a:r>
          </a:p>
          <a:p>
            <a:r>
              <a:rPr lang="en-US" sz="1800"/>
              <a:t>Details:</a:t>
            </a:r>
          </a:p>
          <a:p>
            <a:pPr lvl="1"/>
            <a:r>
              <a:rPr lang="en-US" sz="1600"/>
              <a:t>Ericsson's proposal: size of PTI is left open</a:t>
            </a:r>
          </a:p>
          <a:p>
            <a:pPr lvl="1"/>
            <a:r>
              <a:rPr lang="en-US" sz="1600"/>
              <a:t>Apple's proposal: </a:t>
            </a:r>
          </a:p>
          <a:p>
            <a:pPr lvl="2"/>
            <a:r>
              <a:rPr lang="en-US" sz="1600"/>
              <a:t>it is left open how the UE and the UPF obtain the current time, to be indicated in the timestamp field, see slide#10</a:t>
            </a:r>
          </a:p>
          <a:p>
            <a:pPr lvl="2"/>
            <a:r>
              <a:rPr lang="en-US" sz="1600"/>
              <a:t>it is left open which of the time formats (NTP or PTP) the UE and the UPF use</a:t>
            </a:r>
          </a:p>
          <a:p>
            <a:pPr lvl="2"/>
            <a:r>
              <a:rPr lang="en-US" sz="1600"/>
              <a:t>it is not specified how the RTT is determined, when several STAMP packets are sent in one RTT measurement procedure</a:t>
            </a:r>
          </a:p>
          <a:p>
            <a:pPr lvl="1"/>
            <a:r>
              <a:rPr lang="en-US" sz="1600"/>
              <a:t>in both solutions, security is left open as SA3 requirements are not known</a:t>
            </a:r>
          </a:p>
        </p:txBody>
      </p:sp>
    </p:spTree>
    <p:extLst>
      <p:ext uri="{BB962C8B-B14F-4D97-AF65-F5344CB8AC3E}">
        <p14:creationId xmlns:p14="http://schemas.microsoft.com/office/powerpoint/2010/main" val="2625307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AA071-C075-4CD2-8393-8664A883A4FD}"/>
              </a:ext>
            </a:extLst>
          </p:cNvPr>
          <p:cNvSpPr>
            <a:spLocks noGrp="1"/>
          </p:cNvSpPr>
          <p:nvPr>
            <p:ph type="title"/>
          </p:nvPr>
        </p:nvSpPr>
        <p:spPr>
          <a:xfrm>
            <a:off x="393700" y="313849"/>
            <a:ext cx="7826375" cy="738664"/>
          </a:xfrm>
        </p:spPr>
        <p:txBody>
          <a:bodyPr/>
          <a:lstStyle/>
          <a:p>
            <a:r>
              <a:rPr lang="en-US"/>
              <a:t>Detailed comparison of solutions for PMF protocol (7)</a:t>
            </a:r>
            <a:br>
              <a:rPr lang="en-US"/>
            </a:br>
            <a:r>
              <a:rPr lang="en-US"/>
              <a:t>Knowledge of the current time</a:t>
            </a:r>
          </a:p>
        </p:txBody>
      </p:sp>
      <p:sp>
        <p:nvSpPr>
          <p:cNvPr id="3" name="Content Placeholder 2">
            <a:extLst>
              <a:ext uri="{FF2B5EF4-FFF2-40B4-BE49-F238E27FC236}">
                <a16:creationId xmlns:a16="http://schemas.microsoft.com/office/drawing/2014/main" id="{7303F12F-1C95-4F9E-8C25-E5C431BCB7FD}"/>
              </a:ext>
            </a:extLst>
          </p:cNvPr>
          <p:cNvSpPr>
            <a:spLocks noGrp="1"/>
          </p:cNvSpPr>
          <p:nvPr>
            <p:ph idx="1"/>
          </p:nvPr>
        </p:nvSpPr>
        <p:spPr/>
        <p:txBody>
          <a:bodyPr/>
          <a:lstStyle/>
          <a:p>
            <a:r>
              <a:rPr lang="en-US" sz="1600"/>
              <a:t>Summary:</a:t>
            </a:r>
          </a:p>
          <a:p>
            <a:pPr lvl="1"/>
            <a:r>
              <a:rPr lang="en-US" sz="1400"/>
              <a:t>Ericsson's proposal is better.</a:t>
            </a:r>
          </a:p>
          <a:p>
            <a:r>
              <a:rPr lang="en-US" sz="1600"/>
              <a:t>Details:</a:t>
            </a:r>
          </a:p>
          <a:p>
            <a:pPr lvl="1"/>
            <a:r>
              <a:rPr lang="en-US" sz="1400"/>
              <a:t>Ericsson's proposal does not require the UE and the UPF to know the current time. It is enough to measure time difference between sending of a PMF protocol request message and receiving of related PMF protocol response message.</a:t>
            </a:r>
          </a:p>
          <a:p>
            <a:pPr lvl="1"/>
            <a:r>
              <a:rPr lang="en-US" sz="1400"/>
              <a:t>Apple's proposal requires the UE and the UPF to know the current time as it is indicated in the timestampt field</a:t>
            </a:r>
          </a:p>
          <a:p>
            <a:pPr lvl="2"/>
            <a:r>
              <a:rPr lang="en-US" sz="1400"/>
              <a:t>rfc8762 states "</a:t>
            </a:r>
            <a:r>
              <a:rPr lang="en-US" sz="1400" i="1"/>
              <a:t>Timestamp is eight octets long field.  STAMP node MUST support Network Time Protocol (NTP) version 4 64-bit timestamp format [RFC5905], the format used in [RFC5357].</a:t>
            </a:r>
            <a:r>
              <a:rPr lang="en-US" sz="1400"/>
              <a:t>"</a:t>
            </a:r>
          </a:p>
          <a:p>
            <a:pPr lvl="2"/>
            <a:r>
              <a:rPr lang="en-US" sz="1400"/>
              <a:t>RFC5357 states "</a:t>
            </a:r>
            <a:r>
              <a:rPr lang="en-US" sz="1400" i="1"/>
              <a:t>The Session-Sender packet format and content follow the same procedure and guidelines as defined in Section 4.1.2 of OWAMP [RFC4656] (with the exception of the reference to the send schedule).</a:t>
            </a:r>
            <a:r>
              <a:rPr lang="en-US" sz="1400"/>
              <a:t>" and "</a:t>
            </a:r>
            <a:r>
              <a:rPr lang="en-US" sz="1400" i="1"/>
              <a:t>Timestamp and Error Estimate are the Session-Reflector's transmit timestamp and error estimate for the reflected test packet, respectively.  The format of all timestamp and error estimate fields follow the definition and formats defined by OWAMP, Section 4.1.2 in [RFC4656].</a:t>
            </a:r>
            <a:r>
              <a:rPr lang="en-US" sz="1400"/>
              <a:t>"</a:t>
            </a:r>
          </a:p>
          <a:p>
            <a:pPr lvl="2"/>
            <a:r>
              <a:rPr lang="en-US" sz="1400"/>
              <a:t>RFC4656 section 4.1.2 states "</a:t>
            </a:r>
            <a:r>
              <a:rPr lang="en-US" sz="1400" i="1"/>
              <a:t>The format of the timestamp is the same as in [RFC1305] and is as follows: </a:t>
            </a:r>
            <a:r>
              <a:rPr lang="en-US" sz="1400" i="1" u="sng"/>
              <a:t>the first 32 bits represent the unsigned integer number of seconds elapsed since 0h on 1 January 1900; the next 32 bits represent the fractional part of a second that has elapsed since then.</a:t>
            </a:r>
            <a:r>
              <a:rPr lang="en-US" sz="1400"/>
              <a:t>"</a:t>
            </a:r>
          </a:p>
        </p:txBody>
      </p:sp>
    </p:spTree>
    <p:extLst>
      <p:ext uri="{BB962C8B-B14F-4D97-AF65-F5344CB8AC3E}">
        <p14:creationId xmlns:p14="http://schemas.microsoft.com/office/powerpoint/2010/main" val="8556231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9B8A5-A04E-4EE6-9937-47EB56AC4F0C}"/>
              </a:ext>
            </a:extLst>
          </p:cNvPr>
          <p:cNvSpPr>
            <a:spLocks noGrp="1"/>
          </p:cNvSpPr>
          <p:nvPr>
            <p:ph type="title"/>
          </p:nvPr>
        </p:nvSpPr>
        <p:spPr>
          <a:xfrm>
            <a:off x="393700" y="683181"/>
            <a:ext cx="7826375" cy="369332"/>
          </a:xfrm>
        </p:spPr>
        <p:txBody>
          <a:bodyPr/>
          <a:lstStyle/>
          <a:p>
            <a:r>
              <a:rPr lang="en-US"/>
              <a:t>Summary (1)</a:t>
            </a:r>
          </a:p>
        </p:txBody>
      </p:sp>
      <p:sp>
        <p:nvSpPr>
          <p:cNvPr id="3" name="Content Placeholder 2">
            <a:extLst>
              <a:ext uri="{FF2B5EF4-FFF2-40B4-BE49-F238E27FC236}">
                <a16:creationId xmlns:a16="http://schemas.microsoft.com/office/drawing/2014/main" id="{1312CAE2-2E42-464C-A7F5-07DA7380F512}"/>
              </a:ext>
            </a:extLst>
          </p:cNvPr>
          <p:cNvSpPr>
            <a:spLocks noGrp="1"/>
          </p:cNvSpPr>
          <p:nvPr>
            <p:ph idx="1"/>
          </p:nvPr>
        </p:nvSpPr>
        <p:spPr>
          <a:xfrm>
            <a:off x="306902" y="1376363"/>
            <a:ext cx="8351838" cy="4284662"/>
          </a:xfrm>
        </p:spPr>
        <p:txBody>
          <a:bodyPr/>
          <a:lstStyle/>
          <a:p>
            <a:r>
              <a:rPr lang="en-US" sz="1800">
                <a:solidFill>
                  <a:srgbClr val="0070C0"/>
                </a:solidFill>
              </a:rPr>
              <a:t>Alternative solutions for performance measurement function (PMF) protocol</a:t>
            </a:r>
          </a:p>
          <a:p>
            <a:pPr lvl="1"/>
            <a:r>
              <a:rPr lang="en-US" sz="1600">
                <a:solidFill>
                  <a:srgbClr val="0070C0"/>
                </a:solidFill>
              </a:rPr>
              <a:t>Ericsson's proposal</a:t>
            </a:r>
          </a:p>
          <a:p>
            <a:pPr lvl="2"/>
            <a:r>
              <a:rPr lang="en-US" sz="1600">
                <a:solidFill>
                  <a:srgbClr val="0070C0"/>
                </a:solidFill>
              </a:rPr>
              <a:t>a protocol defined in 3GPP CT1 according to rules specified in TS 24.007</a:t>
            </a:r>
          </a:p>
          <a:p>
            <a:pPr lvl="2"/>
            <a:r>
              <a:rPr lang="en-US" sz="1600">
                <a:solidFill>
                  <a:srgbClr val="00B050"/>
                </a:solidFill>
              </a:rPr>
              <a:t>documented in</a:t>
            </a:r>
            <a:r>
              <a:rPr lang="en-US" sz="1600">
                <a:solidFill>
                  <a:srgbClr val="0070C0"/>
                </a:solidFill>
              </a:rPr>
              <a:t> </a:t>
            </a:r>
            <a:r>
              <a:rPr lang="en-US" sz="1600">
                <a:solidFill>
                  <a:srgbClr val="0070C0"/>
                </a:solidFill>
                <a:hlinkClick r:id="rId2"/>
              </a:rPr>
              <a:t>C1-202621</a:t>
            </a:r>
            <a:endParaRPr lang="en-US" sz="1600">
              <a:solidFill>
                <a:srgbClr val="0070C0"/>
              </a:solidFill>
            </a:endParaRPr>
          </a:p>
          <a:p>
            <a:pPr lvl="1"/>
            <a:r>
              <a:rPr lang="en-US" sz="1600">
                <a:solidFill>
                  <a:srgbClr val="0070C0"/>
                </a:solidFill>
              </a:rPr>
              <a:t>Apple's proposal</a:t>
            </a:r>
          </a:p>
          <a:p>
            <a:pPr lvl="2"/>
            <a:r>
              <a:rPr lang="en-US" sz="1600">
                <a:solidFill>
                  <a:srgbClr val="0070C0"/>
                </a:solidFill>
              </a:rPr>
              <a:t>a protocol defined in IETF</a:t>
            </a:r>
          </a:p>
          <a:p>
            <a:pPr lvl="2"/>
            <a:r>
              <a:rPr lang="en-US" sz="1600">
                <a:solidFill>
                  <a:srgbClr val="0070C0"/>
                </a:solidFill>
              </a:rPr>
              <a:t>documented in </a:t>
            </a:r>
            <a:r>
              <a:rPr lang="en-US" sz="1600">
                <a:solidFill>
                  <a:srgbClr val="0070C0"/>
                </a:solidFill>
                <a:hlinkClick r:id="rId3"/>
              </a:rPr>
              <a:t>C1-202266</a:t>
            </a:r>
            <a:endParaRPr lang="en-US" sz="1600">
              <a:solidFill>
                <a:srgbClr val="0070C0"/>
              </a:solidFill>
            </a:endParaRPr>
          </a:p>
        </p:txBody>
      </p:sp>
    </p:spTree>
    <p:extLst>
      <p:ext uri="{BB962C8B-B14F-4D97-AF65-F5344CB8AC3E}">
        <p14:creationId xmlns:p14="http://schemas.microsoft.com/office/powerpoint/2010/main" val="2499368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273F4-4FEF-41EC-9AD3-A48FE1204B8D}"/>
              </a:ext>
            </a:extLst>
          </p:cNvPr>
          <p:cNvSpPr>
            <a:spLocks noGrp="1"/>
          </p:cNvSpPr>
          <p:nvPr>
            <p:ph type="title"/>
          </p:nvPr>
        </p:nvSpPr>
        <p:spPr>
          <a:xfrm>
            <a:off x="393700" y="683181"/>
            <a:ext cx="7826375" cy="369332"/>
          </a:xfrm>
        </p:spPr>
        <p:txBody>
          <a:bodyPr/>
          <a:lstStyle/>
          <a:p>
            <a:r>
              <a:rPr lang="en-US"/>
              <a:t>Summary (2)</a:t>
            </a:r>
          </a:p>
        </p:txBody>
      </p:sp>
      <p:graphicFrame>
        <p:nvGraphicFramePr>
          <p:cNvPr id="5" name="Table 4">
            <a:extLst>
              <a:ext uri="{FF2B5EF4-FFF2-40B4-BE49-F238E27FC236}">
                <a16:creationId xmlns:a16="http://schemas.microsoft.com/office/drawing/2014/main" id="{9AF39859-5BAC-4EF2-8F77-411116CA246A}"/>
              </a:ext>
            </a:extLst>
          </p:cNvPr>
          <p:cNvGraphicFramePr>
            <a:graphicFrameLocks noGrp="1"/>
          </p:cNvGraphicFramePr>
          <p:nvPr>
            <p:extLst>
              <p:ext uri="{D42A27DB-BD31-4B8C-83A1-F6EECF244321}">
                <p14:modId xmlns:p14="http://schemas.microsoft.com/office/powerpoint/2010/main" val="1547444273"/>
              </p:ext>
            </p:extLst>
          </p:nvPr>
        </p:nvGraphicFramePr>
        <p:xfrm>
          <a:off x="179511" y="1052736"/>
          <a:ext cx="8784978" cy="5710053"/>
        </p:xfrm>
        <a:graphic>
          <a:graphicData uri="http://schemas.openxmlformats.org/drawingml/2006/table">
            <a:tbl>
              <a:tblPr firstRow="1" bandRow="1">
                <a:tableStyleId>{5C22544A-7EE6-4342-B048-85BDC9FD1C3A}</a:tableStyleId>
              </a:tblPr>
              <a:tblGrid>
                <a:gridCol w="1800201">
                  <a:extLst>
                    <a:ext uri="{9D8B030D-6E8A-4147-A177-3AD203B41FA5}">
                      <a16:colId xmlns:a16="http://schemas.microsoft.com/office/drawing/2014/main" val="1623589472"/>
                    </a:ext>
                  </a:extLst>
                </a:gridCol>
                <a:gridCol w="3528392">
                  <a:extLst>
                    <a:ext uri="{9D8B030D-6E8A-4147-A177-3AD203B41FA5}">
                      <a16:colId xmlns:a16="http://schemas.microsoft.com/office/drawing/2014/main" val="2349120650"/>
                    </a:ext>
                  </a:extLst>
                </a:gridCol>
                <a:gridCol w="3456385">
                  <a:extLst>
                    <a:ext uri="{9D8B030D-6E8A-4147-A177-3AD203B41FA5}">
                      <a16:colId xmlns:a16="http://schemas.microsoft.com/office/drawing/2014/main" val="591048806"/>
                    </a:ext>
                  </a:extLst>
                </a:gridCol>
              </a:tblGrid>
              <a:tr h="330177">
                <a:tc>
                  <a:txBody>
                    <a:bodyPr/>
                    <a:lstStyle/>
                    <a:p>
                      <a:endParaRPr lang="en-US" sz="120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200">
                          <a:solidFill>
                            <a:srgbClr val="000000"/>
                          </a:solidFill>
                        </a:rPr>
                        <a:t>Ericsson's proposal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a:solidFill>
                            <a:srgbClr val="000000"/>
                          </a:solidFill>
                        </a:rPr>
                        <a:t>Apple's proposal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556696255"/>
                  </a:ext>
                </a:extLst>
              </a:tr>
              <a:tr h="5304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rPr>
                        <a:t>Message size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a:solidFill>
                            <a:schemeClr val="dk1"/>
                          </a:solidFill>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rPr>
                        <a:t>at minimum 3 octets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200">
                        <a:solidFill>
                          <a:srgbClr val="000000"/>
                        </a:solidFill>
                      </a:endParaRPr>
                    </a:p>
                    <a:p>
                      <a:pPr algn="ctr"/>
                      <a:r>
                        <a:rPr lang="en-US" sz="1200">
                          <a:solidFill>
                            <a:srgbClr val="000000"/>
                          </a:solidFill>
                        </a:rPr>
                        <a:t>at minimum 44 octets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91924029"/>
                  </a:ext>
                </a:extLst>
              </a:tr>
              <a:tr h="807876">
                <a:tc>
                  <a:txBody>
                    <a:bodyPr/>
                    <a:lstStyle/>
                    <a:p>
                      <a:r>
                        <a:rPr lang="en-US" sz="1200">
                          <a:solidFill>
                            <a:srgbClr val="000000"/>
                          </a:solidFill>
                        </a:rPr>
                        <a:t>Extensibility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800" b="1" i="0" u="none" strike="noStrike" kern="1200" baseline="0">
                          <a:solidFill>
                            <a:schemeClr val="dk1"/>
                          </a:solidFill>
                          <a:latin typeface="+mn-lt"/>
                          <a:ea typeface="+mn-ea"/>
                          <a:cs typeface="+mn-cs"/>
                        </a:rPr>
                        <a:t>✓ </a:t>
                      </a:r>
                    </a:p>
                    <a:p>
                      <a:pPr algn="ctr"/>
                      <a:r>
                        <a:rPr lang="en-US" sz="1200">
                          <a:solidFill>
                            <a:srgbClr val="000000"/>
                          </a:solidFill>
                        </a:rPr>
                        <a:t>can be extended solely in 3GPP, </a:t>
                      </a:r>
                      <a:r>
                        <a:rPr lang="pt-BR" sz="1200">
                          <a:solidFill>
                            <a:srgbClr val="000000"/>
                          </a:solidFill>
                        </a:rPr>
                        <a:t>as extensible as NAS protocols</a:t>
                      </a:r>
                      <a:endParaRPr lang="en-US" sz="120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200">
                        <a:solidFill>
                          <a:srgbClr val="000000"/>
                        </a:solidFill>
                      </a:endParaRPr>
                    </a:p>
                    <a:p>
                      <a:pPr algn="ctr"/>
                      <a:r>
                        <a:rPr lang="en-US" sz="1200">
                          <a:solidFill>
                            <a:srgbClr val="000000"/>
                          </a:solidFill>
                        </a:rPr>
                        <a:t>at least interaction with IANA needed,</a:t>
                      </a:r>
                    </a:p>
                    <a:p>
                      <a:pPr algn="ctr"/>
                      <a:r>
                        <a:rPr lang="en-US" sz="1200">
                          <a:solidFill>
                            <a:srgbClr val="000000"/>
                          </a:solidFill>
                        </a:rPr>
                        <a:t>in some cases new IETF RFC needed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73472366"/>
                  </a:ext>
                </a:extLst>
              </a:tr>
              <a:tr h="1679837">
                <a:tc>
                  <a:txBody>
                    <a:bodyPr/>
                    <a:lstStyle/>
                    <a:p>
                      <a:r>
                        <a:rPr lang="en-US" sz="1200">
                          <a:solidFill>
                            <a:srgbClr val="000000"/>
                          </a:solidFill>
                        </a:rPr>
                        <a:t>Security (if required by SA3)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a:solidFill>
                            <a:schemeClr val="dk1"/>
                          </a:solidFill>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rPr>
                        <a:t>can be added solely in 3GPP, based on SA3 requirements, if SA3 specifies 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rgbClr val="0070C0"/>
                          </a:solidFill>
                        </a:rPr>
                        <a:t>two separate integrity protection mechanisms, each protecting a </a:t>
                      </a:r>
                      <a:r>
                        <a:rPr lang="en-US" sz="1200" b="0" u="sng">
                          <a:solidFill>
                            <a:srgbClr val="0070C0"/>
                          </a:solidFill>
                        </a:rPr>
                        <a:t>part</a:t>
                      </a:r>
                      <a:r>
                        <a:rPr lang="en-US" sz="1200" b="0" u="none">
                          <a:solidFill>
                            <a:srgbClr val="0070C0"/>
                          </a:solidFill>
                        </a:rPr>
                        <a:t> </a:t>
                      </a:r>
                      <a:r>
                        <a:rPr lang="en-US" sz="1200">
                          <a:solidFill>
                            <a:srgbClr val="0070C0"/>
                          </a:solidFill>
                        </a:rPr>
                        <a:t>of the message, </a:t>
                      </a:r>
                      <a:r>
                        <a:rPr lang="en-US" sz="1200" b="0" u="sng">
                          <a:solidFill>
                            <a:srgbClr val="0070C0"/>
                          </a:solidFill>
                        </a:rPr>
                        <a:t>enabling attacker to modify message content see slide#6</a:t>
                      </a:r>
                      <a:r>
                        <a:rPr lang="en-US" sz="1200">
                          <a:solidFill>
                            <a:srgbClr val="0070C0"/>
                          </a:solidFill>
                        </a:rPr>
                        <a:t>, </a:t>
                      </a:r>
                    </a:p>
                    <a:p>
                      <a:pPr algn="ctr"/>
                      <a:r>
                        <a:rPr lang="en-US" sz="1200">
                          <a:solidFill>
                            <a:srgbClr val="000000"/>
                          </a:solidFill>
                        </a:rPr>
                        <a:t>integrity protection of </a:t>
                      </a:r>
                      <a:r>
                        <a:rPr lang="en-US" sz="1200" u="sng">
                          <a:solidFill>
                            <a:srgbClr val="000000"/>
                          </a:solidFill>
                        </a:rPr>
                        <a:t>entire</a:t>
                      </a:r>
                      <a:r>
                        <a:rPr lang="en-US" sz="1200" u="none">
                          <a:solidFill>
                            <a:srgbClr val="000000"/>
                          </a:solidFill>
                        </a:rPr>
                        <a:t> </a:t>
                      </a:r>
                      <a:r>
                        <a:rPr lang="en-US" sz="1200">
                          <a:solidFill>
                            <a:srgbClr val="000000"/>
                          </a:solidFill>
                        </a:rPr>
                        <a:t>PMFP message requires IETF work, </a:t>
                      </a:r>
                    </a:p>
                    <a:p>
                      <a:pPr algn="ctr"/>
                      <a:r>
                        <a:rPr lang="en-US" sz="1200">
                          <a:solidFill>
                            <a:srgbClr val="000000"/>
                          </a:solidFill>
                        </a:rPr>
                        <a:t>confidentiality protection in Ethernet PDU session requires IETF work or a dedicated 3GPP solution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2905416"/>
                  </a:ext>
                </a:extLst>
              </a:tr>
              <a:tr h="530475">
                <a:tc>
                  <a:txBody>
                    <a:bodyPr/>
                    <a:lstStyle/>
                    <a:p>
                      <a:r>
                        <a:rPr lang="en-US" sz="1200">
                          <a:solidFill>
                            <a:srgbClr val="000000"/>
                          </a:solidFill>
                        </a:rPr>
                        <a:t>Stateless / stateful protocol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a:solidFill>
                            <a:schemeClr val="dk1"/>
                          </a:solidFill>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rPr>
                        <a:t>stateful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1499626274"/>
                  </a:ext>
                </a:extLst>
              </a:tr>
              <a:tr h="577055">
                <a:tc>
                  <a:txBody>
                    <a:bodyPr/>
                    <a:lstStyle/>
                    <a:p>
                      <a:r>
                        <a:rPr lang="en-US" sz="1200">
                          <a:solidFill>
                            <a:srgbClr val="000000"/>
                          </a:solidFill>
                        </a:rPr>
                        <a:t>Use of network-initiated RTT measurement procedure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800" b="1" i="0" u="none" strike="noStrike" kern="1200" baseline="0">
                          <a:solidFill>
                            <a:schemeClr val="dk1"/>
                          </a:solidFill>
                          <a:latin typeface="+mn-lt"/>
                          <a:ea typeface="+mn-ea"/>
                          <a:cs typeface="+mn-cs"/>
                        </a:rPr>
                        <a:t>✓ </a:t>
                      </a:r>
                    </a:p>
                    <a:p>
                      <a:pPr algn="ctr"/>
                      <a:r>
                        <a:rPr lang="en-US" sz="1200">
                          <a:solidFill>
                            <a:srgbClr val="000000"/>
                          </a:solidFill>
                        </a:rPr>
                        <a:t>optional to 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200">
                        <a:solidFill>
                          <a:srgbClr val="000000"/>
                        </a:solidFill>
                      </a:endParaRPr>
                    </a:p>
                    <a:p>
                      <a:pPr algn="ctr"/>
                      <a:r>
                        <a:rPr lang="en-US" sz="1200">
                          <a:solidFill>
                            <a:srgbClr val="000000"/>
                          </a:solidFill>
                        </a:rPr>
                        <a:t>mandatory to 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3731116"/>
                  </a:ext>
                </a:extLst>
              </a:tr>
              <a:tr h="530475">
                <a:tc>
                  <a:txBody>
                    <a:bodyPr/>
                    <a:lstStyle/>
                    <a:p>
                      <a:r>
                        <a:rPr lang="en-US" sz="1200">
                          <a:solidFill>
                            <a:srgbClr val="000000"/>
                          </a:solidFill>
                        </a:rPr>
                        <a:t>Open issues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algn="ctr"/>
                      <a:r>
                        <a:rPr lang="en-US" sz="1800" b="1" i="0" u="none" strike="noStrike" kern="1200" baseline="0">
                          <a:solidFill>
                            <a:schemeClr val="dk1"/>
                          </a:solidFill>
                          <a:latin typeface="+mn-lt"/>
                          <a:ea typeface="+mn-ea"/>
                          <a:cs typeface="+mn-cs"/>
                        </a:rPr>
                        <a:t>✓ </a:t>
                      </a:r>
                    </a:p>
                    <a:p>
                      <a:pPr algn="ctr"/>
                      <a:r>
                        <a:rPr lang="en-US" sz="1200">
                          <a:solidFill>
                            <a:srgbClr val="000000"/>
                          </a:solidFill>
                        </a:rPr>
                        <a:t>comparable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736891907"/>
                  </a:ext>
                </a:extLst>
              </a:tr>
              <a:tr h="530475">
                <a:tc>
                  <a:txBody>
                    <a:bodyPr/>
                    <a:lstStyle/>
                    <a:p>
                      <a:r>
                        <a:rPr lang="en-US" sz="1200">
                          <a:solidFill>
                            <a:srgbClr val="000000"/>
                          </a:solidFill>
                        </a:rPr>
                        <a:t>Knowledge of the current 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800" b="1" i="0" u="none" strike="noStrike" kern="1200" baseline="0">
                          <a:solidFill>
                            <a:schemeClr val="dk1"/>
                          </a:solidFill>
                          <a:latin typeface="+mn-lt"/>
                          <a:ea typeface="+mn-ea"/>
                          <a:cs typeface="+mn-cs"/>
                        </a:rPr>
                        <a:t>✓ </a:t>
                      </a:r>
                    </a:p>
                    <a:p>
                      <a:pPr algn="ctr"/>
                      <a:r>
                        <a:rPr lang="en-US" sz="1200">
                          <a:solidFill>
                            <a:srgbClr val="000000"/>
                          </a:solidFill>
                        </a:rPr>
                        <a:t>not 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200">
                        <a:solidFill>
                          <a:srgbClr val="000000"/>
                        </a:solidFill>
                      </a:endParaRPr>
                    </a:p>
                    <a:p>
                      <a:pPr algn="ctr"/>
                      <a:r>
                        <a:rPr lang="en-US" sz="1200">
                          <a:solidFill>
                            <a:srgbClr val="000000"/>
                          </a:solidFill>
                        </a:rPr>
                        <a:t>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103297"/>
                  </a:ext>
                </a:extLst>
              </a:tr>
            </a:tbl>
          </a:graphicData>
        </a:graphic>
      </p:graphicFrame>
    </p:spTree>
    <p:extLst>
      <p:ext uri="{BB962C8B-B14F-4D97-AF65-F5344CB8AC3E}">
        <p14:creationId xmlns:p14="http://schemas.microsoft.com/office/powerpoint/2010/main" val="4090831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(1)</a:t>
            </a:r>
            <a:br>
              <a:rPr lang="en-US"/>
            </a:br>
            <a:r>
              <a:rPr lang="en-US"/>
              <a:t>Message size</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a:t>Summary:</a:t>
            </a:r>
          </a:p>
          <a:p>
            <a:pPr lvl="1"/>
            <a:r>
              <a:rPr lang="en-US"/>
              <a:t>Ericsson's proposal is better.</a:t>
            </a:r>
          </a:p>
          <a:p>
            <a:r>
              <a:rPr lang="en-US"/>
              <a:t>Details:</a:t>
            </a:r>
          </a:p>
          <a:p>
            <a:pPr lvl="1"/>
            <a:r>
              <a:rPr lang="en-US"/>
              <a:t>Ericsson's proposal: at minimum 3 octets.</a:t>
            </a:r>
          </a:p>
          <a:p>
            <a:pPr lvl="1"/>
            <a:r>
              <a:rPr lang="en-US"/>
              <a:t>Apple's proposal: at minimum 44 octets.</a:t>
            </a:r>
          </a:p>
          <a:p>
            <a:endParaRPr lang="en-US"/>
          </a:p>
          <a:p>
            <a:endParaRPr lang="en-US"/>
          </a:p>
          <a:p>
            <a:endParaRPr lang="en-US"/>
          </a:p>
        </p:txBody>
      </p:sp>
    </p:spTree>
    <p:extLst>
      <p:ext uri="{BB962C8B-B14F-4D97-AF65-F5344CB8AC3E}">
        <p14:creationId xmlns:p14="http://schemas.microsoft.com/office/powerpoint/2010/main" val="1074731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(2)</a:t>
            </a:r>
            <a:br>
              <a:rPr lang="en-US"/>
            </a:br>
            <a:r>
              <a:rPr lang="en-US"/>
              <a:t>Extensibility</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sz="1800"/>
              <a:t>Summary:</a:t>
            </a:r>
          </a:p>
          <a:p>
            <a:pPr lvl="1"/>
            <a:r>
              <a:rPr lang="en-US" sz="1600"/>
              <a:t>Ericsson's proposal is more easily extendable.</a:t>
            </a:r>
          </a:p>
          <a:p>
            <a:r>
              <a:rPr lang="en-US" sz="1800"/>
              <a:t>Details:</a:t>
            </a:r>
          </a:p>
          <a:p>
            <a:pPr lvl="1"/>
            <a:r>
              <a:rPr lang="en-US" sz="1600"/>
              <a:t>Ericsson's proposal: as extensible as NAS protocols. No IETF work needed.</a:t>
            </a:r>
          </a:p>
          <a:p>
            <a:pPr lvl="1"/>
            <a:r>
              <a:rPr lang="en-US" sz="1600"/>
              <a:t>Apple's proposal: </a:t>
            </a:r>
          </a:p>
          <a:p>
            <a:pPr lvl="2"/>
            <a:r>
              <a:rPr lang="en-US" sz="1600"/>
              <a:t>adding new information element into existing messages requires registration with IANA, with the "First Come First Served" registration policy.</a:t>
            </a:r>
          </a:p>
          <a:p>
            <a:pPr lvl="2"/>
            <a:r>
              <a:rPr lang="en-US" sz="1600"/>
              <a:t>if a procedure consisting of 3 messages (e.g. a UE sent request, a network sent command, and a UE sent complete) is needed without any additional messages, a new IETF RFC is needed.</a:t>
            </a:r>
          </a:p>
          <a:p>
            <a:pPr lvl="2"/>
            <a:r>
              <a:rPr lang="en-US" sz="1600"/>
              <a:t>if security features other than:</a:t>
            </a:r>
          </a:p>
          <a:p>
            <a:pPr lvl="4"/>
            <a:r>
              <a:rPr lang="en-US" sz="1600" b="1" u="sng"/>
              <a:t>partial </a:t>
            </a:r>
            <a:r>
              <a:rPr lang="en-US" sz="1600"/>
              <a:t>integrity protection using HMAC field containing output of HMAC-SHA-256 truncated to 128 bits applied on the first 96 octets of the STAMP packet; and</a:t>
            </a:r>
          </a:p>
          <a:p>
            <a:pPr lvl="4"/>
            <a:r>
              <a:rPr lang="en-US" sz="1600">
                <a:solidFill>
                  <a:srgbClr val="0070C0"/>
                </a:solidFill>
              </a:rPr>
              <a:t>additional </a:t>
            </a:r>
            <a:r>
              <a:rPr lang="en-US" sz="1600" b="1" u="sng">
                <a:solidFill>
                  <a:srgbClr val="0070C0"/>
                </a:solidFill>
              </a:rPr>
              <a:t>partial </a:t>
            </a:r>
            <a:r>
              <a:rPr lang="en-US" sz="1600">
                <a:solidFill>
                  <a:srgbClr val="0070C0"/>
                </a:solidFill>
              </a:rPr>
              <a:t>integrity protection using HMAC field containing output of HMAC-SHA-256 truncated to 128 bits applied on TLVs of the STAMP packet</a:t>
            </a:r>
          </a:p>
          <a:p>
            <a:pPr marL="1071563" lvl="3" indent="0">
              <a:buNone/>
            </a:pPr>
            <a:r>
              <a:rPr lang="en-US" sz="1600"/>
              <a:t>is required, a new IETF work is needed - see slides #5 and #6.</a:t>
            </a:r>
          </a:p>
        </p:txBody>
      </p:sp>
    </p:spTree>
    <p:extLst>
      <p:ext uri="{BB962C8B-B14F-4D97-AF65-F5344CB8AC3E}">
        <p14:creationId xmlns:p14="http://schemas.microsoft.com/office/powerpoint/2010/main" val="34822842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(3)</a:t>
            </a:r>
            <a:br>
              <a:rPr lang="en-US"/>
            </a:br>
            <a:r>
              <a:rPr lang="en-US"/>
              <a:t>Security (1)</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sz="1600"/>
              <a:t>Summary:</a:t>
            </a:r>
          </a:p>
          <a:p>
            <a:pPr lvl="1"/>
            <a:r>
              <a:rPr lang="en-US" sz="1400"/>
              <a:t>SA3 has not specified security requirements yet. In Mar 2020 SA3 meeting, there was no consensus whether a new PMF protocol specific security mechanism(s) are needed or the existing security mechanisms are sufficient.</a:t>
            </a:r>
          </a:p>
          <a:p>
            <a:pPr lvl="1"/>
            <a:r>
              <a:rPr lang="en-US" sz="1400"/>
              <a:t>Given SA3 state, it is difficult to judge what will be needed. Furthermore, new security mechanisms might be forced by inclusion of further IEs in future releases. In general:</a:t>
            </a:r>
          </a:p>
          <a:p>
            <a:pPr lvl="2"/>
            <a:r>
              <a:rPr lang="en-US" sz="1400"/>
              <a:t>If no new PMF protocol specific security mechanism is required by SA3, no major difference. </a:t>
            </a:r>
          </a:p>
          <a:p>
            <a:pPr lvl="2"/>
            <a:r>
              <a:rPr lang="en-US" sz="1400"/>
              <a:t>If only a new PMF protocol specific integrity protection is required by SA3:</a:t>
            </a:r>
          </a:p>
          <a:p>
            <a:pPr lvl="3"/>
            <a:r>
              <a:rPr lang="en-US" sz="1400"/>
              <a:t>if integrity protection of </a:t>
            </a:r>
            <a:r>
              <a:rPr lang="en-US" sz="1400" u="sng"/>
              <a:t>a part of </a:t>
            </a:r>
            <a:r>
              <a:rPr lang="en-US" sz="1400"/>
              <a:t>PMF protocol message (i.e. not including the Access Report TLV of the STAMP packet of the Access availability or unavailability report procedure) </a:t>
            </a:r>
            <a:r>
              <a:rPr lang="en-US" sz="1400">
                <a:solidFill>
                  <a:srgbClr val="0070C0"/>
                </a:solidFill>
              </a:rPr>
              <a:t>and additional integrity protection of another </a:t>
            </a:r>
            <a:r>
              <a:rPr lang="en-US" sz="1400" u="sng">
                <a:solidFill>
                  <a:srgbClr val="0070C0"/>
                </a:solidFill>
              </a:rPr>
              <a:t>part of </a:t>
            </a:r>
            <a:r>
              <a:rPr lang="en-US" sz="1400">
                <a:solidFill>
                  <a:srgbClr val="0070C0"/>
                </a:solidFill>
              </a:rPr>
              <a:t>PMF protocol message (i.e. TLVs including the Access Report TLV of the STAMP packet of the Access availability or unavailability report procedure) is required</a:t>
            </a:r>
            <a:r>
              <a:rPr lang="en-US" sz="1400"/>
              <a:t>, no major difference. </a:t>
            </a:r>
          </a:p>
          <a:p>
            <a:pPr lvl="4"/>
            <a:r>
              <a:rPr lang="en-US" sz="1400">
                <a:solidFill>
                  <a:srgbClr val="0070C0"/>
                </a:solidFill>
              </a:rPr>
              <a:t>NOTE: </a:t>
            </a:r>
            <a:r>
              <a:rPr lang="en-US" sz="1400" b="1" u="sng">
                <a:solidFill>
                  <a:srgbClr val="0070C0"/>
                </a:solidFill>
              </a:rPr>
              <a:t>The above enables an attacker to modify </a:t>
            </a:r>
            <a:r>
              <a:rPr lang="cs-CZ" sz="1400" b="1" u="sng">
                <a:solidFill>
                  <a:srgbClr val="0070C0"/>
                </a:solidFill>
              </a:rPr>
              <a:t>a </a:t>
            </a:r>
            <a:r>
              <a:rPr lang="en-US" sz="1400" b="1" u="sng">
                <a:solidFill>
                  <a:srgbClr val="0070C0"/>
                </a:solidFill>
              </a:rPr>
              <a:t>content of a PMF-Access-Report message with </a:t>
            </a:r>
            <a:r>
              <a:rPr lang="cs-CZ" sz="1400" b="1" u="sng">
                <a:solidFill>
                  <a:srgbClr val="0070C0"/>
                </a:solidFill>
              </a:rPr>
              <a:t>a </a:t>
            </a:r>
            <a:r>
              <a:rPr lang="en-US" sz="1400" b="1" u="sng">
                <a:solidFill>
                  <a:srgbClr val="0070C0"/>
                </a:solidFill>
              </a:rPr>
              <a:t>content of an PMF-Access-Report message intercepted earlier</a:t>
            </a:r>
            <a:r>
              <a:rPr lang="en-US" sz="1400">
                <a:solidFill>
                  <a:srgbClr val="0070C0"/>
                </a:solidFill>
              </a:rPr>
              <a:t>.</a:t>
            </a:r>
          </a:p>
          <a:p>
            <a:pPr lvl="3"/>
            <a:r>
              <a:rPr lang="en-US" sz="1400"/>
              <a:t>if integrity protection of </a:t>
            </a:r>
            <a:r>
              <a:rPr lang="en-US" sz="1400" u="sng"/>
              <a:t>entire </a:t>
            </a:r>
            <a:r>
              <a:rPr lang="en-US" sz="1400"/>
              <a:t>PMF protocol message is required, Ericsson's proposal is better</a:t>
            </a:r>
          </a:p>
          <a:p>
            <a:pPr lvl="3"/>
            <a:r>
              <a:rPr lang="en-US" sz="1400"/>
              <a:t>using other mechanism, Ericsson's proposal is better.</a:t>
            </a:r>
          </a:p>
          <a:p>
            <a:pPr lvl="2"/>
            <a:r>
              <a:rPr lang="en-US" sz="1400"/>
              <a:t>If a new PMF protocol specific confidentiality protection is required by SA3, Ericsson's proposal is better.</a:t>
            </a:r>
          </a:p>
        </p:txBody>
      </p:sp>
    </p:spTree>
    <p:extLst>
      <p:ext uri="{BB962C8B-B14F-4D97-AF65-F5344CB8AC3E}">
        <p14:creationId xmlns:p14="http://schemas.microsoft.com/office/powerpoint/2010/main" val="1345768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(3)</a:t>
            </a:r>
            <a:br>
              <a:rPr lang="en-US"/>
            </a:br>
            <a:r>
              <a:rPr lang="en-US"/>
              <a:t>Security (2)</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sz="1600"/>
              <a:t>Details:</a:t>
            </a:r>
          </a:p>
          <a:p>
            <a:pPr lvl="1"/>
            <a:r>
              <a:rPr lang="en-US" sz="1400"/>
              <a:t>If no new PMF protocol specific security mechanism is required by SA3, no major difference.</a:t>
            </a:r>
          </a:p>
          <a:p>
            <a:pPr lvl="1"/>
            <a:r>
              <a:rPr lang="en-US" sz="1400"/>
              <a:t>if integrity protection of </a:t>
            </a:r>
            <a:r>
              <a:rPr lang="en-US" sz="1400" u="sng"/>
              <a:t>a part of </a:t>
            </a:r>
            <a:r>
              <a:rPr lang="en-US" sz="1400"/>
              <a:t>PMF protocol message (i.e. not including the Access Report TLV of the STAMP packet of the Access availability or unavailability report procedure) </a:t>
            </a:r>
            <a:r>
              <a:rPr lang="en-US" sz="1400">
                <a:solidFill>
                  <a:srgbClr val="0070C0"/>
                </a:solidFill>
              </a:rPr>
              <a:t>and additional integrity protection of another </a:t>
            </a:r>
            <a:r>
              <a:rPr lang="en-US" sz="1400" u="sng">
                <a:solidFill>
                  <a:srgbClr val="0070C0"/>
                </a:solidFill>
              </a:rPr>
              <a:t>part of </a:t>
            </a:r>
            <a:r>
              <a:rPr lang="en-US" sz="1400">
                <a:solidFill>
                  <a:srgbClr val="0070C0"/>
                </a:solidFill>
              </a:rPr>
              <a:t>PMF protocol message (i.e. TLVs including the Access Report TLV of the STAMP packet of the Access availability or unavailability report procedure) is required (as in IETF documents - see NOTE 2 below)</a:t>
            </a:r>
            <a:r>
              <a:rPr lang="en-US" sz="1400"/>
              <a:t>, no major difference:</a:t>
            </a:r>
          </a:p>
          <a:p>
            <a:pPr lvl="2"/>
            <a:r>
              <a:rPr lang="en-US" sz="1400">
                <a:solidFill>
                  <a:srgbClr val="0070C0"/>
                </a:solidFill>
              </a:rPr>
              <a:t>NOTE 1: </a:t>
            </a:r>
            <a:r>
              <a:rPr lang="en-US" sz="1400" b="1" u="sng">
                <a:solidFill>
                  <a:srgbClr val="0070C0"/>
                </a:solidFill>
              </a:rPr>
              <a:t>The above enables an attacker to modify a STAMP packet by replacing TLVs of the STAMP packet with TLVs of an earlier intercepted STAMP packet. E.g. if an attacker intercepts a PMF-Access-Report indicating that non-3GPP access is available, then the attacker can modify any later PMF-Access-Report</a:t>
            </a:r>
            <a:r>
              <a:rPr lang="cs-CZ" sz="1400" b="1" u="sng">
                <a:solidFill>
                  <a:srgbClr val="0070C0"/>
                </a:solidFill>
              </a:rPr>
              <a:t> </a:t>
            </a:r>
            <a:r>
              <a:rPr lang="en-US" sz="1400" b="1" u="sng">
                <a:solidFill>
                  <a:srgbClr val="0070C0"/>
                </a:solidFill>
              </a:rPr>
              <a:t>to indicate that non-3GPP access is available.</a:t>
            </a:r>
            <a:endParaRPr lang="en-US" sz="1400" b="1" u="sng"/>
          </a:p>
          <a:p>
            <a:pPr lvl="2"/>
            <a:r>
              <a:rPr lang="en-US" sz="1400"/>
              <a:t>Ericsson's proposal can be extended in 3GPP.</a:t>
            </a:r>
          </a:p>
          <a:p>
            <a:pPr lvl="2"/>
            <a:r>
              <a:rPr lang="en-US" sz="1400"/>
              <a:t>Apple's proposal supports it.</a:t>
            </a:r>
          </a:p>
          <a:p>
            <a:pPr lvl="1"/>
            <a:r>
              <a:rPr lang="en-US" sz="1400"/>
              <a:t>If integrity protection of </a:t>
            </a:r>
            <a:r>
              <a:rPr lang="en-US" sz="1400" u="sng"/>
              <a:t>entire </a:t>
            </a:r>
            <a:r>
              <a:rPr lang="en-US" sz="1400"/>
              <a:t>PMF protocol message is required by SA3 :</a:t>
            </a:r>
          </a:p>
          <a:p>
            <a:pPr lvl="2"/>
            <a:r>
              <a:rPr lang="en-US" sz="1400"/>
              <a:t>Ericsson's proposal can be extended in 3GPP (e.g. similarly as in NAS).</a:t>
            </a:r>
          </a:p>
          <a:p>
            <a:pPr lvl="2"/>
            <a:r>
              <a:rPr lang="en-US" sz="1400"/>
              <a:t>Apple's proposal requires further IETF work </a:t>
            </a:r>
            <a:r>
              <a:rPr lang="en-US" sz="1400">
                <a:solidFill>
                  <a:srgbClr val="0070C0"/>
                </a:solidFill>
              </a:rPr>
              <a:t>(see NOTE 2 below)</a:t>
            </a:r>
          </a:p>
          <a:p>
            <a:pPr lvl="2"/>
            <a:endParaRPr lang="en-US" sz="1400"/>
          </a:p>
          <a:p>
            <a:pPr lvl="1"/>
            <a:r>
              <a:rPr lang="en-US" sz="1400">
                <a:solidFill>
                  <a:srgbClr val="0070C0"/>
                </a:solidFill>
              </a:rPr>
              <a:t>NOTE 2: rfc8762 states "</a:t>
            </a:r>
            <a:r>
              <a:rPr lang="en-US" sz="1400" i="1">
                <a:solidFill>
                  <a:srgbClr val="0070C0"/>
                </a:solidFill>
              </a:rPr>
              <a:t>In the Authenticated mode, HMAC covers the </a:t>
            </a:r>
            <a:r>
              <a:rPr lang="en-US" sz="1400" i="1" u="sng">
                <a:solidFill>
                  <a:srgbClr val="0070C0"/>
                </a:solidFill>
              </a:rPr>
              <a:t>first six blocks (96 octets)</a:t>
            </a:r>
            <a:r>
              <a:rPr lang="en-US" sz="1400" i="1">
                <a:solidFill>
                  <a:srgbClr val="0070C0"/>
                </a:solidFill>
              </a:rPr>
              <a:t>.</a:t>
            </a:r>
            <a:r>
              <a:rPr lang="en-US" sz="1400">
                <a:solidFill>
                  <a:srgbClr val="0070C0"/>
                </a:solidFill>
              </a:rPr>
              <a:t>" and draft-ietf-ippm-stamp-option-tlv-04 adds new TLV fields after the base STAMP packet (i.e. after the first 112 octets) and states "</a:t>
            </a:r>
            <a:r>
              <a:rPr lang="en-US" sz="1400" i="1">
                <a:solidFill>
                  <a:srgbClr val="0070C0"/>
                </a:solidFill>
              </a:rPr>
              <a:t>HMAC is calculated as defined in [RFC2104] over text as the concatenation of </a:t>
            </a:r>
            <a:r>
              <a:rPr lang="en-US" sz="1400" i="1" u="sng">
                <a:solidFill>
                  <a:srgbClr val="0070C0"/>
                </a:solidFill>
              </a:rPr>
              <a:t>all preceding TLVs.</a:t>
            </a:r>
            <a:r>
              <a:rPr lang="en-US" sz="1400">
                <a:solidFill>
                  <a:srgbClr val="0070C0"/>
                </a:solidFill>
              </a:rPr>
              <a:t>"</a:t>
            </a:r>
          </a:p>
        </p:txBody>
      </p:sp>
    </p:spTree>
    <p:extLst>
      <p:ext uri="{BB962C8B-B14F-4D97-AF65-F5344CB8AC3E}">
        <p14:creationId xmlns:p14="http://schemas.microsoft.com/office/powerpoint/2010/main" val="35021447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(3)</a:t>
            </a:r>
            <a:br>
              <a:rPr lang="en-US"/>
            </a:br>
            <a:r>
              <a:rPr lang="en-US"/>
              <a:t>Security (3)</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sz="1400"/>
              <a:t>Details:</a:t>
            </a:r>
          </a:p>
          <a:p>
            <a:pPr lvl="1"/>
            <a:r>
              <a:rPr lang="en-US" sz="1200"/>
              <a:t>If integrity protection of PMF protocol message using other algorithm is required by SA3:</a:t>
            </a:r>
          </a:p>
          <a:p>
            <a:pPr lvl="2"/>
            <a:r>
              <a:rPr lang="en-US" sz="1200"/>
              <a:t>Ericsson's proposal can be extended in 3GPP (e.g. similarly as in NAS).</a:t>
            </a:r>
          </a:p>
          <a:p>
            <a:pPr lvl="2"/>
            <a:r>
              <a:rPr lang="en-US" sz="1200"/>
              <a:t>Apple's proposal requires a new IETF RFC.</a:t>
            </a:r>
          </a:p>
          <a:p>
            <a:pPr lvl="1"/>
            <a:r>
              <a:rPr lang="en-US" sz="1200"/>
              <a:t>If confidentiality protection is required by SA3:</a:t>
            </a:r>
          </a:p>
          <a:p>
            <a:pPr lvl="2"/>
            <a:r>
              <a:rPr lang="en-US" sz="1200"/>
              <a:t>Ericsson's proposal can be extended in 3GPP (e.g. similarly as in NAS). </a:t>
            </a:r>
          </a:p>
          <a:p>
            <a:pPr lvl="2"/>
            <a:r>
              <a:rPr lang="en-US" sz="1200"/>
              <a:t>Apple's proposal expects secured transport for the protocol - see rfc8762 section 4.5. Thus, confidentiality protection would either require different solutions for IP based PDU sessions (e.g. IPSec or DTLS based IP solutions) and for Ethernet PDU sessions (solution not clear), or would require a new IETF RFC.</a:t>
            </a:r>
          </a:p>
        </p:txBody>
      </p:sp>
    </p:spTree>
    <p:extLst>
      <p:ext uri="{BB962C8B-B14F-4D97-AF65-F5344CB8AC3E}">
        <p14:creationId xmlns:p14="http://schemas.microsoft.com/office/powerpoint/2010/main" val="1681997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(4)</a:t>
            </a:r>
            <a:br>
              <a:rPr lang="en-US"/>
            </a:br>
            <a:r>
              <a:rPr lang="en-US"/>
              <a:t>Stateless / stateful protocol</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a:t>Summary:</a:t>
            </a:r>
          </a:p>
          <a:p>
            <a:pPr lvl="1"/>
            <a:r>
              <a:rPr lang="en-US"/>
              <a:t>both solutions are stateful, no major difference.</a:t>
            </a:r>
          </a:p>
          <a:p>
            <a:r>
              <a:rPr lang="en-US"/>
              <a:t>Details:</a:t>
            </a:r>
          </a:p>
          <a:p>
            <a:pPr lvl="1"/>
            <a:r>
              <a:rPr lang="en-US"/>
              <a:t>Ericsson's proposal: stateful.</a:t>
            </a:r>
          </a:p>
          <a:p>
            <a:pPr lvl="1"/>
            <a:r>
              <a:rPr lang="en-US"/>
              <a:t>Apple's proposal: stateful.</a:t>
            </a:r>
          </a:p>
          <a:p>
            <a:pPr lvl="2"/>
            <a:r>
              <a:rPr lang="en-US"/>
              <a:t>see e.g. C1-200655 subclause 5.3.z.1 last paragraph last sentence or draft-ietf-ippm-stamp-option-tlv-04 section 4.6 3rd paragraph text on retransmission timer.</a:t>
            </a:r>
          </a:p>
        </p:txBody>
      </p:sp>
    </p:spTree>
    <p:extLst>
      <p:ext uri="{BB962C8B-B14F-4D97-AF65-F5344CB8AC3E}">
        <p14:creationId xmlns:p14="http://schemas.microsoft.com/office/powerpoint/2010/main" val="793529687"/>
      </p:ext>
    </p:extLst>
  </p:cSld>
  <p:clrMapOvr>
    <a:masterClrMapping/>
  </p:clrMapOvr>
</p:sld>
</file>

<file path=ppt/theme/theme1.xml><?xml version="1.0" encoding="utf-8"?>
<a:theme xmlns:a="http://schemas.openxmlformats.org/drawingml/2006/main" name="PowerPoint Template 4-3">
  <a:themeElements>
    <a:clrScheme name="PowerPoint Template 4-3 1">
      <a:dk1>
        <a:srgbClr val="58585A"/>
      </a:dk1>
      <a:lt1>
        <a:srgbClr val="FFFFFF"/>
      </a:lt1>
      <a:dk2>
        <a:srgbClr val="00285E"/>
      </a:dk2>
      <a:lt2>
        <a:srgbClr val="58585A"/>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PowerPoint Template 4-3">
      <a:majorFont>
        <a:latin typeface="Arial"/>
        <a:ea typeface=""/>
        <a:cs typeface="Arial"/>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0" tIns="45720" rIns="0" bIns="4572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altLang="en-US" sz="2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0" tIns="45720" rIns="0" bIns="4572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altLang="en-US" sz="2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 Template 4-3 1">
        <a:dk1>
          <a:srgbClr val="58585A"/>
        </a:dk1>
        <a:lt1>
          <a:srgbClr val="FFFFFF"/>
        </a:lt1>
        <a:dk2>
          <a:srgbClr val="00285E"/>
        </a:dk2>
        <a:lt2>
          <a:srgbClr val="58585A"/>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Template>
  <TotalTime>567</TotalTime>
  <Words>1602</Words>
  <Application>Microsoft Office PowerPoint</Application>
  <PresentationFormat>On-screen Show (4:3)</PresentationFormat>
  <Paragraphs>131</Paragraphs>
  <Slides>12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Ericsson Capital TT</vt:lpstr>
      <vt:lpstr>Arial</vt:lpstr>
      <vt:lpstr>PowerPoint Template 4-3</vt:lpstr>
      <vt:lpstr>Comparison of solutions for performance measurement function (PMF) protocol</vt:lpstr>
      <vt:lpstr>Summary (1)</vt:lpstr>
      <vt:lpstr>Summary (2)</vt:lpstr>
      <vt:lpstr>Detailed comparison of solutions for PMF protocol (1) Message size</vt:lpstr>
      <vt:lpstr>Detailed comparison of solutions for PMF protocol (2) Extensibility</vt:lpstr>
      <vt:lpstr>Detailed comparison of solutions for PMF protocol (3) Security (1)</vt:lpstr>
      <vt:lpstr>Detailed comparison of solutions for PMF protocol (3) Security (2)</vt:lpstr>
      <vt:lpstr>Detailed comparison of solutions for PMF protocol (3) Security (3)</vt:lpstr>
      <vt:lpstr>Detailed comparison of solutions for PMF protocol (4) Stateless / stateful protocol</vt:lpstr>
      <vt:lpstr>Detailed comparison of solutions for PMF protocol (5) Use of network-initiated RTT measurement procedure</vt:lpstr>
      <vt:lpstr>Detailed comparison of solutions for PMF protocol (6) Open issues</vt:lpstr>
      <vt:lpstr>Detailed comparison of solutions for PMF protocol (7) Knowledge of the current time</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Feb 2020 CT1 meeting vote on performance measurement function protocol</dc:title>
  <dc:creator>Ericsson User, R01</dc:creator>
  <cp:lastModifiedBy>Ericsson User</cp:lastModifiedBy>
  <cp:revision>370</cp:revision>
  <cp:lastPrinted>2020-01-09T10:20:10Z</cp:lastPrinted>
  <dcterms:created xsi:type="dcterms:W3CDTF">2019-11-21T12:10:12Z</dcterms:created>
  <dcterms:modified xsi:type="dcterms:W3CDTF">2020-04-20T08:32:35Z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OHLogoNew2004</vt:lpwstr>
  </property>
  <property fmtid="{D5CDD505-2E9C-101B-9397-08002B2CF9AE}" pid="3" name="TemplateName">
    <vt:lpwstr>CXC 172 2019/3</vt:lpwstr>
  </property>
  <property fmtid="{D5CDD505-2E9C-101B-9397-08002B2CF9AE}" pid="4" name="TemplateVersion">
    <vt:lpwstr>R1A</vt:lpwstr>
  </property>
  <property fmtid="{D5CDD505-2E9C-101B-9397-08002B2CF9AE}" pid="5" name="White">
    <vt:bool>true</vt:bool>
  </property>
  <property fmtid="{D5CDD505-2E9C-101B-9397-08002B2CF9AE}" pid="6" name="Pages">
    <vt:bool>false</vt:bool>
  </property>
  <property fmtid="{D5CDD505-2E9C-101B-9397-08002B2CF9AE}" pid="7" name="TemplateInfo">
    <vt:lpwstr>Prerelease</vt:lpwstr>
  </property>
  <property fmtid="{D5CDD505-2E9C-101B-9397-08002B2CF9AE}" pid="8" name="Title">
    <vt:lpwstr> </vt:lpwstr>
  </property>
  <property fmtid="{D5CDD505-2E9C-101B-9397-08002B2CF9AE}" pid="9" name="Prepared">
    <vt:lpwstr> </vt:lpwstr>
  </property>
  <property fmtid="{D5CDD505-2E9C-101B-9397-08002B2CF9AE}" pid="10" name="Keyword">
    <vt:lpwstr> </vt:lpwstr>
  </property>
  <property fmtid="{D5CDD505-2E9C-101B-9397-08002B2CF9AE}" pid="11" name="SecurityClass">
    <vt:lpwstr> </vt:lpwstr>
  </property>
  <property fmtid="{D5CDD505-2E9C-101B-9397-08002B2CF9AE}" pid="12" name="Reference">
    <vt:lpwstr> </vt:lpwstr>
  </property>
  <property fmtid="{D5CDD505-2E9C-101B-9397-08002B2CF9AE}" pid="13" name="DocName">
    <vt:lpwstr> </vt:lpwstr>
  </property>
  <property fmtid="{D5CDD505-2E9C-101B-9397-08002B2CF9AE}" pid="14" name="Checked">
    <vt:lpwstr> </vt:lpwstr>
  </property>
  <property fmtid="{D5CDD505-2E9C-101B-9397-08002B2CF9AE}" pid="15" name="Revision">
    <vt:lpwstr> </vt:lpwstr>
  </property>
  <property fmtid="{D5CDD505-2E9C-101B-9397-08002B2CF9AE}" pid="16" name="DocNo">
    <vt:lpwstr> </vt:lpwstr>
  </property>
  <property fmtid="{D5CDD505-2E9C-101B-9397-08002B2CF9AE}" pid="17" name="ApprovedBy">
    <vt:lpwstr> </vt:lpwstr>
  </property>
  <property fmtid="{D5CDD505-2E9C-101B-9397-08002B2CF9AE}" pid="18" name="Date">
    <vt:lpwstr> </vt:lpwstr>
  </property>
</Properties>
</file>