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7" r:id="rId3"/>
    <p:sldId id="266" r:id="rId4"/>
    <p:sldId id="264" r:id="rId5"/>
    <p:sldId id="262" r:id="rId6"/>
    <p:sldId id="263" r:id="rId7"/>
    <p:sldId id="265"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7" autoAdjust="0"/>
    <p:restoredTop sz="94660"/>
  </p:normalViewPr>
  <p:slideViewPr>
    <p:cSldViewPr snapToGrid="0">
      <p:cViewPr varScale="1">
        <p:scale>
          <a:sx n="114" d="100"/>
          <a:sy n="114" d="100"/>
        </p:scale>
        <p:origin x="300"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18719A7-ED1F-452E-A978-22E67833BAC9}" type="datetimeFigureOut">
              <a:rPr lang="en-US" smtClean="0"/>
              <a:t>2/16/2017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07EE3C-12BC-4FE9-8796-88594AEC3C29}" type="slidenum">
              <a:rPr lang="en-US" smtClean="0"/>
              <a:t>‹#›</a:t>
            </a:fld>
            <a:endParaRPr lang="en-US"/>
          </a:p>
        </p:txBody>
      </p:sp>
    </p:spTree>
    <p:extLst>
      <p:ext uri="{BB962C8B-B14F-4D97-AF65-F5344CB8AC3E}">
        <p14:creationId xmlns:p14="http://schemas.microsoft.com/office/powerpoint/2010/main" val="11333455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18719A7-ED1F-452E-A978-22E67833BAC9}" type="datetimeFigureOut">
              <a:rPr lang="en-US" smtClean="0"/>
              <a:t>2/16/2017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07EE3C-12BC-4FE9-8796-88594AEC3C29}" type="slidenum">
              <a:rPr lang="en-US" smtClean="0"/>
              <a:t>‹#›</a:t>
            </a:fld>
            <a:endParaRPr lang="en-US"/>
          </a:p>
        </p:txBody>
      </p:sp>
    </p:spTree>
    <p:extLst>
      <p:ext uri="{BB962C8B-B14F-4D97-AF65-F5344CB8AC3E}">
        <p14:creationId xmlns:p14="http://schemas.microsoft.com/office/powerpoint/2010/main" val="22144993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18719A7-ED1F-452E-A978-22E67833BAC9}" type="datetimeFigureOut">
              <a:rPr lang="en-US" smtClean="0"/>
              <a:t>2/16/2017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07EE3C-12BC-4FE9-8796-88594AEC3C29}" type="slidenum">
              <a:rPr lang="en-US" smtClean="0"/>
              <a:t>‹#›</a:t>
            </a:fld>
            <a:endParaRPr lang="en-US"/>
          </a:p>
        </p:txBody>
      </p:sp>
    </p:spTree>
    <p:extLst>
      <p:ext uri="{BB962C8B-B14F-4D97-AF65-F5344CB8AC3E}">
        <p14:creationId xmlns:p14="http://schemas.microsoft.com/office/powerpoint/2010/main" val="29129950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18719A7-ED1F-452E-A978-22E67833BAC9}" type="datetimeFigureOut">
              <a:rPr lang="en-US" smtClean="0"/>
              <a:t>2/16/2017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07EE3C-12BC-4FE9-8796-88594AEC3C29}" type="slidenum">
              <a:rPr lang="en-US" smtClean="0"/>
              <a:t>‹#›</a:t>
            </a:fld>
            <a:endParaRPr lang="en-US"/>
          </a:p>
        </p:txBody>
      </p:sp>
    </p:spTree>
    <p:extLst>
      <p:ext uri="{BB962C8B-B14F-4D97-AF65-F5344CB8AC3E}">
        <p14:creationId xmlns:p14="http://schemas.microsoft.com/office/powerpoint/2010/main" val="4200457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18719A7-ED1F-452E-A978-22E67833BAC9}" type="datetimeFigureOut">
              <a:rPr lang="en-US" smtClean="0"/>
              <a:t>2/16/2017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07EE3C-12BC-4FE9-8796-88594AEC3C29}" type="slidenum">
              <a:rPr lang="en-US" smtClean="0"/>
              <a:t>‹#›</a:t>
            </a:fld>
            <a:endParaRPr lang="en-US"/>
          </a:p>
        </p:txBody>
      </p:sp>
    </p:spTree>
    <p:extLst>
      <p:ext uri="{BB962C8B-B14F-4D97-AF65-F5344CB8AC3E}">
        <p14:creationId xmlns:p14="http://schemas.microsoft.com/office/powerpoint/2010/main" val="5887452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18719A7-ED1F-452E-A978-22E67833BAC9}" type="datetimeFigureOut">
              <a:rPr lang="en-US" smtClean="0"/>
              <a:t>2/16/2017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07EE3C-12BC-4FE9-8796-88594AEC3C29}" type="slidenum">
              <a:rPr lang="en-US" smtClean="0"/>
              <a:t>‹#›</a:t>
            </a:fld>
            <a:endParaRPr lang="en-US"/>
          </a:p>
        </p:txBody>
      </p:sp>
    </p:spTree>
    <p:extLst>
      <p:ext uri="{BB962C8B-B14F-4D97-AF65-F5344CB8AC3E}">
        <p14:creationId xmlns:p14="http://schemas.microsoft.com/office/powerpoint/2010/main" val="2590294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18719A7-ED1F-452E-A978-22E67833BAC9}" type="datetimeFigureOut">
              <a:rPr lang="en-US" smtClean="0"/>
              <a:t>2/16/2017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07EE3C-12BC-4FE9-8796-88594AEC3C29}" type="slidenum">
              <a:rPr lang="en-US" smtClean="0"/>
              <a:t>‹#›</a:t>
            </a:fld>
            <a:endParaRPr lang="en-US"/>
          </a:p>
        </p:txBody>
      </p:sp>
    </p:spTree>
    <p:extLst>
      <p:ext uri="{BB962C8B-B14F-4D97-AF65-F5344CB8AC3E}">
        <p14:creationId xmlns:p14="http://schemas.microsoft.com/office/powerpoint/2010/main" val="3621728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18719A7-ED1F-452E-A978-22E67833BAC9}" type="datetimeFigureOut">
              <a:rPr lang="en-US" smtClean="0"/>
              <a:t>2/16/2017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07EE3C-12BC-4FE9-8796-88594AEC3C29}" type="slidenum">
              <a:rPr lang="en-US" smtClean="0"/>
              <a:t>‹#›</a:t>
            </a:fld>
            <a:endParaRPr lang="en-US"/>
          </a:p>
        </p:txBody>
      </p:sp>
    </p:spTree>
    <p:extLst>
      <p:ext uri="{BB962C8B-B14F-4D97-AF65-F5344CB8AC3E}">
        <p14:creationId xmlns:p14="http://schemas.microsoft.com/office/powerpoint/2010/main" val="35070737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8719A7-ED1F-452E-A978-22E67833BAC9}" type="datetimeFigureOut">
              <a:rPr lang="en-US" smtClean="0"/>
              <a:t>2/16/2017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07EE3C-12BC-4FE9-8796-88594AEC3C29}" type="slidenum">
              <a:rPr lang="en-US" smtClean="0"/>
              <a:t>‹#›</a:t>
            </a:fld>
            <a:endParaRPr lang="en-US"/>
          </a:p>
        </p:txBody>
      </p:sp>
    </p:spTree>
    <p:extLst>
      <p:ext uri="{BB962C8B-B14F-4D97-AF65-F5344CB8AC3E}">
        <p14:creationId xmlns:p14="http://schemas.microsoft.com/office/powerpoint/2010/main" val="27326856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18719A7-ED1F-452E-A978-22E67833BAC9}" type="datetimeFigureOut">
              <a:rPr lang="en-US" smtClean="0"/>
              <a:t>2/16/2017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07EE3C-12BC-4FE9-8796-88594AEC3C29}" type="slidenum">
              <a:rPr lang="en-US" smtClean="0"/>
              <a:t>‹#›</a:t>
            </a:fld>
            <a:endParaRPr lang="en-US"/>
          </a:p>
        </p:txBody>
      </p:sp>
    </p:spTree>
    <p:extLst>
      <p:ext uri="{BB962C8B-B14F-4D97-AF65-F5344CB8AC3E}">
        <p14:creationId xmlns:p14="http://schemas.microsoft.com/office/powerpoint/2010/main" val="2864679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18719A7-ED1F-452E-A978-22E67833BAC9}" type="datetimeFigureOut">
              <a:rPr lang="en-US" smtClean="0"/>
              <a:t>2/16/2017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07EE3C-12BC-4FE9-8796-88594AEC3C29}" type="slidenum">
              <a:rPr lang="en-US" smtClean="0"/>
              <a:t>‹#›</a:t>
            </a:fld>
            <a:endParaRPr lang="en-US"/>
          </a:p>
        </p:txBody>
      </p:sp>
    </p:spTree>
    <p:extLst>
      <p:ext uri="{BB962C8B-B14F-4D97-AF65-F5344CB8AC3E}">
        <p14:creationId xmlns:p14="http://schemas.microsoft.com/office/powerpoint/2010/main" val="13197077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8719A7-ED1F-452E-A978-22E67833BAC9}" type="datetimeFigureOut">
              <a:rPr lang="en-US" smtClean="0"/>
              <a:t>2/16/2017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07EE3C-12BC-4FE9-8796-88594AEC3C29}" type="slidenum">
              <a:rPr lang="en-US" smtClean="0"/>
              <a:t>‹#›</a:t>
            </a:fld>
            <a:endParaRPr lang="en-US"/>
          </a:p>
        </p:txBody>
      </p:sp>
    </p:spTree>
    <p:extLst>
      <p:ext uri="{BB962C8B-B14F-4D97-AF65-F5344CB8AC3E}">
        <p14:creationId xmlns:p14="http://schemas.microsoft.com/office/powerpoint/2010/main" val="8570782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ec.europa.eu/digital-single-market/en/112-your-country"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Country-specific Emergency URN</a:t>
            </a: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4231593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Problems</a:t>
            </a:r>
          </a:p>
        </p:txBody>
      </p:sp>
      <p:sp>
        <p:nvSpPr>
          <p:cNvPr id="3" name="Content Placeholder 2"/>
          <p:cNvSpPr>
            <a:spLocks noGrp="1"/>
          </p:cNvSpPr>
          <p:nvPr>
            <p:ph idx="1"/>
          </p:nvPr>
        </p:nvSpPr>
        <p:spPr/>
        <p:txBody>
          <a:bodyPr>
            <a:noAutofit/>
          </a:bodyPr>
          <a:lstStyle/>
          <a:p>
            <a:r>
              <a:rPr lang="en-US" sz="2400" dirty="0"/>
              <a:t>Coordination with regulator and competitors required prior to VOIP deployment.</a:t>
            </a:r>
          </a:p>
          <a:p>
            <a:pPr lvl="1"/>
            <a:r>
              <a:rPr lang="en-US" sz="2000" dirty="0"/>
              <a:t>This may hamper quick deployment</a:t>
            </a:r>
          </a:p>
          <a:p>
            <a:r>
              <a:rPr lang="en-US" sz="2400" dirty="0"/>
              <a:t>Emergency services are critical and could cause litigation</a:t>
            </a:r>
          </a:p>
          <a:p>
            <a:pPr lvl="1"/>
            <a:r>
              <a:rPr lang="en-US" sz="2000" dirty="0"/>
              <a:t>A one to one mapping from dialed digits to an emergency service URN is required</a:t>
            </a:r>
          </a:p>
          <a:p>
            <a:pPr lvl="0"/>
            <a:r>
              <a:rPr lang="en-US" sz="2400" dirty="0"/>
              <a:t>The operators' access networks and operators' core networks migrate to PS, even though PSAPs continue to be deployed in PSTN</a:t>
            </a:r>
            <a:endParaRPr lang="en-US" sz="3200" dirty="0"/>
          </a:p>
          <a:p>
            <a:pPr lvl="1"/>
            <a:r>
              <a:rPr lang="en-US" sz="2000" dirty="0"/>
              <a:t>For routing of an emergency call in operators' SIP based core network, the operator needs a unique </a:t>
            </a:r>
            <a:r>
              <a:rPr lang="en-US" sz="2000" dirty="0" err="1"/>
              <a:t>sos</a:t>
            </a:r>
            <a:r>
              <a:rPr lang="en-US" sz="2000" dirty="0"/>
              <a:t> URN for each emergency service specified in the country </a:t>
            </a:r>
            <a:r>
              <a:rPr lang="en-US" sz="2000" b="1" dirty="0"/>
              <a:t>at time of voice over IP service rollout</a:t>
            </a:r>
            <a:r>
              <a:rPr lang="en-US" sz="2000" dirty="0"/>
              <a:t>. However, regulator might not be fully aware of SIP emergency call specifics and regulations focus solely on PSTN.</a:t>
            </a:r>
          </a:p>
          <a:p>
            <a:pPr lvl="1"/>
            <a:r>
              <a:rPr lang="en-US" sz="2000" dirty="0"/>
              <a:t>National regulatory authority is in charge to define emergency services and the local numbering plan. The local numbering plan is used to bind these emergency services to local numbers. This results in a national operator requirement, to route emergency calls to the responsible PSAP defined by national regulation.</a:t>
            </a:r>
          </a:p>
        </p:txBody>
      </p:sp>
    </p:spTree>
    <p:extLst>
      <p:ext uri="{BB962C8B-B14F-4D97-AF65-F5344CB8AC3E}">
        <p14:creationId xmlns:p14="http://schemas.microsoft.com/office/powerpoint/2010/main" val="8680665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Background</a:t>
            </a:r>
          </a:p>
        </p:txBody>
      </p:sp>
      <p:sp>
        <p:nvSpPr>
          <p:cNvPr id="3" name="Content Placeholder 2"/>
          <p:cNvSpPr>
            <a:spLocks noGrp="1"/>
          </p:cNvSpPr>
          <p:nvPr>
            <p:ph idx="1"/>
          </p:nvPr>
        </p:nvSpPr>
        <p:spPr/>
        <p:txBody>
          <a:bodyPr>
            <a:normAutofit fontScale="85000" lnSpcReduction="20000"/>
          </a:bodyPr>
          <a:lstStyle/>
          <a:p>
            <a:r>
              <a:rPr lang="en-US" dirty="0"/>
              <a:t>IMS requires that a special SIP registration is used for emergency session requests: an “emergency registration”</a:t>
            </a:r>
          </a:p>
          <a:p>
            <a:r>
              <a:rPr lang="en-US" dirty="0"/>
              <a:t>A UE undetected emergency call may be “redirected” to ‘use’ an emergency registration</a:t>
            </a:r>
          </a:p>
          <a:p>
            <a:r>
              <a:rPr lang="en-US" dirty="0"/>
              <a:t>A UE detected or redirected emergency INVITE contains an emergency services URN: e.g. </a:t>
            </a:r>
            <a:r>
              <a:rPr lang="en-US" dirty="0" err="1"/>
              <a:t>urn:service:sos</a:t>
            </a:r>
            <a:endParaRPr lang="en-US" dirty="0"/>
          </a:p>
          <a:p>
            <a:pPr lvl="1"/>
            <a:r>
              <a:rPr lang="en-US" dirty="0"/>
              <a:t>Only a redirected emergency INVITE may contain a different emergency URN than </a:t>
            </a:r>
            <a:r>
              <a:rPr lang="en-US" dirty="0" err="1"/>
              <a:t>urn:service:sos</a:t>
            </a:r>
            <a:r>
              <a:rPr lang="en-US" dirty="0"/>
              <a:t>, </a:t>
            </a:r>
            <a:r>
              <a:rPr lang="en-US" dirty="0" err="1"/>
              <a:t>urn:service:sos.police</a:t>
            </a:r>
            <a:r>
              <a:rPr lang="en-US" dirty="0"/>
              <a:t>, </a:t>
            </a:r>
            <a:r>
              <a:rPr lang="en-US" dirty="0" err="1"/>
              <a:t>urn:service:sos.fire</a:t>
            </a:r>
            <a:r>
              <a:rPr lang="en-US" dirty="0"/>
              <a:t>, </a:t>
            </a:r>
            <a:r>
              <a:rPr lang="en-US" dirty="0" err="1"/>
              <a:t>urn:service:sos.ambulance</a:t>
            </a:r>
            <a:r>
              <a:rPr lang="en-US" dirty="0"/>
              <a:t>, </a:t>
            </a:r>
            <a:r>
              <a:rPr lang="en-US" dirty="0" err="1"/>
              <a:t>urn:service:sos.mountain</a:t>
            </a:r>
            <a:r>
              <a:rPr lang="en-US" dirty="0"/>
              <a:t>, </a:t>
            </a:r>
            <a:r>
              <a:rPr lang="en-US" dirty="0" err="1"/>
              <a:t>urn:service:sos.mountain</a:t>
            </a:r>
            <a:r>
              <a:rPr lang="en-US" dirty="0"/>
              <a:t>. </a:t>
            </a:r>
            <a:r>
              <a:rPr lang="en-US" b="1" dirty="0"/>
              <a:t>This different emergency URN is derived by the network from the received dialed digits.</a:t>
            </a:r>
            <a:r>
              <a:rPr lang="en-US" dirty="0"/>
              <a:t> </a:t>
            </a:r>
          </a:p>
          <a:p>
            <a:r>
              <a:rPr lang="en-US" dirty="0"/>
              <a:t>This different URN preferably includes a/the number specific to the country’s numbering plan; </a:t>
            </a:r>
            <a:r>
              <a:rPr lang="en-US" b="1" dirty="0"/>
              <a:t>a number that was allocated to the emergency service by the country’s regulator</a:t>
            </a:r>
          </a:p>
          <a:p>
            <a:r>
              <a:rPr lang="en-US" dirty="0"/>
              <a:t>RFC 7163 does not foresee in country specific emergency service identifiers to be used in redirected emergency SIP INVITE requests</a:t>
            </a:r>
          </a:p>
          <a:p>
            <a:pPr marL="0" indent="0">
              <a:buNone/>
            </a:pPr>
            <a:endParaRPr lang="en-US" dirty="0"/>
          </a:p>
        </p:txBody>
      </p:sp>
    </p:spTree>
    <p:extLst>
      <p:ext uri="{BB962C8B-B14F-4D97-AF65-F5344CB8AC3E}">
        <p14:creationId xmlns:p14="http://schemas.microsoft.com/office/powerpoint/2010/main" val="10045362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3GPP needs “</a:t>
            </a:r>
            <a:r>
              <a:rPr lang="en-US" b="1" dirty="0" err="1"/>
              <a:t>sos.country</a:t>
            </a:r>
            <a:r>
              <a:rPr lang="en-US" b="1" dirty="0"/>
              <a:t>-specific” sub-service type </a:t>
            </a:r>
          </a:p>
        </p:txBody>
      </p:sp>
      <p:sp>
        <p:nvSpPr>
          <p:cNvPr id="3" name="Content Placeholder 2"/>
          <p:cNvSpPr>
            <a:spLocks noGrp="1"/>
          </p:cNvSpPr>
          <p:nvPr>
            <p:ph idx="1"/>
          </p:nvPr>
        </p:nvSpPr>
        <p:spPr/>
        <p:txBody>
          <a:bodyPr>
            <a:normAutofit fontScale="77500" lnSpcReduction="20000"/>
          </a:bodyPr>
          <a:lstStyle/>
          <a:p>
            <a:r>
              <a:rPr lang="en-US" dirty="0"/>
              <a:t>Emergency services are regulated services</a:t>
            </a:r>
          </a:p>
          <a:p>
            <a:r>
              <a:rPr lang="en-US" dirty="0"/>
              <a:t>In Europe alone there is a wide variety of emergency services per country. A large number of </a:t>
            </a:r>
            <a:r>
              <a:rPr lang="en-US" dirty="0" err="1"/>
              <a:t>registations</a:t>
            </a:r>
            <a:r>
              <a:rPr lang="en-US" dirty="0"/>
              <a:t> may need to be processed by </a:t>
            </a:r>
          </a:p>
          <a:p>
            <a:pPr lvl="1"/>
            <a:r>
              <a:rPr lang="en-US" dirty="0">
                <a:hlinkClick r:id="rId2"/>
              </a:rPr>
              <a:t>https://ec.europa.eu/digital-single-market/en/112-your-country</a:t>
            </a:r>
            <a:endParaRPr lang="en-US" dirty="0"/>
          </a:p>
          <a:p>
            <a:r>
              <a:rPr lang="en-US" dirty="0"/>
              <a:t>Registering a URN for each emergency service type delays deployment of IMS:</a:t>
            </a:r>
          </a:p>
          <a:p>
            <a:pPr lvl="1"/>
            <a:r>
              <a:rPr lang="en-US" dirty="0"/>
              <a:t>It is unclear who (regulator? One or all of the country’s operators?) is responsible for registering </a:t>
            </a:r>
          </a:p>
          <a:p>
            <a:pPr lvl="1"/>
            <a:r>
              <a:rPr lang="en-US" dirty="0"/>
              <a:t>It is unclear how the various entities resolve conflicts</a:t>
            </a:r>
          </a:p>
          <a:p>
            <a:pPr lvl="1"/>
            <a:r>
              <a:rPr lang="en-US" dirty="0"/>
              <a:t>It is unclear if the various entities involved wish to coordinate</a:t>
            </a:r>
          </a:p>
          <a:p>
            <a:r>
              <a:rPr lang="en-US" dirty="0"/>
              <a:t>As a consequence national governments and operators will see that the individual registration causes a lot of administrative overhead and therefore will lower the acceptance of the mechanism.</a:t>
            </a:r>
          </a:p>
          <a:p>
            <a:r>
              <a:rPr lang="en-US" dirty="0"/>
              <a:t>Operators need to have unique emergency URNs for each emergency service defined in the country </a:t>
            </a:r>
            <a:r>
              <a:rPr lang="en-US" b="1" dirty="0"/>
              <a:t>at the time of rolling out Voice over IP</a:t>
            </a:r>
            <a:r>
              <a:rPr lang="en-US" dirty="0"/>
              <a:t>. Initially, PSAPs are still PSTN based; yet emergency URNs are used in operator's IMS network.</a:t>
            </a:r>
          </a:p>
          <a:p>
            <a:endParaRPr lang="en-US" dirty="0"/>
          </a:p>
        </p:txBody>
      </p:sp>
    </p:spTree>
    <p:extLst>
      <p:ext uri="{BB962C8B-B14F-4D97-AF65-F5344CB8AC3E}">
        <p14:creationId xmlns:p14="http://schemas.microsoft.com/office/powerpoint/2010/main" val="41780757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3GPP have requested the following:</a:t>
            </a:r>
          </a:p>
        </p:txBody>
      </p:sp>
      <p:sp>
        <p:nvSpPr>
          <p:cNvPr id="3" name="Content Placeholder 2"/>
          <p:cNvSpPr>
            <a:spLocks noGrp="1"/>
          </p:cNvSpPr>
          <p:nvPr>
            <p:ph idx="1"/>
          </p:nvPr>
        </p:nvSpPr>
        <p:spPr/>
        <p:txBody>
          <a:bodyPr>
            <a:normAutofit fontScale="62500" lnSpcReduction="20000"/>
          </a:bodyPr>
          <a:lstStyle/>
          <a:p>
            <a:pPr marL="0" indent="0" hangingPunct="0">
              <a:buNone/>
            </a:pPr>
            <a:r>
              <a:rPr lang="en-GB" dirty="0"/>
              <a:t>This sub-service URN needs to be defined in the Service URN Labels registry with the "</a:t>
            </a:r>
            <a:r>
              <a:rPr lang="en-GB" dirty="0" err="1"/>
              <a:t>sos</a:t>
            </a:r>
            <a:r>
              <a:rPr lang="en-GB" dirty="0"/>
              <a:t>" URN Service Labels </a:t>
            </a:r>
            <a:r>
              <a:rPr lang="en-GB" dirty="0" err="1"/>
              <a:t>subregistry</a:t>
            </a:r>
            <a:r>
              <a:rPr lang="en-GB" dirty="0"/>
              <a:t>.</a:t>
            </a:r>
            <a:endParaRPr lang="en-US" dirty="0"/>
          </a:p>
          <a:p>
            <a:pPr marL="0" indent="0" hangingPunct="0">
              <a:buNone/>
            </a:pPr>
            <a:r>
              <a:rPr lang="en-GB" dirty="0"/>
              <a:t> </a:t>
            </a:r>
            <a:r>
              <a:rPr lang="en-GB" b="1" dirty="0"/>
              <a:t>Contact name, email address, and telephone number:</a:t>
            </a:r>
            <a:endParaRPr lang="en-US" b="1" dirty="0"/>
          </a:p>
          <a:p>
            <a:pPr marL="0" indent="0" hangingPunct="0">
              <a:buNone/>
            </a:pPr>
            <a:r>
              <a:rPr lang="en-GB" dirty="0"/>
              <a:t>3GPP Specifications Manager</a:t>
            </a:r>
            <a:endParaRPr lang="en-US" dirty="0"/>
          </a:p>
          <a:p>
            <a:pPr marL="0" indent="0" hangingPunct="0">
              <a:buNone/>
            </a:pPr>
            <a:r>
              <a:rPr lang="en-GB" dirty="0"/>
              <a:t>3gppContact@etsi.org</a:t>
            </a:r>
            <a:endParaRPr lang="en-US" dirty="0"/>
          </a:p>
          <a:p>
            <a:pPr marL="0" indent="0" hangingPunct="0">
              <a:buNone/>
            </a:pPr>
            <a:r>
              <a:rPr lang="en-GB" dirty="0"/>
              <a:t> </a:t>
            </a:r>
            <a:r>
              <a:rPr lang="en-US" b="1" dirty="0"/>
              <a:t>Type of Assignment:</a:t>
            </a:r>
          </a:p>
          <a:p>
            <a:pPr marL="0" indent="0" hangingPunct="0">
              <a:buNone/>
            </a:pPr>
            <a:r>
              <a:rPr lang="en-US" dirty="0"/>
              <a:t>Assignment of a service URN with the </a:t>
            </a:r>
            <a:r>
              <a:rPr lang="en-GB" dirty="0"/>
              <a:t>"</a:t>
            </a:r>
            <a:r>
              <a:rPr lang="en-US" dirty="0" err="1"/>
              <a:t>sos</a:t>
            </a:r>
            <a:r>
              <a:rPr lang="en-GB" dirty="0"/>
              <a:t>"</a:t>
            </a:r>
            <a:r>
              <a:rPr lang="en-US" dirty="0"/>
              <a:t> service type as specified in RFC5031 [69], section 4.2.</a:t>
            </a:r>
          </a:p>
          <a:p>
            <a:pPr marL="0" indent="0" hangingPunct="0">
              <a:buNone/>
            </a:pPr>
            <a:r>
              <a:rPr lang="en-US" dirty="0"/>
              <a:t> </a:t>
            </a:r>
            <a:r>
              <a:rPr lang="en-GB" b="1" dirty="0"/>
              <a:t>The following service URN is proposed to be registered:</a:t>
            </a:r>
            <a:endParaRPr lang="en-US" b="1" dirty="0"/>
          </a:p>
          <a:p>
            <a:pPr marL="0" indent="0" hangingPunct="0">
              <a:buNone/>
            </a:pPr>
            <a:r>
              <a:rPr lang="en-US" dirty="0" err="1"/>
              <a:t>urn:service:sos.country-specific</a:t>
            </a:r>
            <a:endParaRPr lang="en-US" dirty="0"/>
          </a:p>
          <a:p>
            <a:pPr marL="0" indent="0" hangingPunct="0">
              <a:buNone/>
            </a:pPr>
            <a:r>
              <a:rPr lang="en-US" b="1" dirty="0"/>
              <a:t> </a:t>
            </a:r>
            <a:r>
              <a:rPr lang="en-GB" b="1" dirty="0"/>
              <a:t>Description:</a:t>
            </a:r>
            <a:endParaRPr lang="en-US" b="1" dirty="0"/>
          </a:p>
          <a:p>
            <a:pPr marL="0" indent="0" hangingPunct="0">
              <a:buNone/>
            </a:pPr>
            <a:r>
              <a:rPr lang="en-US" dirty="0"/>
              <a:t>This sub-service type</a:t>
            </a:r>
            <a:r>
              <a:rPr lang="en-GB" dirty="0"/>
              <a:t> is used before an appropriate </a:t>
            </a:r>
            <a:r>
              <a:rPr lang="en-US" dirty="0"/>
              <a:t>sub-service type is registered with IANA</a:t>
            </a:r>
            <a:r>
              <a:rPr lang="en-GB" dirty="0"/>
              <a:t> for a specific emergency service. </a:t>
            </a:r>
            <a:r>
              <a:rPr lang="en-US" dirty="0"/>
              <a:t>This sub-service type</a:t>
            </a:r>
            <a:r>
              <a:rPr lang="en-GB" dirty="0"/>
              <a:t> is not used where an appropriate </a:t>
            </a:r>
            <a:r>
              <a:rPr lang="en-US" dirty="0"/>
              <a:t>sub-service type</a:t>
            </a:r>
            <a:r>
              <a:rPr lang="en-GB" dirty="0"/>
              <a:t> has been registered with IANA for the specific emergency service.</a:t>
            </a:r>
            <a:endParaRPr lang="en-US" dirty="0"/>
          </a:p>
          <a:p>
            <a:pPr marL="0" indent="0" hangingPunct="0">
              <a:buNone/>
            </a:pPr>
            <a:r>
              <a:rPr lang="en-GB" dirty="0"/>
              <a:t>The next level of sub-services indicates the country where the specific emergency service is used. Subtypes below this are defined by national regulation of that country and are not registered with IANA.</a:t>
            </a:r>
            <a:endParaRPr lang="en-US" dirty="0"/>
          </a:p>
          <a:p>
            <a:endParaRPr lang="en-US" dirty="0"/>
          </a:p>
        </p:txBody>
      </p:sp>
    </p:spTree>
    <p:extLst>
      <p:ext uri="{BB962C8B-B14F-4D97-AF65-F5344CB8AC3E}">
        <p14:creationId xmlns:p14="http://schemas.microsoft.com/office/powerpoint/2010/main" val="22582213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Receiving the following response:</a:t>
            </a:r>
          </a:p>
        </p:txBody>
      </p:sp>
      <p:sp>
        <p:nvSpPr>
          <p:cNvPr id="3" name="Content Placeholder 2"/>
          <p:cNvSpPr>
            <a:spLocks noGrp="1"/>
          </p:cNvSpPr>
          <p:nvPr>
            <p:ph idx="1"/>
          </p:nvPr>
        </p:nvSpPr>
        <p:spPr/>
        <p:txBody>
          <a:bodyPr>
            <a:normAutofit fontScale="85000" lnSpcReduction="20000"/>
          </a:bodyPr>
          <a:lstStyle/>
          <a:p>
            <a:pPr marL="0" indent="0">
              <a:buNone/>
            </a:pPr>
            <a:r>
              <a:rPr lang="en-US" dirty="0"/>
              <a:t>I believe this request is not consistent with the words and the intent of the registry.  </a:t>
            </a:r>
          </a:p>
          <a:p>
            <a:pPr marL="0" indent="0">
              <a:buNone/>
            </a:pPr>
            <a:r>
              <a:rPr lang="en-US" dirty="0"/>
              <a:t>“country-specific’ is not an emergency service.</a:t>
            </a:r>
          </a:p>
          <a:p>
            <a:pPr marL="0" indent="0">
              <a:buNone/>
            </a:pPr>
            <a:r>
              <a:rPr lang="en-US" dirty="0"/>
              <a:t>Since the management policy of the emergency service is “expert review”, the barrier to adding new, possibly experimental services is low, and the consequences of having services that are not eventually deployed persisting in the registry is minimal.  </a:t>
            </a:r>
          </a:p>
          <a:p>
            <a:pPr marL="0" indent="0">
              <a:buNone/>
            </a:pPr>
            <a:r>
              <a:rPr lang="en-US" dirty="0"/>
              <a:t>The URN was not intended to have a generic X- service or equivalent, which is what this registration attempts to do.  New services, even experimental services, should register the service with IANA following the normal procedure.</a:t>
            </a:r>
          </a:p>
          <a:p>
            <a:pPr marL="0" indent="0">
              <a:buNone/>
            </a:pPr>
            <a:endParaRPr lang="en-US" dirty="0"/>
          </a:p>
          <a:p>
            <a:pPr marL="0" indent="0">
              <a:buNone/>
            </a:pPr>
            <a:r>
              <a:rPr lang="en-US" dirty="0"/>
              <a:t>Therefore, I recommend that we deny this request and suggest that the specific services be registered with IANA as they are deployed.  </a:t>
            </a:r>
          </a:p>
          <a:p>
            <a:pPr marL="0" indent="0">
              <a:buNone/>
            </a:pPr>
            <a:r>
              <a:rPr lang="en-US" dirty="0"/>
              <a:t>This decision has been reviewed with the </a:t>
            </a:r>
            <a:r>
              <a:rPr lang="en-US" dirty="0" err="1"/>
              <a:t>ecrit</a:t>
            </a:r>
            <a:r>
              <a:rPr lang="en-US" dirty="0"/>
              <a:t> working group.</a:t>
            </a:r>
          </a:p>
          <a:p>
            <a:endParaRPr lang="en-US" dirty="0"/>
          </a:p>
        </p:txBody>
      </p:sp>
    </p:spTree>
    <p:extLst>
      <p:ext uri="{BB962C8B-B14F-4D97-AF65-F5344CB8AC3E}">
        <p14:creationId xmlns:p14="http://schemas.microsoft.com/office/powerpoint/2010/main" val="34791327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3GPP’s response to ECRIT</a:t>
            </a:r>
          </a:p>
        </p:txBody>
      </p:sp>
      <p:sp>
        <p:nvSpPr>
          <p:cNvPr id="3" name="Content Placeholder 2"/>
          <p:cNvSpPr>
            <a:spLocks noGrp="1"/>
          </p:cNvSpPr>
          <p:nvPr>
            <p:ph idx="1"/>
          </p:nvPr>
        </p:nvSpPr>
        <p:spPr/>
        <p:txBody>
          <a:bodyPr>
            <a:normAutofit fontScale="92500" lnSpcReduction="10000"/>
          </a:bodyPr>
          <a:lstStyle/>
          <a:p>
            <a:r>
              <a:rPr lang="en-US" dirty="0"/>
              <a:t>“country-specific” is an emergency service: the semantic of the URN </a:t>
            </a:r>
            <a:r>
              <a:rPr lang="en-US" dirty="0" err="1"/>
              <a:t>urn:service:sos.country-specific</a:t>
            </a:r>
            <a:r>
              <a:rPr lang="en-US" dirty="0"/>
              <a:t> can be the same as </a:t>
            </a:r>
            <a:r>
              <a:rPr lang="en-US" dirty="0" err="1"/>
              <a:t>urn:service:sos</a:t>
            </a:r>
            <a:r>
              <a:rPr lang="en-US" dirty="0"/>
              <a:t> </a:t>
            </a:r>
          </a:p>
          <a:p>
            <a:r>
              <a:rPr lang="en-US" dirty="0"/>
              <a:t>The URN is not intended to represent a generic X- service or equivalent. Subtypes of the URN </a:t>
            </a:r>
            <a:r>
              <a:rPr lang="en-GB" dirty="0"/>
              <a:t>are defined by national regulation of that country and need not registered with IANA.</a:t>
            </a:r>
            <a:r>
              <a:rPr lang="en-US" dirty="0"/>
              <a:t> </a:t>
            </a:r>
          </a:p>
          <a:p>
            <a:pPr lvl="1"/>
            <a:r>
              <a:rPr lang="en-US" dirty="0"/>
              <a:t>EXAMPLE: urn:service:sos.country-specific.xy.567 can identify a type of emergency service identified by an emergency number 567 in a country identified by "</a:t>
            </a:r>
            <a:r>
              <a:rPr lang="en-US" dirty="0" err="1"/>
              <a:t>xy</a:t>
            </a:r>
            <a:r>
              <a:rPr lang="en-US" dirty="0"/>
              <a:t>" ISO 3166-1 alpha-2 code.</a:t>
            </a:r>
          </a:p>
          <a:p>
            <a:r>
              <a:rPr lang="en-US" dirty="0"/>
              <a:t>Registering specific services with IANA as they are deployed is impractical and unrealistic.</a:t>
            </a:r>
          </a:p>
          <a:p>
            <a:endParaRPr lang="en-US" dirty="0"/>
          </a:p>
          <a:p>
            <a:r>
              <a:rPr lang="en-US" dirty="0"/>
              <a:t>Please accept the registration </a:t>
            </a:r>
            <a:r>
              <a:rPr lang="en-US"/>
              <a:t>request for </a:t>
            </a:r>
            <a:r>
              <a:rPr lang="en-US" dirty="0"/>
              <a:t>“</a:t>
            </a:r>
            <a:r>
              <a:rPr lang="en-US" dirty="0" err="1"/>
              <a:t>urn:service:sos.country-specific</a:t>
            </a:r>
            <a:r>
              <a:rPr lang="en-US" dirty="0"/>
              <a:t>”</a:t>
            </a:r>
          </a:p>
          <a:p>
            <a:endParaRPr lang="en-US" dirty="0"/>
          </a:p>
          <a:p>
            <a:endParaRPr lang="en-US" dirty="0"/>
          </a:p>
        </p:txBody>
      </p:sp>
    </p:spTree>
    <p:extLst>
      <p:ext uri="{BB962C8B-B14F-4D97-AF65-F5344CB8AC3E}">
        <p14:creationId xmlns:p14="http://schemas.microsoft.com/office/powerpoint/2010/main" val="159356022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2221</TotalTime>
  <Words>639</Words>
  <Application>Microsoft Office PowerPoint</Application>
  <PresentationFormat>Widescreen</PresentationFormat>
  <Paragraphs>53</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Calibri Light</vt:lpstr>
      <vt:lpstr>Office Theme</vt:lpstr>
      <vt:lpstr>Country-specific Emergency URN</vt:lpstr>
      <vt:lpstr>Problems</vt:lpstr>
      <vt:lpstr>Background</vt:lpstr>
      <vt:lpstr>3GPP needs “sos.country-specific” sub-service type </vt:lpstr>
      <vt:lpstr>3GPP have requested the following:</vt:lpstr>
      <vt:lpstr>Receiving the following response:</vt:lpstr>
      <vt:lpstr>3GPP’s response to ECRIT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Country-specific Emergency URN</dc:title>
  <dc:creator>John-Luc Bakker</dc:creator>
  <cp:lastModifiedBy>John-Luc Bakker</cp:lastModifiedBy>
  <cp:revision>38</cp:revision>
  <dcterms:created xsi:type="dcterms:W3CDTF">2017-01-24T16:25:23Z</dcterms:created>
  <dcterms:modified xsi:type="dcterms:W3CDTF">2017-02-16T13:45:08Z</dcterms:modified>
</cp:coreProperties>
</file>