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0"/>
  </p:notesMasterIdLst>
  <p:handoutMasterIdLst>
    <p:handoutMasterId r:id="rId21"/>
  </p:handoutMasterIdLst>
  <p:sldIdLst>
    <p:sldId id="341" r:id="rId2"/>
    <p:sldId id="471" r:id="rId3"/>
    <p:sldId id="462" r:id="rId4"/>
    <p:sldId id="463" r:id="rId5"/>
    <p:sldId id="483" r:id="rId6"/>
    <p:sldId id="482" r:id="rId7"/>
    <p:sldId id="478" r:id="rId8"/>
    <p:sldId id="484" r:id="rId9"/>
    <p:sldId id="468" r:id="rId10"/>
    <p:sldId id="464" r:id="rId11"/>
    <p:sldId id="465" r:id="rId12"/>
    <p:sldId id="476" r:id="rId13"/>
    <p:sldId id="466" r:id="rId14"/>
    <p:sldId id="467" r:id="rId15"/>
    <p:sldId id="469" r:id="rId16"/>
    <p:sldId id="486" r:id="rId17"/>
    <p:sldId id="472" r:id="rId18"/>
    <p:sldId id="477"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08" d="100"/>
          <a:sy n="108" d="100"/>
        </p:scale>
        <p:origin x="642" y="9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US" altLang="en-US" sz="1200" b="1" dirty="0">
                <a:latin typeface="Arial "/>
              </a:rPr>
              <a:t>3GPP TSG CT#99</a:t>
            </a:r>
          </a:p>
          <a:p>
            <a:pPr eaLnBrk="1" hangingPunct="1">
              <a:defRPr/>
            </a:pPr>
            <a:r>
              <a:rPr lang="en-US" altLang="en-US" sz="1200" b="1" dirty="0">
                <a:latin typeface="Arial "/>
              </a:rPr>
              <a:t>Rotterdam, NL – 20th – 21st March 2023</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CP-230322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9_Rotterdam/Agenda" TargetMode="External"/><Relationship Id="rId7" Type="http://schemas.openxmlformats.org/officeDocument/2006/relationships/hyperlink" Target="https://www.3gpp.org/ftp/tsg_ct/TSG_CT/TSGC_99_Rotterdam/Templates" TargetMode="External"/><Relationship Id="rId2" Type="http://schemas.openxmlformats.org/officeDocument/2006/relationships/hyperlink" Target="https://www.3gpp.org/ftp/tsg_ct/TSG_CT/TSGC_99_Rotterdam"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9_Rotterdam/Report" TargetMode="External"/><Relationship Id="rId5" Type="http://schemas.openxmlformats.org/officeDocument/2006/relationships/hyperlink" Target="https://www.3gpp.org/ftp/tsg_ct/TSG_CT/TSGC_99_Rotterdam/Inbox" TargetMode="External"/><Relationship Id="rId4" Type="http://schemas.openxmlformats.org/officeDocument/2006/relationships/hyperlink" Target="https://www.3gpp.org/ftp/tsg_ct/TSG_CT/TSGC_99_Rotterdam/Doc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TSG_CT/TSGC_99_Rotterdam/Inbox/Drafts/CP-230002_rev1.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41041"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component/content/article/ct-99-elections" TargetMode="External"/><Relationship Id="rId3" Type="http://schemas.openxmlformats.org/officeDocument/2006/relationships/hyperlink" Target="https://portal.3gpp.org/VotingTool/Vote/DetailList/1015" TargetMode="External"/><Relationship Id="rId7" Type="http://schemas.openxmlformats.org/officeDocument/2006/relationships/hyperlink" Target="https://portal.3gpp.org/VotingTool/Vote/DetailList/1082" TargetMode="External"/><Relationship Id="rId2" Type="http://schemas.openxmlformats.org/officeDocument/2006/relationships/hyperlink" Target="https://portal.3gpp.org/VotingTool/Vote/Index" TargetMode="External"/><Relationship Id="rId1" Type="http://schemas.openxmlformats.org/officeDocument/2006/relationships/slideLayout" Target="../slideLayouts/slideLayout2.xml"/><Relationship Id="rId6" Type="http://schemas.openxmlformats.org/officeDocument/2006/relationships/hyperlink" Target="https://portal.3gpp.org/VotingTool/Vote/DetailList/1081" TargetMode="External"/><Relationship Id="rId5" Type="http://schemas.openxmlformats.org/officeDocument/2006/relationships/hyperlink" Target="https://portal.3gpp.org/VotingTool/Vote/DetailList/1080" TargetMode="External"/><Relationship Id="rId4" Type="http://schemas.openxmlformats.org/officeDocument/2006/relationships/hyperlink" Target="https://portal.3gpp.org/VotingTool/Vote/DetailList/1079"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CT#99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3023314390"/>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dirty="0">
                          <a:hlinkClick r:id="rId2"/>
                        </a:rPr>
                        <a:t>https://www.3gpp.org/ftp/tsg_ct/TSG_CT/TSGC_99_Rotterdam</a:t>
                      </a:r>
                      <a:r>
                        <a:rPr lang="fr-FR" sz="24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CP-23&lt;</a:t>
            </a:r>
            <a:r>
              <a:rPr lang="en-GB" dirty="0" err="1"/>
              <a:t>originalTdocNbr</a:t>
            </a:r>
            <a:r>
              <a:rPr lang="en-GB" dirty="0"/>
              <a:t>&gt;_rev&lt;#&gt;</a:t>
            </a:r>
          </a:p>
          <a:p>
            <a:pPr lvl="1"/>
            <a:r>
              <a:rPr lang="en-GB" dirty="0"/>
              <a:t>E.g. CP-230</a:t>
            </a:r>
            <a:r>
              <a:rPr lang="en-US" dirty="0"/>
              <a:t>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CP-23&lt;</a:t>
            </a:r>
            <a:r>
              <a:rPr lang="en-GB" dirty="0" err="1"/>
              <a:t>originalTdocNbr</a:t>
            </a:r>
            <a:r>
              <a:rPr lang="en-GB" dirty="0"/>
              <a:t>&gt;_rev&lt;#&gt;_&lt;nn&gt;</a:t>
            </a:r>
          </a:p>
          <a:p>
            <a:pPr lvl="1"/>
            <a:r>
              <a:rPr lang="en-GB" dirty="0"/>
              <a:t>E.g. CP-230002</a:t>
            </a:r>
            <a:r>
              <a:rPr lang="en-US" dirty="0"/>
              <a:t>_</a:t>
            </a:r>
            <a:r>
              <a:rPr lang="en-GB" dirty="0"/>
              <a:t>rev1_kk</a:t>
            </a:r>
            <a:r>
              <a:rPr lang="en-US" dirty="0"/>
              <a:t>.zip, </a:t>
            </a:r>
            <a:r>
              <a:rPr lang="en-GB" dirty="0"/>
              <a:t>CP-230002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CP-223002_rev1.zip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28.02.2023 13:00 UTC</a:t>
            </a:r>
          </a:p>
          <a:p>
            <a:r>
              <a:rPr lang="fr-FR" sz="2400" dirty="0"/>
              <a:t> (2) </a:t>
            </a:r>
            <a:r>
              <a:rPr lang="fr-FR" sz="2400" dirty="0" err="1"/>
              <a:t>Comments</a:t>
            </a:r>
            <a:r>
              <a:rPr lang="fr-FR" sz="2400" dirty="0"/>
              <a:t> to agenda:	Thu 	03.03.2023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10.03.2023 22:30 UTC</a:t>
            </a:r>
          </a:p>
          <a:p>
            <a:r>
              <a:rPr lang="en-US" sz="2400" dirty="0"/>
              <a:t> </a:t>
            </a:r>
            <a:r>
              <a:rPr lang="fr-FR" sz="2400" dirty="0"/>
              <a:t>(4) Meeting Registration:	Mon	13.03.2023 08:00 UTC</a:t>
            </a:r>
          </a:p>
          <a:p>
            <a:r>
              <a:rPr lang="en-US" sz="2400" dirty="0"/>
              <a:t> (5) Initial comment phase:	</a:t>
            </a:r>
            <a:r>
              <a:rPr lang="fr-FR" sz="2400" dirty="0" err="1"/>
              <a:t>Fri</a:t>
            </a:r>
            <a:r>
              <a:rPr lang="fr-FR" sz="2400" dirty="0"/>
              <a:t> 	17.03.2023 22:30 UTC</a:t>
            </a:r>
            <a:endParaRPr lang="en-US" sz="2400" dirty="0"/>
          </a:p>
          <a:p>
            <a:r>
              <a:rPr lang="en-US" sz="2400" dirty="0"/>
              <a:t> (6) Revisions submission: 	Mon	</a:t>
            </a:r>
            <a:r>
              <a:rPr lang="fr-FR" sz="2400" dirty="0"/>
              <a:t>20.03.2023 22:30 UTC</a:t>
            </a:r>
            <a:endParaRPr lang="en-US" sz="2400" dirty="0"/>
          </a:p>
          <a:p>
            <a:r>
              <a:rPr lang="en-US" sz="2400" dirty="0"/>
              <a:t> (7) Final comment phase :	Tue 	21.03.2023 </a:t>
            </a:r>
            <a:r>
              <a:rPr lang="fr-FR" sz="2400" dirty="0"/>
              <a:t>15:00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(5) or during the F2F meeting will be approved or noted without further discussion.</a:t>
            </a:r>
          </a:p>
          <a:p>
            <a:r>
              <a:rPr lang="en-US" sz="2000" dirty="0"/>
              <a:t>Any comment raised before the initial comment phase deadline (5)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(6)</a:t>
            </a:r>
          </a:p>
          <a:p>
            <a:r>
              <a:rPr lang="en-US" sz="2000" dirty="0"/>
              <a:t>After the final comment phase (7), decisions on the remaining documents will be taken by the CT chair, helped by the CT leadership, based on the output of the discussions on the CT email list and in the meeting room</a:t>
            </a:r>
          </a:p>
          <a:p>
            <a:r>
              <a:rPr lang="en-GB" sz="2000" dirty="0"/>
              <a:t>At the end of the meeting , all non-approved docs will be indicated as "Noted", "Not pursued", "Postponed" or "Withdrawn"</a:t>
            </a:r>
            <a:endParaRPr lang="fr-FR" sz="2000" dirty="0"/>
          </a:p>
        </p:txBody>
      </p:sp>
      <p:sp>
        <p:nvSpPr>
          <p:cNvPr id="4" name="ZoneTexte 3">
            <a:extLst>
              <a:ext uri="{FF2B5EF4-FFF2-40B4-BE49-F238E27FC236}">
                <a16:creationId xmlns:a16="http://schemas.microsoft.com/office/drawing/2014/main" id="{EF63FBE9-E1AF-4A8E-B885-7A0A836D467C}"/>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[CT#99] [AI#2] [Agenda/DAD] [CP-230xxx] comment:</a:t>
            </a:r>
          </a:p>
          <a:p>
            <a:pPr lvl="1"/>
            <a:r>
              <a:rPr lang="fr-FR" sz="1400" dirty="0"/>
              <a:t>[CT#99] [AI#3] [CT report] [CP-230xxx] comment:</a:t>
            </a:r>
          </a:p>
          <a:p>
            <a:pPr lvl="1"/>
            <a:r>
              <a:rPr lang="fr-FR" sz="1400" dirty="0"/>
              <a:t>[CT#99] [AI#4.1] [LS In] [CP-230xxx] comment:</a:t>
            </a:r>
          </a:p>
          <a:p>
            <a:pPr lvl="1"/>
            <a:r>
              <a:rPr lang="fr-FR" sz="1400" dirty="0"/>
              <a:t>[CT#99] [AI#4.2] [LS Out] [CP-230xxx] comment:</a:t>
            </a:r>
          </a:p>
          <a:p>
            <a:pPr lvl="1"/>
            <a:r>
              <a:rPr lang="fr-FR" sz="1400" dirty="0"/>
              <a:t>[CT#99] [AI#5.x] [WG report] [CP-222xxx] comment:</a:t>
            </a:r>
          </a:p>
          <a:p>
            <a:pPr lvl="1"/>
            <a:r>
              <a:rPr lang="fr-FR" sz="1400" dirty="0"/>
              <a:t>[CT#99] [</a:t>
            </a:r>
            <a:r>
              <a:rPr lang="fr-FR" sz="1400" dirty="0" err="1"/>
              <a:t>AI#xx</a:t>
            </a:r>
            <a:r>
              <a:rPr lang="fr-FR" sz="1400" dirty="0"/>
              <a:t>] [CR pack] [CP-230xxx] comment:</a:t>
            </a:r>
          </a:p>
          <a:p>
            <a:pPr lvl="1"/>
            <a:r>
              <a:rPr lang="fr-FR" sz="1400" dirty="0"/>
              <a:t>[CT#99] [</a:t>
            </a:r>
            <a:r>
              <a:rPr lang="fr-FR" sz="1400" dirty="0" err="1"/>
              <a:t>AI#xx</a:t>
            </a:r>
            <a:r>
              <a:rPr lang="fr-FR" sz="1400" dirty="0"/>
              <a:t>] [</a:t>
            </a:r>
            <a:r>
              <a:rPr lang="fr-FR" sz="1400" dirty="0" err="1"/>
              <a:t>Company</a:t>
            </a:r>
            <a:r>
              <a:rPr lang="fr-FR" sz="1400" dirty="0"/>
              <a:t> CR] [CP-230xxx] comment:</a:t>
            </a:r>
          </a:p>
          <a:p>
            <a:pPr lvl="1"/>
            <a:r>
              <a:rPr lang="fr-FR" sz="1400" dirty="0"/>
              <a:t>[CT#99] [AI#18.2] [New WID] [CP-230xxx] comment:</a:t>
            </a:r>
          </a:p>
          <a:p>
            <a:pPr lvl="1"/>
            <a:r>
              <a:rPr lang="fr-FR" sz="1400" dirty="0"/>
              <a:t>[CT#99] [AI#18.3] [</a:t>
            </a:r>
            <a:r>
              <a:rPr lang="fr-FR" sz="1400" dirty="0" err="1"/>
              <a:t>Revised</a:t>
            </a:r>
            <a:r>
              <a:rPr lang="fr-FR" sz="1400" dirty="0"/>
              <a:t> WID] [CP-230xxx] comment:</a:t>
            </a:r>
          </a:p>
          <a:p>
            <a:pPr lvl="1"/>
            <a:r>
              <a:rPr lang="fr-FR" sz="1400" dirty="0"/>
              <a:t>[CT#99] [AI#19.2] [</a:t>
            </a:r>
            <a:r>
              <a:rPr lang="fr-FR" sz="1400" dirty="0" err="1"/>
              <a:t>Specs</a:t>
            </a:r>
            <a:r>
              <a:rPr lang="fr-FR" sz="1400" dirty="0"/>
              <a:t> for info] [CP-230xxx] comment:</a:t>
            </a:r>
          </a:p>
          <a:p>
            <a:pPr lvl="1"/>
            <a:r>
              <a:rPr lang="fr-FR" sz="1400" dirty="0"/>
              <a:t>[CT#99] [AI#19.3] [</a:t>
            </a:r>
            <a:r>
              <a:rPr lang="fr-FR" sz="1400" dirty="0" err="1"/>
              <a:t>Specs</a:t>
            </a:r>
            <a:r>
              <a:rPr lang="fr-FR" sz="1400" dirty="0"/>
              <a:t> for </a:t>
            </a:r>
            <a:r>
              <a:rPr lang="fr-FR" sz="1400" dirty="0" err="1"/>
              <a:t>approval</a:t>
            </a:r>
            <a:r>
              <a:rPr lang="fr-FR" sz="1400" dirty="0"/>
              <a:t>] [CP-230xxx] comment:</a:t>
            </a:r>
          </a:p>
          <a:p>
            <a:pPr lvl="1"/>
            <a:r>
              <a:rPr lang="fr-FR" sz="1400" dirty="0"/>
              <a:t>[CT#99] [AI#20.1] [Elections] comment:</a:t>
            </a:r>
          </a:p>
          <a:p>
            <a:pPr lvl="1"/>
            <a:r>
              <a:rPr lang="fr-FR" sz="1400" dirty="0"/>
              <a:t>[CT#99] [AI#21] [</a:t>
            </a:r>
            <a:r>
              <a:rPr lang="fr-FR" sz="1400" dirty="0" err="1"/>
              <a:t>Workplan</a:t>
            </a:r>
            <a:r>
              <a:rPr lang="fr-FR" sz="1400" dirty="0"/>
              <a:t>] [CP-230xxx] comment:</a:t>
            </a:r>
          </a:p>
          <a:p>
            <a:pPr lvl="1"/>
            <a:r>
              <a:rPr lang="fr-FR" sz="1400" dirty="0" err="1"/>
              <a:t>Others</a:t>
            </a:r>
            <a:r>
              <a:rPr lang="fr-FR" sz="1400" dirty="0"/>
              <a:t>:</a:t>
            </a:r>
          </a:p>
          <a:p>
            <a:pPr lvl="2"/>
            <a:r>
              <a:rPr lang="fr-FR" sz="1400" dirty="0"/>
              <a:t>[CT#99] [</a:t>
            </a:r>
            <a:r>
              <a:rPr lang="fr-FR" sz="1400" dirty="0" err="1"/>
              <a:t>AI#xx</a:t>
            </a:r>
            <a:r>
              <a:rPr lang="fr-FR" sz="1400" dirty="0"/>
              <a:t>] [</a:t>
            </a:r>
            <a:r>
              <a:rPr lang="fr-FR" sz="1400" i="1" dirty="0"/>
              <a:t>Agenda Item </a:t>
            </a:r>
            <a:r>
              <a:rPr lang="fr-FR" sz="1400" i="1" dirty="0" err="1"/>
              <a:t>Title</a:t>
            </a:r>
            <a:r>
              <a:rPr lang="fr-FR" sz="1400" dirty="0"/>
              <a:t>] [CP-230xxx] comment:</a:t>
            </a:r>
          </a:p>
          <a:p>
            <a:pPr lvl="2"/>
            <a:r>
              <a:rPr lang="fr-FR" sz="1400" dirty="0"/>
              <a:t>[CT#99]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r>
              <a:rPr lang="fr-FR"/>
              <a:t>, in best-effort mode</a:t>
            </a:r>
            <a:endParaRPr lang="fr-FR" dirty="0"/>
          </a:p>
          <a:p>
            <a:pPr lvl="1"/>
            <a:r>
              <a:rPr lang="en-US" dirty="0"/>
              <a:t>Sharing of documents being projected in the meeting room</a:t>
            </a:r>
          </a:p>
          <a:p>
            <a:r>
              <a:rPr lang="fr-FR" dirty="0"/>
              <a:t>Dates:</a:t>
            </a:r>
          </a:p>
          <a:p>
            <a:pPr marL="914400" lvl="1" indent="-457200">
              <a:buFont typeface="+mj-lt"/>
              <a:buAutoNum type="arabicPeriod"/>
            </a:pPr>
            <a:r>
              <a:rPr lang="en-US" dirty="0"/>
              <a:t>Mon, Mar 20: </a:t>
            </a:r>
            <a:r>
              <a:rPr lang="fr-FR" dirty="0"/>
              <a:t>09h00-17h30 CEST</a:t>
            </a:r>
          </a:p>
          <a:p>
            <a:pPr marL="914400" lvl="1" indent="-457200">
              <a:buFont typeface="+mj-lt"/>
              <a:buAutoNum type="arabicPeriod"/>
            </a:pPr>
            <a:r>
              <a:rPr lang="en-US" dirty="0"/>
              <a:t>Tue, Mar 21:   </a:t>
            </a:r>
            <a:r>
              <a:rPr lang="fr-FR" dirty="0"/>
              <a:t>09h00-17h30 CEST</a:t>
            </a:r>
          </a:p>
        </p:txBody>
      </p:sp>
      <p:graphicFrame>
        <p:nvGraphicFramePr>
          <p:cNvPr id="4" name="Tableau 3"/>
          <p:cNvGraphicFramePr>
            <a:graphicFrameLocks noGrp="1"/>
          </p:cNvGraphicFramePr>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00:00 - 08:30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03:00 - 11:30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07:00 - 15:30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09:00 - 17:30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12:30 – 21:30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15:00 - 23:30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16:00 - 00:30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16:00 - 00:30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17:00 – 01:30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038213100"/>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used to control the floor for questions/comments.</a:t>
            </a:r>
            <a:endParaRPr lang="en-GB" sz="2400" dirty="0"/>
          </a:p>
        </p:txBody>
      </p:sp>
      <p:sp>
        <p:nvSpPr>
          <p:cNvPr id="4" name="ZoneTexte 3">
            <a:extLst>
              <a:ext uri="{FF2B5EF4-FFF2-40B4-BE49-F238E27FC236}">
                <a16:creationId xmlns:a16="http://schemas.microsoft.com/office/drawing/2014/main" id="{0C8F4D9C-29F9-428C-BF26-D829CF89F3F8}"/>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 March 20, 2023:	09h00 CET</a:t>
            </a:r>
          </a:p>
          <a:p>
            <a:pPr lvl="1"/>
            <a:r>
              <a:rPr lang="en-US" sz="2000" dirty="0"/>
              <a:t>Until Tuesday, March 21, 2023:	17h30 CET</a:t>
            </a:r>
          </a:p>
          <a:p>
            <a:r>
              <a:rPr lang="fr-FR" sz="2400" dirty="0"/>
              <a:t>This meeting </a:t>
            </a:r>
            <a:r>
              <a:rPr lang="fr-FR" sz="2400" dirty="0" err="1"/>
              <a:t>will</a:t>
            </a:r>
            <a:r>
              <a:rPr lang="fr-FR" sz="2400" dirty="0"/>
              <a:t> </a:t>
            </a:r>
            <a:r>
              <a:rPr lang="fr-FR" sz="2400" dirty="0" err="1"/>
              <a:t>be</a:t>
            </a:r>
            <a:r>
              <a:rPr lang="fr-FR" sz="2400" dirty="0"/>
              <a:t> a full face-to-face meeting</a:t>
            </a:r>
            <a:r>
              <a:rPr lang="en-GB" sz="2400" dirty="0"/>
              <a:t> </a:t>
            </a:r>
          </a:p>
          <a:p>
            <a:pPr lvl="1"/>
            <a:r>
              <a:rPr lang="en-US" sz="1800" dirty="0">
                <a:effectLst/>
                <a:latin typeface="Arial" panose="020B0604020202020204" pitchFamily="34" charset="0"/>
                <a:ea typeface="Times New Roman" panose="02020603050405020304" pitchFamily="18" charset="0"/>
              </a:rPr>
              <a:t>A one-way audio stream (Listen-Only) will be provided in a best-effort mode for remote delegates that will not be able to attend the meeting</a:t>
            </a:r>
          </a:p>
          <a:p>
            <a:pPr lvl="2"/>
            <a:r>
              <a:rPr lang="en-US" dirty="0"/>
              <a:t>Listen to the discussion in the main meeting room</a:t>
            </a:r>
          </a:p>
          <a:p>
            <a:pPr lvl="2"/>
            <a:r>
              <a:rPr lang="en-US" dirty="0"/>
              <a:t>See the current document under discussion</a:t>
            </a:r>
          </a:p>
          <a:p>
            <a:pPr lvl="2"/>
            <a:r>
              <a:rPr lang="en-US" dirty="0"/>
              <a:t>Make comments (using the Teams "rising hand" tool and the chat window)</a:t>
            </a:r>
          </a:p>
          <a:p>
            <a:pPr lvl="2"/>
            <a:r>
              <a:rPr lang="en-US" dirty="0"/>
              <a:t>Remote participants will not be able to object to papers or attend in any form of voting or election</a:t>
            </a:r>
            <a:endParaRPr lang="en-GB" sz="1600" dirty="0"/>
          </a:p>
          <a:p>
            <a:pPr lvl="0"/>
            <a:r>
              <a:rPr lang="en-GB" sz="2400" dirty="0"/>
              <a:t>CT email reflector: </a:t>
            </a:r>
            <a:r>
              <a:rPr lang="en-GB" sz="2000" dirty="0">
                <a:hlinkClick r:id="rId2"/>
              </a:rPr>
              <a:t>3GPP_TSG_CT@list.etsi.org</a:t>
            </a:r>
            <a:endParaRPr lang="en-GB" sz="2000" dirty="0"/>
          </a:p>
        </p:txBody>
      </p:sp>
      <p:sp>
        <p:nvSpPr>
          <p:cNvPr id="5" name="ZoneTexte 4">
            <a:extLst>
              <a:ext uri="{FF2B5EF4-FFF2-40B4-BE49-F238E27FC236}">
                <a16:creationId xmlns:a16="http://schemas.microsoft.com/office/drawing/2014/main" id="{AC91E63D-81F4-4258-85F5-720417AE8CE5}"/>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 </a:t>
            </a:r>
            <a:r>
              <a:rPr lang="fr-FR" dirty="0">
                <a:hlinkClick r:id="rId2"/>
              </a:rPr>
              <a:t>https://portal.3gpp.org/Home.aspx#/meeting?MtgId=41041</a:t>
            </a:r>
            <a:r>
              <a:rPr lang="fr-FR" dirty="0"/>
              <a:t>  </a:t>
            </a:r>
          </a:p>
          <a:p>
            <a:pPr lvl="1"/>
            <a:r>
              <a:rPr lang="fr-FR" dirty="0"/>
              <a:t>Deadline for registration: </a:t>
            </a:r>
            <a:r>
              <a:rPr lang="en-US" sz="2400" dirty="0">
                <a:highlight>
                  <a:srgbClr val="FFFF00"/>
                </a:highlight>
              </a:rPr>
              <a:t>Monday, March 13, 2022, 08h00 UTC</a:t>
            </a:r>
            <a:endParaRPr lang="fr-FR" dirty="0">
              <a:highlight>
                <a:srgbClr val="FFFF00"/>
              </a:highlight>
            </a:endParaRPr>
          </a:p>
          <a:p>
            <a:r>
              <a:rPr lang="en-US" dirty="0"/>
              <a:t>Voting Rights:</a:t>
            </a:r>
          </a:p>
          <a:p>
            <a:pPr lvl="1"/>
            <a:r>
              <a:rPr lang="en-US" dirty="0"/>
              <a:t>Participation by Individual Member in the e-meeting is considered for the accrual of voting rights.</a:t>
            </a:r>
          </a:p>
          <a:p>
            <a:pPr lvl="1"/>
            <a:r>
              <a:rPr lang="en-US" dirty="0"/>
              <a:t>the delegates need to check in themselves between the start and the end of the meeting (using the link provided in the registration confirmation)</a:t>
            </a:r>
          </a:p>
          <a:p>
            <a:pPr lvl="1"/>
            <a:r>
              <a:rPr lang="en-US" dirty="0"/>
              <a:t>If a delegate does not check in during the meeting, it shall be assumed that the individual did not attend.</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Elections</a:t>
            </a:r>
            <a:endParaRPr lang="en-US" dirty="0"/>
          </a:p>
        </p:txBody>
      </p:sp>
    </p:spTree>
    <p:extLst>
      <p:ext uri="{BB962C8B-B14F-4D97-AF65-F5344CB8AC3E}">
        <p14:creationId xmlns:p14="http://schemas.microsoft.com/office/powerpoint/2010/main" val="297860116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Elections at CT#99</a:t>
            </a:r>
            <a:endParaRPr lang="en-US" dirty="0"/>
          </a:p>
        </p:txBody>
      </p:sp>
      <p:sp>
        <p:nvSpPr>
          <p:cNvPr id="3" name="Espace réservé du contenu 2"/>
          <p:cNvSpPr>
            <a:spLocks noGrp="1"/>
          </p:cNvSpPr>
          <p:nvPr>
            <p:ph idx="1"/>
          </p:nvPr>
        </p:nvSpPr>
        <p:spPr>
          <a:xfrm>
            <a:off x="838200" y="1825625"/>
            <a:ext cx="10744200" cy="4351338"/>
          </a:xfrm>
        </p:spPr>
        <p:txBody>
          <a:bodyPr/>
          <a:lstStyle/>
          <a:p>
            <a:r>
              <a:rPr lang="en-US" dirty="0"/>
              <a:t>4 elections will be held using the 3GPP voting application tool</a:t>
            </a:r>
          </a:p>
          <a:p>
            <a:pPr lvl="1"/>
            <a:r>
              <a:rPr lang="fr-FR" dirty="0"/>
              <a:t>Accessible via 3GU </a:t>
            </a:r>
            <a:r>
              <a:rPr lang="fr-FR" dirty="0" err="1"/>
              <a:t>after</a:t>
            </a:r>
            <a:r>
              <a:rPr lang="fr-FR" dirty="0"/>
              <a:t> </a:t>
            </a:r>
            <a:r>
              <a:rPr lang="fr-FR" dirty="0" err="1"/>
              <a:t>log-in</a:t>
            </a:r>
            <a:r>
              <a:rPr lang="fr-FR" dirty="0"/>
              <a:t>: </a:t>
            </a:r>
            <a:r>
              <a:rPr lang="fr-FR" dirty="0">
                <a:hlinkClick r:id="rId2"/>
              </a:rPr>
              <a:t>https://portal.3gpp.org/VotingTool/Vote/Index</a:t>
            </a:r>
            <a:r>
              <a:rPr lang="fr-FR" dirty="0"/>
              <a:t> </a:t>
            </a:r>
            <a:endParaRPr lang="en-US" dirty="0"/>
          </a:p>
          <a:p>
            <a:r>
              <a:rPr lang="en-US" dirty="0"/>
              <a:t> Elections for the following positions:</a:t>
            </a:r>
            <a:endParaRPr lang="fr-FR" dirty="0"/>
          </a:p>
          <a:p>
            <a:pPr lvl="1"/>
            <a:r>
              <a:rPr lang="fr-FR" dirty="0"/>
              <a:t>TSG CT Chair Election :</a:t>
            </a:r>
            <a:r>
              <a:rPr lang="fr-FR" dirty="0">
                <a:hlinkClick r:id="rId3"/>
              </a:rPr>
              <a:t> </a:t>
            </a:r>
            <a:r>
              <a:rPr lang="fr-FR" dirty="0">
                <a:hlinkClick r:id="rId4"/>
              </a:rPr>
              <a:t>https://portal.3gpp.org/VotingTool/Vote/DetailList/1079</a:t>
            </a:r>
            <a:r>
              <a:rPr lang="fr-FR" dirty="0"/>
              <a:t> </a:t>
            </a:r>
          </a:p>
          <a:p>
            <a:pPr lvl="1"/>
            <a:r>
              <a:rPr lang="en-US" dirty="0"/>
              <a:t>1</a:t>
            </a:r>
            <a:r>
              <a:rPr lang="en-US" baseline="30000" dirty="0"/>
              <a:t>st</a:t>
            </a:r>
            <a:r>
              <a:rPr lang="en-US" dirty="0"/>
              <a:t> CT VC Election </a:t>
            </a:r>
            <a:r>
              <a:rPr lang="fr-FR" dirty="0"/>
              <a:t>: </a:t>
            </a:r>
            <a:r>
              <a:rPr lang="en-US" dirty="0">
                <a:hlinkClick r:id="rId5"/>
              </a:rPr>
              <a:t>https://portal.3gpp.org/VotingTool/Vote/DetailList/1080</a:t>
            </a:r>
            <a:r>
              <a:rPr lang="en-US" dirty="0"/>
              <a:t> </a:t>
            </a:r>
          </a:p>
          <a:p>
            <a:pPr lvl="1"/>
            <a:r>
              <a:rPr lang="en-US" dirty="0"/>
              <a:t>2</a:t>
            </a:r>
            <a:r>
              <a:rPr lang="en-US" baseline="30000" dirty="0"/>
              <a:t>nd</a:t>
            </a:r>
            <a:r>
              <a:rPr lang="en-US" dirty="0"/>
              <a:t> CT VC Election </a:t>
            </a:r>
            <a:r>
              <a:rPr lang="fr-FR" dirty="0"/>
              <a:t>: </a:t>
            </a:r>
            <a:r>
              <a:rPr lang="en-US" dirty="0">
                <a:hlinkClick r:id="rId6"/>
              </a:rPr>
              <a:t>https://portal.3gpp.org/VotingTool/Vote/DetailList/1081</a:t>
            </a:r>
            <a:r>
              <a:rPr lang="en-US" dirty="0"/>
              <a:t> </a:t>
            </a:r>
          </a:p>
          <a:p>
            <a:pPr lvl="1"/>
            <a:r>
              <a:rPr lang="en-US" dirty="0"/>
              <a:t>3</a:t>
            </a:r>
            <a:r>
              <a:rPr lang="en-US" baseline="30000" dirty="0"/>
              <a:t>rd</a:t>
            </a:r>
            <a:r>
              <a:rPr lang="en-US" dirty="0"/>
              <a:t> CT VC Election </a:t>
            </a:r>
            <a:r>
              <a:rPr lang="fr-FR" dirty="0"/>
              <a:t>: </a:t>
            </a:r>
            <a:r>
              <a:rPr lang="en-US" dirty="0">
                <a:hlinkClick r:id="rId7"/>
              </a:rPr>
              <a:t>https://portal.3gpp.org/VotingTool/Vote/DetailList/1082</a:t>
            </a:r>
            <a:r>
              <a:rPr lang="en-US" dirty="0"/>
              <a:t> </a:t>
            </a:r>
          </a:p>
          <a:p>
            <a:r>
              <a:rPr lang="en-US" dirty="0"/>
              <a:t>List of candidates:</a:t>
            </a:r>
          </a:p>
          <a:p>
            <a:pPr lvl="1"/>
            <a:r>
              <a:rPr lang="en-US" dirty="0">
                <a:hlinkClick r:id="rId8"/>
              </a:rPr>
              <a:t>https://www.3gpp.org/component/content/article/ct-99-elections</a:t>
            </a:r>
            <a:r>
              <a:rPr lang="en-US" dirty="0"/>
              <a:t> </a:t>
            </a:r>
          </a:p>
          <a:p>
            <a:pPr lvl="1"/>
            <a:endParaRPr lang="en-US" dirty="0"/>
          </a:p>
        </p:txBody>
      </p:sp>
    </p:spTree>
    <p:extLst>
      <p:ext uri="{BB962C8B-B14F-4D97-AF65-F5344CB8AC3E}">
        <p14:creationId xmlns:p14="http://schemas.microsoft.com/office/powerpoint/2010/main" val="306966762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Detailed</a:t>
            </a:r>
            <a:r>
              <a:rPr lang="fr-FR" dirty="0"/>
              <a:t> time plan for </a:t>
            </a:r>
            <a:r>
              <a:rPr lang="fr-FR" dirty="0" err="1"/>
              <a:t>elections</a:t>
            </a:r>
            <a:endParaRPr lang="en-US" dirty="0"/>
          </a:p>
        </p:txBody>
      </p:sp>
      <p:sp>
        <p:nvSpPr>
          <p:cNvPr id="3" name="Espace réservé du contenu 2"/>
          <p:cNvSpPr>
            <a:spLocks noGrp="1"/>
          </p:cNvSpPr>
          <p:nvPr>
            <p:ph idx="1"/>
          </p:nvPr>
        </p:nvSpPr>
        <p:spPr/>
        <p:txBody>
          <a:bodyPr/>
          <a:lstStyle/>
          <a:p>
            <a:r>
              <a:rPr lang="en-US" dirty="0"/>
              <a:t>CT Chair Election</a:t>
            </a:r>
          </a:p>
          <a:p>
            <a:pPr lvl="1"/>
            <a:r>
              <a:rPr lang="en-US" dirty="0"/>
              <a:t>First ballot:			Monday, March 20, </a:t>
            </a:r>
            <a:r>
              <a:rPr lang="en-US" dirty="0">
                <a:solidFill>
                  <a:srgbClr val="FF0000"/>
                </a:solidFill>
              </a:rPr>
              <a:t>12h30 – 13h45 CET</a:t>
            </a:r>
          </a:p>
          <a:p>
            <a:pPr lvl="1"/>
            <a:r>
              <a:rPr lang="en-US" dirty="0"/>
              <a:t>Second ballot (if needed): 	Tuesday, March 21, </a:t>
            </a:r>
            <a:r>
              <a:rPr lang="en-US" dirty="0">
                <a:solidFill>
                  <a:srgbClr val="FF0000"/>
                </a:solidFill>
              </a:rPr>
              <a:t>12h30 – 13h45 CET</a:t>
            </a:r>
          </a:p>
          <a:p>
            <a:pPr lvl="2"/>
            <a:r>
              <a:rPr lang="en-US" dirty="0"/>
              <a:t>NOTE: No need for a third ballot if there is no more than 2 candidates</a:t>
            </a:r>
          </a:p>
          <a:p>
            <a:pPr lvl="1"/>
            <a:endParaRPr lang="en-US" dirty="0"/>
          </a:p>
          <a:p>
            <a:r>
              <a:rPr lang="en-US" dirty="0"/>
              <a:t>CT Vice-Chair Elections</a:t>
            </a:r>
          </a:p>
          <a:p>
            <a:pPr lvl="1"/>
            <a:r>
              <a:rPr lang="en-US" dirty="0"/>
              <a:t>First ballot for 1</a:t>
            </a:r>
            <a:r>
              <a:rPr lang="en-US" baseline="30000" dirty="0"/>
              <a:t>st</a:t>
            </a:r>
            <a:r>
              <a:rPr lang="en-US" dirty="0"/>
              <a:t> VC:		Monday, March 20, </a:t>
            </a:r>
            <a:r>
              <a:rPr lang="en-US" dirty="0">
                <a:solidFill>
                  <a:srgbClr val="FF0000"/>
                </a:solidFill>
              </a:rPr>
              <a:t>15h30 – 16h45 CET</a:t>
            </a:r>
          </a:p>
          <a:p>
            <a:pPr lvl="1"/>
            <a:r>
              <a:rPr lang="en-US" dirty="0"/>
              <a:t>Other ballots: TBD (if required)</a:t>
            </a:r>
          </a:p>
          <a:p>
            <a:pPr lvl="1"/>
            <a:endParaRPr lang="en-US" dirty="0"/>
          </a:p>
        </p:txBody>
      </p:sp>
    </p:spTree>
    <p:extLst>
      <p:ext uri="{BB962C8B-B14F-4D97-AF65-F5344CB8AC3E}">
        <p14:creationId xmlns:p14="http://schemas.microsoft.com/office/powerpoint/2010/main" val="195792682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Higher priority</a:t>
            </a:r>
          </a:p>
          <a:p>
            <a:pPr lvl="1"/>
            <a:r>
              <a:rPr lang="en-US" sz="1800" dirty="0"/>
              <a:t>CT WG status Reports and Workplan update</a:t>
            </a:r>
          </a:p>
          <a:p>
            <a:pPr lvl="1"/>
            <a:r>
              <a:rPr lang="en-US" sz="1800" dirty="0"/>
              <a:t>New/revised Work Item and Study Item descriptions for Rel-18</a:t>
            </a:r>
          </a:p>
          <a:p>
            <a:pPr lvl="1"/>
            <a:r>
              <a:rPr lang="en-US" sz="1800" dirty="0"/>
              <a:t>Working agreement</a:t>
            </a:r>
          </a:p>
          <a:p>
            <a:pPr lvl="1"/>
            <a:r>
              <a:rPr lang="en-US" sz="1800" dirty="0"/>
              <a:t>LS In &amp; LS Out proposals</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a:t>
            </a:r>
          </a:p>
          <a:p>
            <a:pPr lvl="1"/>
            <a:endParaRPr lang="en-US" sz="1800" dirty="0"/>
          </a:p>
          <a:p>
            <a:pPr lvl="1"/>
            <a:endParaRPr lang="en-US" sz="2000" dirty="0"/>
          </a:p>
          <a:p>
            <a:pPr lvl="1"/>
            <a:endParaRPr lang="en-US" sz="2000" dirty="0"/>
          </a:p>
          <a:p>
            <a:r>
              <a:rPr lang="en-US" sz="2000" dirty="0"/>
              <a:t>Lower priority</a:t>
            </a:r>
          </a:p>
          <a:p>
            <a:pPr lvl="1"/>
            <a:r>
              <a:rPr lang="en-US" sz="1800" dirty="0"/>
              <a:t>CRs on pre-Rel-17</a:t>
            </a:r>
          </a:p>
          <a:p>
            <a:pPr lvl="1"/>
            <a:r>
              <a:rPr lang="en-US" sz="1800" dirty="0"/>
              <a:t>IETF status Report</a:t>
            </a:r>
          </a:p>
          <a:p>
            <a:pPr lvl="1"/>
            <a:r>
              <a:rPr lang="en-US" sz="1800" dirty="0"/>
              <a:t>Work Organization</a:t>
            </a:r>
          </a:p>
          <a:p>
            <a:pPr lvl="1"/>
            <a:r>
              <a:rPr lang="en-US" sz="1800" dirty="0"/>
              <a:t>MCC reporting</a:t>
            </a:r>
          </a:p>
          <a:p>
            <a:pPr lvl="1"/>
            <a:endParaRPr lang="en-US" sz="1800" dirty="0"/>
          </a:p>
        </p:txBody>
      </p:sp>
      <p:sp>
        <p:nvSpPr>
          <p:cNvPr id="4" name="ZoneTexte 3">
            <a:extLst>
              <a:ext uri="{FF2B5EF4-FFF2-40B4-BE49-F238E27FC236}">
                <a16:creationId xmlns:a16="http://schemas.microsoft.com/office/drawing/2014/main" id="{AD731F83-8381-4220-82AC-3460686F6879}"/>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1474798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34884</TotalTime>
  <Words>1767</Words>
  <Application>Microsoft Office PowerPoint</Application>
  <PresentationFormat>Grand écran</PresentationFormat>
  <Paragraphs>212</Paragraphs>
  <Slides>18</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18</vt:i4>
      </vt:variant>
    </vt:vector>
  </HeadingPairs>
  <TitlesOfParts>
    <vt:vector size="24" baseType="lpstr">
      <vt:lpstr>Arial</vt:lpstr>
      <vt:lpstr>Arial </vt:lpstr>
      <vt:lpstr>Calibri</vt:lpstr>
      <vt:lpstr>Calibri Light</vt:lpstr>
      <vt:lpstr>Times New Roman</vt:lpstr>
      <vt:lpstr>Office Theme</vt:lpstr>
      <vt:lpstr>CT#99 Guidance</vt:lpstr>
      <vt:lpstr>TSG CT Officials</vt:lpstr>
      <vt:lpstr>General Information</vt:lpstr>
      <vt:lpstr>Registration and Voting Rights</vt:lpstr>
      <vt:lpstr>Elections</vt:lpstr>
      <vt:lpstr>Elections at CT#99</vt:lpstr>
      <vt:lpstr>Detailed time plan for elections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online meeting tips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CR#187_TEI17</cp:lastModifiedBy>
  <cp:revision>932</cp:revision>
  <dcterms:created xsi:type="dcterms:W3CDTF">2010-02-05T13:52:04Z</dcterms:created>
  <dcterms:modified xsi:type="dcterms:W3CDTF">2023-03-15T13:04:28Z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ies>
</file>