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20"/>
  </p:notesMasterIdLst>
  <p:handoutMasterIdLst>
    <p:handoutMasterId r:id="rId21"/>
  </p:handoutMasterIdLst>
  <p:sldIdLst>
    <p:sldId id="341" r:id="rId2"/>
    <p:sldId id="471" r:id="rId3"/>
    <p:sldId id="462" r:id="rId4"/>
    <p:sldId id="463" r:id="rId5"/>
    <p:sldId id="483" r:id="rId6"/>
    <p:sldId id="482" r:id="rId7"/>
    <p:sldId id="478" r:id="rId8"/>
    <p:sldId id="484" r:id="rId9"/>
    <p:sldId id="468" r:id="rId10"/>
    <p:sldId id="464" r:id="rId11"/>
    <p:sldId id="465" r:id="rId12"/>
    <p:sldId id="476" r:id="rId13"/>
    <p:sldId id="466" r:id="rId14"/>
    <p:sldId id="467" r:id="rId15"/>
    <p:sldId id="469" r:id="rId16"/>
    <p:sldId id="486" r:id="rId17"/>
    <p:sldId id="472" r:id="rId18"/>
    <p:sldId id="477" r:id="rId1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FF7"/>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53" autoAdjust="0"/>
    <p:restoredTop sz="99112" autoAdjust="0"/>
  </p:normalViewPr>
  <p:slideViewPr>
    <p:cSldViewPr snapToGrid="0">
      <p:cViewPr varScale="1">
        <p:scale>
          <a:sx n="66" d="100"/>
          <a:sy n="66" d="100"/>
        </p:scale>
        <p:origin x="822" y="6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‹N°›</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‹N°›</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1193957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‹N°›</a:t>
            </a:fld>
            <a:endParaRPr lang="en-GB" altLang="en-US" sz="1400">
              <a:latin typeface="Calibri" pitchFamily="34" charset="0"/>
            </a:endParaRPr>
          </a:p>
        </p:txBody>
      </p:sp>
      <p:sp>
        <p:nvSpPr>
          <p:cNvPr id="11" name="Text Box 14"/>
          <p:cNvSpPr txBox="1">
            <a:spLocks noChangeArrowheads="1"/>
          </p:cNvSpPr>
          <p:nvPr userDrawn="1"/>
        </p:nvSpPr>
        <p:spPr bwMode="auto">
          <a:xfrm>
            <a:off x="133349" y="36513"/>
            <a:ext cx="31311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US" altLang="en-US" sz="1200" b="1" dirty="0">
                <a:latin typeface="Arial "/>
              </a:rPr>
              <a:t>3GPP TSG CT#99</a:t>
            </a:r>
          </a:p>
          <a:p>
            <a:pPr eaLnBrk="1" hangingPunct="1">
              <a:defRPr/>
            </a:pPr>
            <a:r>
              <a:rPr lang="en-US" altLang="en-US" sz="1200" b="1" dirty="0">
                <a:latin typeface="Arial "/>
              </a:rPr>
              <a:t>Rotterdam, NL – 20th – 21st March 2023</a:t>
            </a: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  CP-230027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www.3gpp.org/ftp/tsg_ct/TSG_CT/TSGC_99_Rotterdam/Agenda" TargetMode="External"/><Relationship Id="rId7" Type="http://schemas.openxmlformats.org/officeDocument/2006/relationships/hyperlink" Target="https://www.3gpp.org/ftp/tsg_ct/TSG_CT/TSGC_99_Rotterdam/Templates" TargetMode="External"/><Relationship Id="rId2" Type="http://schemas.openxmlformats.org/officeDocument/2006/relationships/hyperlink" Target="https://www.3gpp.org/ftp/tsg_ct/TSG_CT/TSGC_99_Rotterdam" TargetMode="External"/><Relationship Id="rId1" Type="http://schemas.openxmlformats.org/officeDocument/2006/relationships/slideLayout" Target="../slideLayouts/slideLayout2.xml"/><Relationship Id="rId6" Type="http://schemas.openxmlformats.org/officeDocument/2006/relationships/hyperlink" Target="https://www.3gpp.org/ftp/tsg_ct/TSG_CT/TSGC_99_Rotterdam/Report" TargetMode="External"/><Relationship Id="rId5" Type="http://schemas.openxmlformats.org/officeDocument/2006/relationships/hyperlink" Target="https://www.3gpp.org/ftp/tsg_ct/TSG_CT/TSGC_99_Rotterdam/Inbox" TargetMode="External"/><Relationship Id="rId4" Type="http://schemas.openxmlformats.org/officeDocument/2006/relationships/hyperlink" Target="https://www.3gpp.org/ftp/tsg_ct/TSG_CT/TSGC_99_Rotterdam/Docs"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mailto:Kimmo.Kymalainen@etsi.org"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3gpp.org/ftp/tsg_ct/TSG_CT/TSGC_99_Rotterdam/Inbox/Drafts/CP-230002_rev1.zip"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2" Type="http://schemas.openxmlformats.org/officeDocument/2006/relationships/hyperlink" Target="mailto:3GPP_TSG_CT@list.etsi.or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portal.3gpp.org/Home.aspx#/meeting?MtgId=41041"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hyperlink" Target="https://www.3gpp.org/component/content/article/ct-99-elections" TargetMode="External"/><Relationship Id="rId3" Type="http://schemas.openxmlformats.org/officeDocument/2006/relationships/hyperlink" Target="https://portal.3gpp.org/VotingTool/Vote/DetailList/1015" TargetMode="External"/><Relationship Id="rId7" Type="http://schemas.openxmlformats.org/officeDocument/2006/relationships/hyperlink" Target="https://portal.3gpp.org/VotingTool/Vote/DetailList/1082" TargetMode="External"/><Relationship Id="rId2" Type="http://schemas.openxmlformats.org/officeDocument/2006/relationships/hyperlink" Target="https://portal.3gpp.org/VotingTool/Vote/Index" TargetMode="External"/><Relationship Id="rId1" Type="http://schemas.openxmlformats.org/officeDocument/2006/relationships/slideLayout" Target="../slideLayouts/slideLayout2.xml"/><Relationship Id="rId6" Type="http://schemas.openxmlformats.org/officeDocument/2006/relationships/hyperlink" Target="https://portal.3gpp.org/VotingTool/Vote/DetailList/1081" TargetMode="External"/><Relationship Id="rId5" Type="http://schemas.openxmlformats.org/officeDocument/2006/relationships/hyperlink" Target="https://portal.3gpp.org/VotingTool/Vote/DetailList/1080" TargetMode="External"/><Relationship Id="rId4" Type="http://schemas.openxmlformats.org/officeDocument/2006/relationships/hyperlink" Target="https://portal.3gpp.org/VotingTool/Vote/DetailList/1079"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r>
              <a:rPr lang="en-US" altLang="en-US" dirty="0"/>
              <a:t>CT#99 Guidance</a:t>
            </a:r>
            <a:endParaRPr lang="en-GB" altLang="en-US" dirty="0"/>
          </a:p>
        </p:txBody>
      </p:sp>
      <p:sp>
        <p:nvSpPr>
          <p:cNvPr id="3075" name="Text Placeholder 2"/>
          <p:cNvSpPr>
            <a:spLocks noGrp="1"/>
          </p:cNvSpPr>
          <p:nvPr>
            <p:ph type="subTitle" idx="1"/>
          </p:nvPr>
        </p:nvSpPr>
        <p:spPr/>
        <p:txBody>
          <a:bodyPr/>
          <a:lstStyle/>
          <a:p>
            <a:r>
              <a:rPr lang="en-GB" altLang="en-US" dirty="0"/>
              <a:t>Mr Lionel </a:t>
            </a:r>
            <a:r>
              <a:rPr lang="en-GB" altLang="en-US" dirty="0" err="1"/>
              <a:t>Morand</a:t>
            </a:r>
            <a:endParaRPr lang="en-GB" altLang="en-US" dirty="0"/>
          </a:p>
          <a:p>
            <a:r>
              <a:rPr lang="en-GB" altLang="en-US" dirty="0"/>
              <a:t>CT Chair, Orange</a:t>
            </a:r>
          </a:p>
          <a:p>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dirty="0"/>
              <a:t>Location:</a:t>
            </a:r>
          </a:p>
          <a:p>
            <a:endParaRPr lang="fr-FR" dirty="0"/>
          </a:p>
          <a:p>
            <a:endParaRPr lang="fr-FR" dirty="0"/>
          </a:p>
          <a:p>
            <a:endParaRPr lang="fr-FR" dirty="0"/>
          </a:p>
          <a:p>
            <a:endParaRPr lang="fr-FR" dirty="0"/>
          </a:p>
          <a:p>
            <a:r>
              <a:rPr lang="fr-FR" dirty="0" err="1"/>
              <a:t>Before</a:t>
            </a:r>
            <a:r>
              <a:rPr lang="fr-FR" dirty="0"/>
              <a:t> the meeting, </a:t>
            </a:r>
            <a:r>
              <a:rPr lang="fr-FR" dirty="0" err="1"/>
              <a:t>delegates</a:t>
            </a:r>
            <a:r>
              <a:rPr lang="fr-FR" dirty="0"/>
              <a:t> use 3GU for </a:t>
            </a:r>
            <a:r>
              <a:rPr lang="fr-FR" dirty="0" err="1"/>
              <a:t>tdoc</a:t>
            </a:r>
            <a:r>
              <a:rPr lang="fr-FR" dirty="0"/>
              <a:t> </a:t>
            </a:r>
            <a:r>
              <a:rPr lang="fr-FR" dirty="0" err="1"/>
              <a:t>number</a:t>
            </a:r>
            <a:r>
              <a:rPr lang="fr-FR" dirty="0"/>
              <a:t> </a:t>
            </a:r>
            <a:r>
              <a:rPr lang="fr-FR" dirty="0" err="1"/>
              <a:t>request</a:t>
            </a:r>
            <a:r>
              <a:rPr lang="fr-FR" dirty="0"/>
              <a:t> and document </a:t>
            </a:r>
            <a:r>
              <a:rPr lang="fr-FR" dirty="0" err="1"/>
              <a:t>upload</a:t>
            </a:r>
            <a:endParaRPr lang="fr-FR" dirty="0"/>
          </a:p>
          <a:p>
            <a:r>
              <a:rPr lang="fr-FR" dirty="0"/>
              <a:t>Documents for the meeting </a:t>
            </a:r>
            <a:r>
              <a:rPr lang="fr-FR" b="1" u="sng" dirty="0"/>
              <a:t>SHALL NOT </a:t>
            </a:r>
            <a:r>
              <a:rPr lang="fr-FR" dirty="0" err="1"/>
              <a:t>be</a:t>
            </a:r>
            <a:r>
              <a:rPr lang="fr-FR" dirty="0"/>
              <a:t> </a:t>
            </a:r>
            <a:r>
              <a:rPr lang="fr-FR" dirty="0" err="1"/>
              <a:t>distributed</a:t>
            </a:r>
            <a:r>
              <a:rPr lang="fr-FR" dirty="0"/>
              <a:t> </a:t>
            </a:r>
            <a:r>
              <a:rPr lang="fr-FR" dirty="0" err="1"/>
              <a:t>using</a:t>
            </a:r>
            <a:r>
              <a:rPr lang="fr-FR" dirty="0"/>
              <a:t> the 3GPP_TSG_CT email </a:t>
            </a:r>
            <a:r>
              <a:rPr lang="fr-FR" dirty="0" err="1"/>
              <a:t>reflector</a:t>
            </a:r>
            <a:endParaRPr lang="fr-FR" dirty="0"/>
          </a:p>
        </p:txBody>
      </p:sp>
      <p:sp>
        <p:nvSpPr>
          <p:cNvPr id="2" name="Titre 1"/>
          <p:cNvSpPr>
            <a:spLocks noGrp="1"/>
          </p:cNvSpPr>
          <p:nvPr>
            <p:ph type="title"/>
          </p:nvPr>
        </p:nvSpPr>
        <p:spPr/>
        <p:txBody>
          <a:bodyPr/>
          <a:lstStyle/>
          <a:p>
            <a:r>
              <a:rPr lang="fr-FR" dirty="0" err="1"/>
              <a:t>Working</a:t>
            </a:r>
            <a:r>
              <a:rPr lang="fr-FR" dirty="0"/>
              <a:t> directories</a:t>
            </a:r>
          </a:p>
        </p:txBody>
      </p:sp>
      <p:graphicFrame>
        <p:nvGraphicFramePr>
          <p:cNvPr id="13" name="Tableau 12"/>
          <p:cNvGraphicFramePr>
            <a:graphicFrameLocks noGrp="1"/>
          </p:cNvGraphicFramePr>
          <p:nvPr>
            <p:extLst>
              <p:ext uri="{D42A27DB-BD31-4B8C-83A1-F6EECF244321}">
                <p14:modId xmlns:p14="http://schemas.microsoft.com/office/powerpoint/2010/main" val="3023314390"/>
              </p:ext>
            </p:extLst>
          </p:nvPr>
        </p:nvGraphicFramePr>
        <p:xfrm>
          <a:off x="2156334" y="1716638"/>
          <a:ext cx="9416966" cy="2438400"/>
        </p:xfrm>
        <a:graphic>
          <a:graphicData uri="http://schemas.openxmlformats.org/drawingml/2006/table">
            <a:tbl>
              <a:tblPr/>
              <a:tblGrid>
                <a:gridCol w="834141">
                  <a:extLst>
                    <a:ext uri="{9D8B030D-6E8A-4147-A177-3AD203B41FA5}">
                      <a16:colId xmlns:a16="http://schemas.microsoft.com/office/drawing/2014/main" val="20000"/>
                    </a:ext>
                  </a:extLst>
                </a:gridCol>
                <a:gridCol w="3874342">
                  <a:extLst>
                    <a:ext uri="{9D8B030D-6E8A-4147-A177-3AD203B41FA5}">
                      <a16:colId xmlns:a16="http://schemas.microsoft.com/office/drawing/2014/main" val="20001"/>
                    </a:ext>
                  </a:extLst>
                </a:gridCol>
                <a:gridCol w="2375579">
                  <a:extLst>
                    <a:ext uri="{9D8B030D-6E8A-4147-A177-3AD203B41FA5}">
                      <a16:colId xmlns:a16="http://schemas.microsoft.com/office/drawing/2014/main" val="20002"/>
                    </a:ext>
                  </a:extLst>
                </a:gridCol>
                <a:gridCol w="2332904">
                  <a:extLst>
                    <a:ext uri="{9D8B030D-6E8A-4147-A177-3AD203B41FA5}">
                      <a16:colId xmlns:a16="http://schemas.microsoft.com/office/drawing/2014/main" val="20003"/>
                    </a:ext>
                  </a:extLst>
                </a:gridCol>
              </a:tblGrid>
              <a:tr h="0">
                <a:tc>
                  <a:txBody>
                    <a:bodyPr/>
                    <a:lstStyle/>
                    <a:p>
                      <a:r>
                        <a:rPr lang="fr-FR" dirty="0"/>
                        <a:t> </a:t>
                      </a:r>
                    </a:p>
                  </a:txBody>
                  <a:tcPr anchor="ctr">
                    <a:lnL>
                      <a:noFill/>
                    </a:lnL>
                    <a:lnR>
                      <a:noFill/>
                    </a:lnR>
                    <a:lnT>
                      <a:noFill/>
                    </a:lnT>
                    <a:lnB>
                      <a:noFill/>
                    </a:lnB>
                  </a:tcPr>
                </a:tc>
                <a:tc gridSpan="3">
                  <a:txBody>
                    <a:bodyPr/>
                    <a:lstStyle/>
                    <a:p>
                      <a:r>
                        <a:rPr lang="fr-FR" sz="2400" dirty="0">
                          <a:hlinkClick r:id="rId2"/>
                        </a:rPr>
                        <a:t>https://www.3gpp.org/ftp/tsg_ct/TSG_CT/TSGC_99_Rotterdam</a:t>
                      </a:r>
                      <a:r>
                        <a:rPr lang="fr-FR" sz="2400" dirty="0"/>
                        <a:t> </a:t>
                      </a:r>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extLst>
                  <a:ext uri="{0D108BD9-81ED-4DB2-BD59-A6C34878D82A}">
                    <a16:rowId xmlns:a16="http://schemas.microsoft.com/office/drawing/2014/main" val="10000"/>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3"/>
                        </a:rPr>
                        <a:t>Agenda</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1"/>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4"/>
                        </a:rPr>
                        <a:t>Docs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2"/>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5"/>
                        </a:rPr>
                        <a:t>Inbox</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3"/>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6"/>
                        </a:rPr>
                        <a:t>Report</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4"/>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7"/>
                        </a:rPr>
                        <a:t>Templates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dirty="0"/>
                    </a:p>
                  </a:txBody>
                  <a:tcPr anchor="ctr">
                    <a:lnL>
                      <a:noFill/>
                    </a:lnL>
                    <a:lnR>
                      <a:noFill/>
                    </a:lnR>
                    <a:lnT>
                      <a:noFill/>
                    </a:lnT>
                    <a:lnB>
                      <a:noFill/>
                    </a:lnB>
                  </a:tcPr>
                </a:tc>
                <a:extLst>
                  <a:ext uri="{0D108BD9-81ED-4DB2-BD59-A6C34878D82A}">
                    <a16:rowId xmlns:a16="http://schemas.microsoft.com/office/drawing/2014/main" val="10005"/>
                  </a:ext>
                </a:extLst>
              </a:tr>
            </a:tbl>
          </a:graphicData>
        </a:graphic>
      </p:graphicFrame>
      <p:pic>
        <p:nvPicPr>
          <p:cNvPr id="14" name="Picture 1"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01993" y="3875901"/>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476726"/>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084330"/>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676058"/>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303018"/>
            <a:ext cx="304800" cy="30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7618510"/>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Tdoc</a:t>
            </a:r>
            <a:r>
              <a:rPr lang="fr-FR" dirty="0"/>
              <a:t> # allocation </a:t>
            </a:r>
            <a:r>
              <a:rPr lang="fr-FR" dirty="0" err="1"/>
              <a:t>during</a:t>
            </a:r>
            <a:r>
              <a:rPr lang="fr-FR" dirty="0"/>
              <a:t> the meeting</a:t>
            </a:r>
          </a:p>
        </p:txBody>
      </p:sp>
      <p:sp>
        <p:nvSpPr>
          <p:cNvPr id="3" name="Espace réservé du contenu 2"/>
          <p:cNvSpPr>
            <a:spLocks noGrp="1"/>
          </p:cNvSpPr>
          <p:nvPr>
            <p:ph idx="1"/>
          </p:nvPr>
        </p:nvSpPr>
        <p:spPr>
          <a:xfrm>
            <a:off x="838200" y="1825625"/>
            <a:ext cx="11353800" cy="4351338"/>
          </a:xfrm>
        </p:spPr>
        <p:txBody>
          <a:bodyPr/>
          <a:lstStyle/>
          <a:p>
            <a:r>
              <a:rPr lang="fr-FR" sz="2000" dirty="0"/>
              <a:t>As </a:t>
            </a:r>
            <a:r>
              <a:rPr lang="fr-FR" sz="2000" dirty="0" err="1"/>
              <a:t>usual</a:t>
            </a:r>
            <a:r>
              <a:rPr lang="fr-FR" sz="2000" dirty="0"/>
              <a:t>, Kimmo (MCC) </a:t>
            </a:r>
            <a:r>
              <a:rPr lang="fr-FR" sz="2000" dirty="0" err="1"/>
              <a:t>will</a:t>
            </a:r>
            <a:r>
              <a:rPr lang="fr-FR" sz="2000" dirty="0"/>
              <a:t> </a:t>
            </a:r>
            <a:r>
              <a:rPr lang="en-GB" sz="2000" dirty="0"/>
              <a:t>allocate </a:t>
            </a:r>
            <a:r>
              <a:rPr lang="en-GB" sz="2000" dirty="0" err="1"/>
              <a:t>tdoc</a:t>
            </a:r>
            <a:r>
              <a:rPr lang="en-GB" sz="2000" dirty="0"/>
              <a:t> numbers</a:t>
            </a:r>
          </a:p>
          <a:p>
            <a:pPr lvl="1"/>
            <a:r>
              <a:rPr lang="en-GB" sz="1800" dirty="0"/>
              <a:t>Please send an email to Kimmo Kymalainen (</a:t>
            </a:r>
            <a:r>
              <a:rPr lang="en-GB" sz="1800" dirty="0">
                <a:hlinkClick r:id="rId2"/>
              </a:rPr>
              <a:t>Kimmo.Kymalainen@etsi.org</a:t>
            </a:r>
            <a:r>
              <a:rPr lang="en-GB" sz="1800" dirty="0"/>
              <a:t>)</a:t>
            </a:r>
          </a:p>
          <a:p>
            <a:r>
              <a:rPr lang="en-GB" sz="2000" dirty="0"/>
              <a:t>New documents must be uploaded to the "Inbox" folder</a:t>
            </a:r>
          </a:p>
          <a:p>
            <a:pPr lvl="1"/>
            <a:r>
              <a:rPr lang="en-GB" sz="1800" dirty="0"/>
              <a:t>Please </a:t>
            </a:r>
            <a:r>
              <a:rPr lang="en-GB" sz="1800" b="1" dirty="0">
                <a:solidFill>
                  <a:srgbClr val="FF0000"/>
                </a:solidFill>
              </a:rPr>
              <a:t>DO NOT </a:t>
            </a:r>
            <a:r>
              <a:rPr lang="en-GB" sz="1800" dirty="0"/>
              <a:t>upload your document using 3GU</a:t>
            </a:r>
          </a:p>
          <a:p>
            <a:r>
              <a:rPr lang="en-GB" sz="2000" dirty="0"/>
              <a:t>"Inbox/Drafts" folder can be used to work offline on documents</a:t>
            </a:r>
          </a:p>
          <a:p>
            <a:pPr lvl="1"/>
            <a:r>
              <a:rPr lang="en-GB" sz="1800" dirty="0"/>
              <a:t>Please </a:t>
            </a:r>
            <a:r>
              <a:rPr lang="en-GB" sz="1800" b="1" dirty="0">
                <a:solidFill>
                  <a:srgbClr val="FF0000"/>
                </a:solidFill>
              </a:rPr>
              <a:t>DO NOT </a:t>
            </a:r>
            <a:r>
              <a:rPr lang="en-GB" sz="1800" dirty="0"/>
              <a:t>use official filename when using the "Inbox/Drafts" folder (see next slide)</a:t>
            </a:r>
          </a:p>
          <a:p>
            <a:r>
              <a:rPr lang="fr-FR" sz="2000" dirty="0"/>
              <a:t>"Inbox" and "Inbox/</a:t>
            </a:r>
            <a:r>
              <a:rPr lang="fr-FR" sz="2000" dirty="0" err="1"/>
              <a:t>Drafts</a:t>
            </a:r>
            <a:r>
              <a:rPr lang="fr-FR" sz="2000" dirty="0"/>
              <a:t>" </a:t>
            </a:r>
            <a:r>
              <a:rPr lang="fr-FR" sz="2000" dirty="0" err="1"/>
              <a:t>can</a:t>
            </a:r>
            <a:r>
              <a:rPr lang="fr-FR" sz="2000" dirty="0"/>
              <a:t> </a:t>
            </a:r>
            <a:r>
              <a:rPr lang="fr-FR" sz="2000" dirty="0" err="1"/>
              <a:t>be</a:t>
            </a:r>
            <a:r>
              <a:rPr lang="fr-FR" sz="2000" dirty="0"/>
              <a:t> </a:t>
            </a:r>
            <a:r>
              <a:rPr lang="fr-FR" sz="2000" dirty="0" err="1"/>
              <a:t>used</a:t>
            </a:r>
            <a:r>
              <a:rPr lang="fr-FR" sz="2000" dirty="0"/>
              <a:t> by </a:t>
            </a:r>
            <a:r>
              <a:rPr lang="fr-FR" sz="2000" dirty="0" err="1"/>
              <a:t>delegates</a:t>
            </a:r>
            <a:r>
              <a:rPr lang="fr-FR" sz="2000" dirty="0"/>
              <a:t> </a:t>
            </a:r>
            <a:r>
              <a:rPr lang="fr-FR" sz="2000" dirty="0" err="1"/>
              <a:t>without</a:t>
            </a:r>
            <a:r>
              <a:rPr lang="fr-FR" sz="2000" dirty="0"/>
              <a:t> FTP.</a:t>
            </a:r>
          </a:p>
          <a:p>
            <a:pPr lvl="1"/>
            <a:r>
              <a:rPr lang="fr-FR" sz="1800" dirty="0"/>
              <a:t>On the web, </a:t>
            </a:r>
            <a:r>
              <a:rPr lang="fr-FR" sz="1800" dirty="0" err="1"/>
              <a:t>it</a:t>
            </a:r>
            <a:r>
              <a:rPr lang="fr-FR" sz="1800" dirty="0"/>
              <a:t> </a:t>
            </a:r>
            <a:r>
              <a:rPr lang="fr-FR" sz="1800" dirty="0" err="1"/>
              <a:t>is</a:t>
            </a:r>
            <a:r>
              <a:rPr lang="fr-FR" sz="1800" dirty="0"/>
              <a:t> possible to log in (</a:t>
            </a:r>
            <a:r>
              <a:rPr lang="fr-FR" sz="1800" dirty="0" err="1"/>
              <a:t>using</a:t>
            </a:r>
            <a:r>
              <a:rPr lang="fr-FR" sz="1800" dirty="0"/>
              <a:t> EOL </a:t>
            </a:r>
            <a:r>
              <a:rPr lang="fr-FR" sz="1800" dirty="0" err="1"/>
              <a:t>account</a:t>
            </a:r>
            <a:r>
              <a:rPr lang="fr-FR" sz="1800" dirty="0"/>
              <a:t>) and </a:t>
            </a:r>
            <a:r>
              <a:rPr lang="fr-FR" sz="1800" dirty="0" err="1"/>
              <a:t>then</a:t>
            </a:r>
            <a:r>
              <a:rPr lang="fr-FR" sz="1800" dirty="0"/>
              <a:t> </a:t>
            </a:r>
            <a:r>
              <a:rPr lang="fr-FR" sz="1800" dirty="0" err="1"/>
              <a:t>updload</a:t>
            </a:r>
            <a:r>
              <a:rPr lang="fr-FR" sz="1800" dirty="0"/>
              <a:t> documents</a:t>
            </a:r>
            <a:br>
              <a:rPr lang="en-GB" sz="1800" dirty="0"/>
            </a:br>
            <a:endParaRPr lang="fr-FR" sz="18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9486" y="4668922"/>
            <a:ext cx="5879271" cy="17114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lèche droite 3"/>
          <p:cNvSpPr/>
          <p:nvPr/>
        </p:nvSpPr>
        <p:spPr>
          <a:xfrm rot="12796118">
            <a:off x="9348744" y="5610573"/>
            <a:ext cx="540026" cy="278296"/>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190982515"/>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Handling of files in </a:t>
            </a:r>
            <a:r>
              <a:rPr lang="fr-FR" dirty="0" err="1"/>
              <a:t>Inbox</a:t>
            </a:r>
            <a:r>
              <a:rPr lang="fr-FR" dirty="0"/>
              <a:t>/</a:t>
            </a:r>
            <a:r>
              <a:rPr lang="fr-FR" dirty="0" err="1"/>
              <a:t>Drafts</a:t>
            </a:r>
            <a:r>
              <a:rPr lang="fr-FR" dirty="0"/>
              <a:t> </a:t>
            </a:r>
            <a:r>
              <a:rPr lang="fr-FR" dirty="0" err="1"/>
              <a:t>folder</a:t>
            </a:r>
            <a:endParaRPr lang="fr-FR" dirty="0"/>
          </a:p>
        </p:txBody>
      </p:sp>
      <p:sp>
        <p:nvSpPr>
          <p:cNvPr id="3" name="Espace réservé du contenu 2"/>
          <p:cNvSpPr>
            <a:spLocks noGrp="1"/>
          </p:cNvSpPr>
          <p:nvPr>
            <p:ph idx="1"/>
          </p:nvPr>
        </p:nvSpPr>
        <p:spPr>
          <a:xfrm>
            <a:off x="1015621" y="1661852"/>
            <a:ext cx="10515600" cy="4351338"/>
          </a:xfrm>
        </p:spPr>
        <p:txBody>
          <a:bodyPr numCol="1"/>
          <a:lstStyle/>
          <a:p>
            <a:r>
              <a:rPr lang="en-US" dirty="0"/>
              <a:t>For draft version of revised document, please use:</a:t>
            </a:r>
          </a:p>
          <a:p>
            <a:pPr lvl="1"/>
            <a:r>
              <a:rPr lang="en-GB" dirty="0"/>
              <a:t>CP-23&lt;</a:t>
            </a:r>
            <a:r>
              <a:rPr lang="en-GB" dirty="0" err="1"/>
              <a:t>originalTdocNbr</a:t>
            </a:r>
            <a:r>
              <a:rPr lang="en-GB" dirty="0"/>
              <a:t>&gt;_rev&lt;#&gt;</a:t>
            </a:r>
          </a:p>
          <a:p>
            <a:pPr lvl="1"/>
            <a:r>
              <a:rPr lang="en-GB" dirty="0"/>
              <a:t>E.g. CP-230</a:t>
            </a:r>
            <a:r>
              <a:rPr lang="en-US" dirty="0"/>
              <a:t>002_</a:t>
            </a:r>
            <a:r>
              <a:rPr lang="en-GB" dirty="0"/>
              <a:t>rev1</a:t>
            </a:r>
            <a:r>
              <a:rPr lang="en-US" dirty="0"/>
              <a:t>.zip</a:t>
            </a:r>
          </a:p>
          <a:p>
            <a:pPr lvl="1"/>
            <a:r>
              <a:rPr lang="en-US" dirty="0"/>
              <a:t>Revision number is incremented by the source company.</a:t>
            </a:r>
            <a:endParaRPr lang="en-GB" dirty="0"/>
          </a:p>
          <a:p>
            <a:r>
              <a:rPr lang="en-US" dirty="0"/>
              <a:t>Proposed revisions/comments on the draft document, please append your initials.</a:t>
            </a:r>
            <a:endParaRPr lang="fr-FR" dirty="0"/>
          </a:p>
          <a:p>
            <a:pPr lvl="1"/>
            <a:r>
              <a:rPr lang="en-GB" dirty="0"/>
              <a:t>CP-23&lt;</a:t>
            </a:r>
            <a:r>
              <a:rPr lang="en-GB" dirty="0" err="1"/>
              <a:t>originalTdocNbr</a:t>
            </a:r>
            <a:r>
              <a:rPr lang="en-GB" dirty="0"/>
              <a:t>&gt;_rev&lt;#&gt;_&lt;nn&gt;</a:t>
            </a:r>
          </a:p>
          <a:p>
            <a:pPr lvl="1"/>
            <a:r>
              <a:rPr lang="en-GB" dirty="0"/>
              <a:t>E.g. CP-230002</a:t>
            </a:r>
            <a:r>
              <a:rPr lang="en-US" dirty="0"/>
              <a:t>_</a:t>
            </a:r>
            <a:r>
              <a:rPr lang="en-GB" dirty="0"/>
              <a:t>rev1_kk</a:t>
            </a:r>
            <a:r>
              <a:rPr lang="en-US" dirty="0"/>
              <a:t>.zip, </a:t>
            </a:r>
            <a:r>
              <a:rPr lang="en-GB" dirty="0"/>
              <a:t>CP-230002</a:t>
            </a:r>
            <a:r>
              <a:rPr lang="en-US" dirty="0"/>
              <a:t>_</a:t>
            </a:r>
            <a:r>
              <a:rPr lang="en-GB" dirty="0"/>
              <a:t>rev1</a:t>
            </a:r>
            <a:r>
              <a:rPr lang="en-US" dirty="0"/>
              <a:t>_kk_ja.zip</a:t>
            </a:r>
            <a:endParaRPr lang="en-GB" dirty="0"/>
          </a:p>
          <a:p>
            <a:r>
              <a:rPr lang="en-US" dirty="0"/>
              <a:t>copy/paste the hyperlink to the file stored in Inbox/Drafts and send an email on the mailing list if you want to share the information</a:t>
            </a:r>
            <a:endParaRPr lang="fr-FR" dirty="0"/>
          </a:p>
          <a:p>
            <a:pPr lvl="1"/>
            <a:r>
              <a:rPr lang="en-US" dirty="0"/>
              <a:t>e.g. </a:t>
            </a:r>
            <a:r>
              <a:rPr lang="en-US" u="sng" dirty="0">
                <a:hlinkClick r:id="rId2"/>
              </a:rPr>
              <a:t>CP-223002_rev1.zip</a:t>
            </a:r>
            <a:r>
              <a:rPr lang="en-US" u="sng" dirty="0"/>
              <a:t> </a:t>
            </a:r>
            <a:endParaRPr lang="en-US" dirty="0"/>
          </a:p>
          <a:p>
            <a:endParaRPr lang="fr-FR" dirty="0"/>
          </a:p>
        </p:txBody>
      </p:sp>
    </p:spTree>
    <p:extLst>
      <p:ext uri="{BB962C8B-B14F-4D97-AF65-F5344CB8AC3E}">
        <p14:creationId xmlns:p14="http://schemas.microsoft.com/office/powerpoint/2010/main" val="2438557478"/>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Deadlines (!)</a:t>
            </a:r>
          </a:p>
        </p:txBody>
      </p:sp>
      <p:sp>
        <p:nvSpPr>
          <p:cNvPr id="3" name="Espace réservé du contenu 2"/>
          <p:cNvSpPr>
            <a:spLocks noGrp="1"/>
          </p:cNvSpPr>
          <p:nvPr>
            <p:ph idx="1"/>
          </p:nvPr>
        </p:nvSpPr>
        <p:spPr/>
        <p:txBody>
          <a:bodyPr/>
          <a:lstStyle/>
          <a:p>
            <a:r>
              <a:rPr lang="fr-FR" sz="2400" dirty="0"/>
              <a:t> (1) Initial Agenda:		</a:t>
            </a:r>
            <a:r>
              <a:rPr lang="fr-FR" sz="2400" dirty="0" err="1"/>
              <a:t>Fri</a:t>
            </a:r>
            <a:r>
              <a:rPr lang="fr-FR" sz="2400" dirty="0"/>
              <a:t>	28.02.2023 13:00 UTC</a:t>
            </a:r>
          </a:p>
          <a:p>
            <a:r>
              <a:rPr lang="fr-FR" sz="2400" dirty="0"/>
              <a:t> (2) </a:t>
            </a:r>
            <a:r>
              <a:rPr lang="fr-FR" sz="2400" dirty="0" err="1"/>
              <a:t>Comments</a:t>
            </a:r>
            <a:r>
              <a:rPr lang="fr-FR" sz="2400" dirty="0"/>
              <a:t> to agenda:	Thu 	03.03.2023 22:30 UTC</a:t>
            </a:r>
          </a:p>
          <a:p>
            <a:r>
              <a:rPr lang="fr-FR" sz="2400" dirty="0"/>
              <a:t> (3) </a:t>
            </a:r>
            <a:r>
              <a:rPr lang="fr-FR" sz="2400" dirty="0" err="1"/>
              <a:t>Tdoc</a:t>
            </a:r>
            <a:r>
              <a:rPr lang="fr-FR" sz="2400" dirty="0"/>
              <a:t> </a:t>
            </a:r>
            <a:r>
              <a:rPr lang="fr-FR" sz="2400" dirty="0" err="1"/>
              <a:t>submission</a:t>
            </a:r>
            <a:r>
              <a:rPr lang="fr-FR" sz="2400" dirty="0"/>
              <a:t> :	</a:t>
            </a:r>
            <a:r>
              <a:rPr lang="fr-FR" sz="2400" dirty="0" err="1"/>
              <a:t>Fri</a:t>
            </a:r>
            <a:r>
              <a:rPr lang="fr-FR" sz="2400" dirty="0"/>
              <a:t> 	10.03.2023 22:30 UTC</a:t>
            </a:r>
          </a:p>
          <a:p>
            <a:r>
              <a:rPr lang="en-US" sz="2400" dirty="0"/>
              <a:t> </a:t>
            </a:r>
            <a:r>
              <a:rPr lang="fr-FR" sz="2400" dirty="0"/>
              <a:t>(4) Meeting Registration:	Mon	13.03.2023 08:00 UTC</a:t>
            </a:r>
          </a:p>
          <a:p>
            <a:r>
              <a:rPr lang="en-US" sz="2400" dirty="0"/>
              <a:t> (5) Initial comment phase:	</a:t>
            </a:r>
            <a:r>
              <a:rPr lang="fr-FR" sz="2400" dirty="0" err="1"/>
              <a:t>Fri</a:t>
            </a:r>
            <a:r>
              <a:rPr lang="fr-FR" sz="2400" dirty="0"/>
              <a:t> 	17.03.2023 22:30 UTC</a:t>
            </a:r>
            <a:endParaRPr lang="en-US" sz="2400" dirty="0"/>
          </a:p>
          <a:p>
            <a:r>
              <a:rPr lang="en-US" sz="2400" dirty="0"/>
              <a:t> (6) Revisions submission: 	Mon	</a:t>
            </a:r>
            <a:r>
              <a:rPr lang="fr-FR" sz="2400" dirty="0"/>
              <a:t>20.03.2023 22:30 UTC</a:t>
            </a:r>
            <a:endParaRPr lang="en-US" sz="2400" dirty="0"/>
          </a:p>
          <a:p>
            <a:r>
              <a:rPr lang="en-US" sz="2400" dirty="0"/>
              <a:t> (7) Final comment phase :	Tue 	21.03.2023 </a:t>
            </a:r>
            <a:r>
              <a:rPr lang="fr-FR" sz="2400" dirty="0"/>
              <a:t>15:00 UTC</a:t>
            </a:r>
          </a:p>
          <a:p>
            <a:pPr marL="0" indent="0">
              <a:buNone/>
            </a:pPr>
            <a:endParaRPr lang="fr-FR" sz="2400" dirty="0"/>
          </a:p>
        </p:txBody>
      </p:sp>
      <p:sp>
        <p:nvSpPr>
          <p:cNvPr id="4" name="ZoneTexte 3"/>
          <p:cNvSpPr txBox="1"/>
          <p:nvPr/>
        </p:nvSpPr>
        <p:spPr>
          <a:xfrm rot="20143404">
            <a:off x="6848319" y="581961"/>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1220323132"/>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Approval</a:t>
            </a:r>
            <a:r>
              <a:rPr lang="fr-FR" dirty="0"/>
              <a:t> </a:t>
            </a:r>
            <a:r>
              <a:rPr lang="fr-FR" dirty="0" err="1"/>
              <a:t>process</a:t>
            </a:r>
            <a:endParaRPr lang="fr-FR" dirty="0"/>
          </a:p>
        </p:txBody>
      </p:sp>
      <p:sp>
        <p:nvSpPr>
          <p:cNvPr id="3" name="Espace réservé du contenu 2"/>
          <p:cNvSpPr>
            <a:spLocks noGrp="1"/>
          </p:cNvSpPr>
          <p:nvPr>
            <p:ph idx="1"/>
          </p:nvPr>
        </p:nvSpPr>
        <p:spPr>
          <a:xfrm>
            <a:off x="251345" y="1825625"/>
            <a:ext cx="11553968" cy="4351338"/>
          </a:xfrm>
        </p:spPr>
        <p:txBody>
          <a:bodyPr/>
          <a:lstStyle/>
          <a:p>
            <a:r>
              <a:rPr lang="en-US" sz="2000" dirty="0"/>
              <a:t>CRs, CR packs, WG status reports, new/revised WID, LS In for information for which no comment has been raised until the initial comment phase deadline (5) or during the F2F meeting will be approved or noted without further discussion.</a:t>
            </a:r>
          </a:p>
          <a:p>
            <a:r>
              <a:rPr lang="en-US" sz="2000" dirty="0"/>
              <a:t>Any comment raised before the initial comment phase deadline (5) can be discussed on the CT email list (see following slide) with the use of the Inbox/Draft folder to share proposed revised text.</a:t>
            </a:r>
          </a:p>
          <a:p>
            <a:r>
              <a:rPr lang="en-US" sz="2000" dirty="0"/>
              <a:t>Document authors are responsible to seek for consensus and sum up the output of any discussion</a:t>
            </a:r>
          </a:p>
          <a:p>
            <a:r>
              <a:rPr lang="en-US" sz="2000" dirty="0"/>
              <a:t>Daily summary with a </a:t>
            </a:r>
            <a:r>
              <a:rPr lang="en-US" sz="2000" dirty="0" err="1"/>
              <a:t>Tdoc</a:t>
            </a:r>
            <a:r>
              <a:rPr lang="en-US" sz="2000" dirty="0"/>
              <a:t> status update will be provided by the CT leadership on the CT mailing list</a:t>
            </a:r>
          </a:p>
          <a:p>
            <a:r>
              <a:rPr lang="en-US" sz="2000" dirty="0"/>
              <a:t>Revised documents should be submitted on time (6)</a:t>
            </a:r>
          </a:p>
          <a:p>
            <a:r>
              <a:rPr lang="en-US" sz="2000" dirty="0"/>
              <a:t>After the final comment phase (7), decisions on the remaining documents will be taken by the CT chair, helped by the CT leadership, based on the output of the discussions on the CT email list and in the meeting room</a:t>
            </a:r>
          </a:p>
          <a:p>
            <a:r>
              <a:rPr lang="en-GB" sz="2000" dirty="0"/>
              <a:t>At the end of the meeting , all non-approved docs will be indicated as "Noted", "Not pursued", "Postponed" or "Withdrawn"</a:t>
            </a:r>
            <a:endParaRPr lang="fr-FR" sz="2000" dirty="0"/>
          </a:p>
        </p:txBody>
      </p:sp>
      <p:sp>
        <p:nvSpPr>
          <p:cNvPr id="4" name="ZoneTexte 3">
            <a:extLst>
              <a:ext uri="{FF2B5EF4-FFF2-40B4-BE49-F238E27FC236}">
                <a16:creationId xmlns:a16="http://schemas.microsoft.com/office/drawing/2014/main" id="{EF63FBE9-E1AF-4A8E-B885-7A0A836D467C}"/>
              </a:ext>
            </a:extLst>
          </p:cNvPr>
          <p:cNvSpPr txBox="1"/>
          <p:nvPr/>
        </p:nvSpPr>
        <p:spPr>
          <a:xfrm rot="20143404">
            <a:off x="6848319" y="581961"/>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3007628664"/>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Proposed </a:t>
            </a:r>
            <a:r>
              <a:rPr lang="en-GB"/>
              <a:t>email subject headers</a:t>
            </a:r>
            <a:endParaRPr lang="fr-FR" dirty="0"/>
          </a:p>
        </p:txBody>
      </p:sp>
      <p:sp>
        <p:nvSpPr>
          <p:cNvPr id="3" name="Espace réservé du contenu 2"/>
          <p:cNvSpPr>
            <a:spLocks noGrp="1"/>
          </p:cNvSpPr>
          <p:nvPr>
            <p:ph idx="1"/>
          </p:nvPr>
        </p:nvSpPr>
        <p:spPr>
          <a:xfrm>
            <a:off x="838200" y="1825625"/>
            <a:ext cx="5048250" cy="4351338"/>
          </a:xfrm>
        </p:spPr>
        <p:txBody>
          <a:bodyPr/>
          <a:lstStyle/>
          <a:p>
            <a:r>
              <a:rPr lang="fr-FR" sz="2000" dirty="0" err="1"/>
              <a:t>When</a:t>
            </a:r>
            <a:r>
              <a:rPr lang="fr-FR" sz="2000" dirty="0"/>
              <a:t> </a:t>
            </a:r>
            <a:r>
              <a:rPr lang="fr-FR" sz="2000" dirty="0" err="1"/>
              <a:t>triggering</a:t>
            </a:r>
            <a:r>
              <a:rPr lang="fr-FR" sz="2000" dirty="0"/>
              <a:t> a discussion on the CT email </a:t>
            </a:r>
            <a:r>
              <a:rPr lang="fr-FR" sz="2000" dirty="0" err="1"/>
              <a:t>list</a:t>
            </a:r>
            <a:r>
              <a:rPr lang="fr-FR" sz="2000" dirty="0"/>
              <a:t>, </a:t>
            </a:r>
            <a:r>
              <a:rPr lang="fr-FR" sz="2000" dirty="0" err="1"/>
              <a:t>unambiguous</a:t>
            </a:r>
            <a:r>
              <a:rPr lang="fr-FR" sz="2000" dirty="0"/>
              <a:t> </a:t>
            </a:r>
            <a:r>
              <a:rPr lang="fr-FR" sz="2000" dirty="0" err="1"/>
              <a:t>subject</a:t>
            </a:r>
            <a:r>
              <a:rPr lang="fr-FR" sz="2000" dirty="0"/>
              <a:t> header </a:t>
            </a:r>
            <a:r>
              <a:rPr lang="fr-FR" sz="2000" dirty="0" err="1"/>
              <a:t>shall</a:t>
            </a:r>
            <a:r>
              <a:rPr lang="fr-FR" sz="2000" dirty="0"/>
              <a:t> </a:t>
            </a:r>
            <a:r>
              <a:rPr lang="fr-FR" sz="2000" dirty="0" err="1"/>
              <a:t>be</a:t>
            </a:r>
            <a:r>
              <a:rPr lang="fr-FR" sz="2000" dirty="0"/>
              <a:t> </a:t>
            </a:r>
            <a:r>
              <a:rPr lang="fr-FR" sz="2000" dirty="0" err="1"/>
              <a:t>used</a:t>
            </a:r>
            <a:endParaRPr lang="fr-FR" sz="2000" dirty="0"/>
          </a:p>
          <a:p>
            <a:r>
              <a:rPr lang="fr-FR" sz="2000" dirty="0"/>
              <a:t>Email </a:t>
            </a:r>
            <a:r>
              <a:rPr lang="fr-FR" sz="2000" dirty="0" err="1"/>
              <a:t>subjects</a:t>
            </a:r>
            <a:r>
              <a:rPr lang="fr-FR" sz="2000" dirty="0"/>
              <a:t> SHALL NOT </a:t>
            </a:r>
            <a:r>
              <a:rPr lang="fr-FR" sz="2000" dirty="0" err="1"/>
              <a:t>be</a:t>
            </a:r>
            <a:r>
              <a:rPr lang="fr-FR" sz="2000" dirty="0"/>
              <a:t> </a:t>
            </a:r>
            <a:r>
              <a:rPr lang="fr-FR" sz="2000" dirty="0" err="1"/>
              <a:t>modified</a:t>
            </a:r>
            <a:endParaRPr lang="fr-FR" sz="2000" dirty="0"/>
          </a:p>
          <a:p>
            <a:r>
              <a:rPr lang="fr-FR" sz="2000" dirty="0" err="1"/>
              <a:t>Please</a:t>
            </a:r>
            <a:r>
              <a:rPr lang="fr-FR" sz="2000" dirty="0"/>
              <a:t> use the correct </a:t>
            </a:r>
            <a:r>
              <a:rPr lang="fr-FR" sz="2000" dirty="0" err="1"/>
              <a:t>Tdoc</a:t>
            </a:r>
            <a:r>
              <a:rPr lang="fr-FR" sz="2000" dirty="0"/>
              <a:t>#, </a:t>
            </a:r>
            <a:r>
              <a:rPr lang="fr-FR" sz="2000" dirty="0" err="1"/>
              <a:t>especially</a:t>
            </a:r>
            <a:r>
              <a:rPr lang="fr-FR" sz="2000" dirty="0"/>
              <a:t> </a:t>
            </a:r>
            <a:r>
              <a:rPr lang="fr-FR" sz="2000" dirty="0" err="1"/>
              <a:t>when</a:t>
            </a:r>
            <a:r>
              <a:rPr lang="fr-FR" sz="2000" dirty="0"/>
              <a:t> the comment </a:t>
            </a:r>
            <a:r>
              <a:rPr lang="fr-FR" sz="2000" dirty="0" err="1"/>
              <a:t>is</a:t>
            </a:r>
            <a:r>
              <a:rPr lang="fr-FR" sz="2000" dirty="0"/>
              <a:t> </a:t>
            </a:r>
            <a:r>
              <a:rPr lang="fr-FR" sz="2000" dirty="0" err="1"/>
              <a:t>related</a:t>
            </a:r>
            <a:r>
              <a:rPr lang="fr-FR" sz="2000" dirty="0"/>
              <a:t> to </a:t>
            </a:r>
            <a:r>
              <a:rPr lang="fr-FR" sz="2000" dirty="0" err="1"/>
              <a:t>revised</a:t>
            </a:r>
            <a:r>
              <a:rPr lang="fr-FR" sz="2000" dirty="0"/>
              <a:t> document</a:t>
            </a:r>
          </a:p>
          <a:p>
            <a:endParaRPr lang="fr-FR" sz="2000" dirty="0"/>
          </a:p>
          <a:p>
            <a:endParaRPr lang="fr-FR" sz="2000" dirty="0"/>
          </a:p>
          <a:p>
            <a:endParaRPr lang="fr-FR" sz="2000" dirty="0"/>
          </a:p>
        </p:txBody>
      </p:sp>
      <p:sp>
        <p:nvSpPr>
          <p:cNvPr id="4" name="Espace réservé du contenu 2"/>
          <p:cNvSpPr txBox="1">
            <a:spLocks/>
          </p:cNvSpPr>
          <p:nvPr/>
        </p:nvSpPr>
        <p:spPr bwMode="auto">
          <a:xfrm>
            <a:off x="6096000" y="1734849"/>
            <a:ext cx="60960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2000" dirty="0" err="1"/>
              <a:t>Subject</a:t>
            </a:r>
            <a:r>
              <a:rPr lang="fr-FR" sz="2000" dirty="0"/>
              <a:t> headers :</a:t>
            </a:r>
          </a:p>
          <a:p>
            <a:pPr lvl="1"/>
            <a:r>
              <a:rPr lang="fr-FR" sz="1400" dirty="0"/>
              <a:t>[CT#99] [AI#2] [Agenda/DAD] [CP-230xxx] comment:</a:t>
            </a:r>
          </a:p>
          <a:p>
            <a:pPr lvl="1"/>
            <a:r>
              <a:rPr lang="fr-FR" sz="1400" dirty="0"/>
              <a:t>[CT#99] [AI#3] [CT report] [CP-230xxx] comment:</a:t>
            </a:r>
          </a:p>
          <a:p>
            <a:pPr lvl="1"/>
            <a:r>
              <a:rPr lang="fr-FR" sz="1400" dirty="0"/>
              <a:t>[CT#99] [AI#4.1] [LS In] [CP-230xxx] comment:</a:t>
            </a:r>
          </a:p>
          <a:p>
            <a:pPr lvl="1"/>
            <a:r>
              <a:rPr lang="fr-FR" sz="1400" dirty="0"/>
              <a:t>[CT#99] [AI#4.2] [LS Out] [CP-230xxx] comment:</a:t>
            </a:r>
          </a:p>
          <a:p>
            <a:pPr lvl="1"/>
            <a:r>
              <a:rPr lang="fr-FR" sz="1400" dirty="0"/>
              <a:t>[CT#99] [AI#5.x] [WG report] [CP-222xxx] comment:</a:t>
            </a:r>
          </a:p>
          <a:p>
            <a:pPr lvl="1"/>
            <a:r>
              <a:rPr lang="fr-FR" sz="1400" dirty="0"/>
              <a:t>[CT#99] [</a:t>
            </a:r>
            <a:r>
              <a:rPr lang="fr-FR" sz="1400" dirty="0" err="1"/>
              <a:t>AI#xx</a:t>
            </a:r>
            <a:r>
              <a:rPr lang="fr-FR" sz="1400" dirty="0"/>
              <a:t>] [CR pack] [CP-230xxx] comment:</a:t>
            </a:r>
          </a:p>
          <a:p>
            <a:pPr lvl="1"/>
            <a:r>
              <a:rPr lang="fr-FR" sz="1400" dirty="0"/>
              <a:t>[CT#99] [</a:t>
            </a:r>
            <a:r>
              <a:rPr lang="fr-FR" sz="1400" dirty="0" err="1"/>
              <a:t>AI#xx</a:t>
            </a:r>
            <a:r>
              <a:rPr lang="fr-FR" sz="1400" dirty="0"/>
              <a:t>] [</a:t>
            </a:r>
            <a:r>
              <a:rPr lang="fr-FR" sz="1400" dirty="0" err="1"/>
              <a:t>Company</a:t>
            </a:r>
            <a:r>
              <a:rPr lang="fr-FR" sz="1400" dirty="0"/>
              <a:t> CR] [CP-230xxx] comment:</a:t>
            </a:r>
          </a:p>
          <a:p>
            <a:pPr lvl="1"/>
            <a:r>
              <a:rPr lang="fr-FR" sz="1400" dirty="0"/>
              <a:t>[CT#99] [AI#18.2] [New WID] [CP-230xxx] comment:</a:t>
            </a:r>
          </a:p>
          <a:p>
            <a:pPr lvl="1"/>
            <a:r>
              <a:rPr lang="fr-FR" sz="1400" dirty="0"/>
              <a:t>[CT#99] [AI#18.3] [</a:t>
            </a:r>
            <a:r>
              <a:rPr lang="fr-FR" sz="1400" dirty="0" err="1"/>
              <a:t>Revised</a:t>
            </a:r>
            <a:r>
              <a:rPr lang="fr-FR" sz="1400" dirty="0"/>
              <a:t> WID] [CP-230xxx] comment:</a:t>
            </a:r>
          </a:p>
          <a:p>
            <a:pPr lvl="1"/>
            <a:r>
              <a:rPr lang="fr-FR" sz="1400" dirty="0"/>
              <a:t>[CT#99] [AI#19.1] [Elections] comment:</a:t>
            </a:r>
          </a:p>
          <a:p>
            <a:pPr lvl="1"/>
            <a:r>
              <a:rPr lang="fr-FR" sz="1400" dirty="0"/>
              <a:t>[CT#99] [AI#19.2] [</a:t>
            </a:r>
            <a:r>
              <a:rPr lang="fr-FR" sz="1400" dirty="0" err="1"/>
              <a:t>Specs</a:t>
            </a:r>
            <a:r>
              <a:rPr lang="fr-FR" sz="1400" dirty="0"/>
              <a:t> for info] [CP-230xxx] comment:</a:t>
            </a:r>
          </a:p>
          <a:p>
            <a:pPr lvl="1"/>
            <a:r>
              <a:rPr lang="fr-FR" sz="1400" dirty="0"/>
              <a:t>[CT#99] [AI#19.3] [</a:t>
            </a:r>
            <a:r>
              <a:rPr lang="fr-FR" sz="1400" dirty="0" err="1"/>
              <a:t>Specs</a:t>
            </a:r>
            <a:r>
              <a:rPr lang="fr-FR" sz="1400" dirty="0"/>
              <a:t> for </a:t>
            </a:r>
            <a:r>
              <a:rPr lang="fr-FR" sz="1400" dirty="0" err="1"/>
              <a:t>approval</a:t>
            </a:r>
            <a:r>
              <a:rPr lang="fr-FR" sz="1400" dirty="0"/>
              <a:t>] [CP-230xxx] comment:</a:t>
            </a:r>
          </a:p>
          <a:p>
            <a:pPr lvl="1"/>
            <a:r>
              <a:rPr lang="fr-FR" sz="1400" dirty="0"/>
              <a:t>[CT#99] [AI#21] [</a:t>
            </a:r>
            <a:r>
              <a:rPr lang="fr-FR" sz="1400" dirty="0" err="1"/>
              <a:t>Workplan</a:t>
            </a:r>
            <a:r>
              <a:rPr lang="fr-FR" sz="1400" dirty="0"/>
              <a:t>] [CP-230xxx] comment:</a:t>
            </a:r>
          </a:p>
          <a:p>
            <a:pPr lvl="1"/>
            <a:r>
              <a:rPr lang="fr-FR" sz="1400" dirty="0" err="1"/>
              <a:t>Others</a:t>
            </a:r>
            <a:r>
              <a:rPr lang="fr-FR" sz="1400" dirty="0"/>
              <a:t>:</a:t>
            </a:r>
          </a:p>
          <a:p>
            <a:pPr lvl="2"/>
            <a:r>
              <a:rPr lang="fr-FR" sz="1400" dirty="0"/>
              <a:t>[CT#99] [</a:t>
            </a:r>
            <a:r>
              <a:rPr lang="fr-FR" sz="1400" dirty="0" err="1"/>
              <a:t>AI#xx</a:t>
            </a:r>
            <a:r>
              <a:rPr lang="fr-FR" sz="1400" dirty="0"/>
              <a:t>] [</a:t>
            </a:r>
            <a:r>
              <a:rPr lang="fr-FR" sz="1400" i="1" dirty="0"/>
              <a:t>Agenda Item </a:t>
            </a:r>
            <a:r>
              <a:rPr lang="fr-FR" sz="1400" i="1" dirty="0" err="1"/>
              <a:t>Title</a:t>
            </a:r>
            <a:r>
              <a:rPr lang="fr-FR" sz="1400" dirty="0"/>
              <a:t>] [CP-230xxx] comment:</a:t>
            </a:r>
          </a:p>
          <a:p>
            <a:pPr lvl="2"/>
            <a:r>
              <a:rPr lang="fr-FR" sz="1400" dirty="0"/>
              <a:t>[CT#99] </a:t>
            </a:r>
            <a:r>
              <a:rPr lang="fr-FR" sz="1400" i="1" dirty="0" err="1"/>
              <a:t>Any</a:t>
            </a:r>
            <a:r>
              <a:rPr lang="fr-FR" sz="1400" i="1" dirty="0"/>
              <a:t> General topics (</a:t>
            </a:r>
            <a:r>
              <a:rPr lang="fr-FR" sz="1400" i="1" dirty="0" err="1"/>
              <a:t>when</a:t>
            </a:r>
            <a:r>
              <a:rPr lang="fr-FR" sz="1400" i="1" dirty="0"/>
              <a:t> no agenda item </a:t>
            </a:r>
            <a:r>
              <a:rPr lang="fr-FR" sz="1400" i="1" dirty="0" err="1"/>
              <a:t>is</a:t>
            </a:r>
            <a:r>
              <a:rPr lang="fr-FR" sz="1400" i="1" dirty="0"/>
              <a:t> applicable)</a:t>
            </a:r>
            <a:endParaRPr lang="fr-FR" sz="1400" dirty="0"/>
          </a:p>
          <a:p>
            <a:endParaRPr lang="fr-FR" sz="2000" dirty="0"/>
          </a:p>
          <a:p>
            <a:endParaRPr lang="fr-FR" sz="2000" dirty="0"/>
          </a:p>
        </p:txBody>
      </p:sp>
      <p:sp>
        <p:nvSpPr>
          <p:cNvPr id="5" name="ZoneTexte 4"/>
          <p:cNvSpPr txBox="1"/>
          <p:nvPr/>
        </p:nvSpPr>
        <p:spPr>
          <a:xfrm rot="20143404">
            <a:off x="8187904" y="515103"/>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2398495219"/>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Microsoft Teams Meeting sessions</a:t>
            </a:r>
          </a:p>
        </p:txBody>
      </p:sp>
      <p:sp>
        <p:nvSpPr>
          <p:cNvPr id="3" name="Espace réservé du contenu 2"/>
          <p:cNvSpPr>
            <a:spLocks noGrp="1"/>
          </p:cNvSpPr>
          <p:nvPr>
            <p:ph idx="1"/>
          </p:nvPr>
        </p:nvSpPr>
        <p:spPr>
          <a:xfrm>
            <a:off x="838200" y="1825625"/>
            <a:ext cx="6062932" cy="4351338"/>
          </a:xfrm>
        </p:spPr>
        <p:txBody>
          <a:bodyPr/>
          <a:lstStyle/>
          <a:p>
            <a:r>
              <a:rPr lang="fr-FR" dirty="0"/>
              <a:t>Team Meeting Sessions for </a:t>
            </a:r>
            <a:r>
              <a:rPr lang="fr-FR" dirty="0" err="1"/>
              <a:t>remote</a:t>
            </a:r>
            <a:r>
              <a:rPr lang="fr-FR" dirty="0"/>
              <a:t> participants</a:t>
            </a:r>
          </a:p>
          <a:p>
            <a:pPr lvl="1"/>
            <a:r>
              <a:rPr lang="fr-FR" dirty="0"/>
              <a:t>In </a:t>
            </a:r>
            <a:r>
              <a:rPr lang="fr-FR" dirty="0" err="1"/>
              <a:t>listen-only</a:t>
            </a:r>
            <a:r>
              <a:rPr lang="fr-FR" dirty="0"/>
              <a:t> mode</a:t>
            </a:r>
            <a:r>
              <a:rPr lang="fr-FR"/>
              <a:t>, in best-effort mode</a:t>
            </a:r>
            <a:endParaRPr lang="fr-FR" dirty="0"/>
          </a:p>
          <a:p>
            <a:pPr lvl="1"/>
            <a:r>
              <a:rPr lang="en-US" dirty="0"/>
              <a:t>Sharing of documents being projected in the meeting room</a:t>
            </a:r>
          </a:p>
          <a:p>
            <a:r>
              <a:rPr lang="fr-FR" dirty="0"/>
              <a:t>Dates:</a:t>
            </a:r>
          </a:p>
          <a:p>
            <a:pPr marL="914400" lvl="1" indent="-457200">
              <a:buFont typeface="+mj-lt"/>
              <a:buAutoNum type="arabicPeriod"/>
            </a:pPr>
            <a:r>
              <a:rPr lang="en-US" dirty="0"/>
              <a:t>Mon, Mar 20: </a:t>
            </a:r>
            <a:r>
              <a:rPr lang="fr-FR" dirty="0"/>
              <a:t>09h00-17h30 CEST</a:t>
            </a:r>
          </a:p>
          <a:p>
            <a:pPr marL="914400" lvl="1" indent="-457200">
              <a:buFont typeface="+mj-lt"/>
              <a:buAutoNum type="arabicPeriod"/>
            </a:pPr>
            <a:r>
              <a:rPr lang="en-US" dirty="0"/>
              <a:t>Tue, Mar 21:   </a:t>
            </a:r>
            <a:r>
              <a:rPr lang="fr-FR" dirty="0"/>
              <a:t>09h00-17h30 CEST</a:t>
            </a:r>
          </a:p>
        </p:txBody>
      </p:sp>
      <p:graphicFrame>
        <p:nvGraphicFramePr>
          <p:cNvPr id="4" name="Tableau 3"/>
          <p:cNvGraphicFramePr>
            <a:graphicFrameLocks noGrp="1"/>
          </p:cNvGraphicFramePr>
          <p:nvPr/>
        </p:nvGraphicFramePr>
        <p:xfrm>
          <a:off x="7387713" y="2000946"/>
          <a:ext cx="4135759" cy="3316401"/>
        </p:xfrm>
        <a:graphic>
          <a:graphicData uri="http://schemas.openxmlformats.org/drawingml/2006/table">
            <a:tbl>
              <a:tblPr firstRow="1" firstCol="1" bandRow="1">
                <a:tableStyleId>{5C22544A-7EE6-4342-B048-85BDC9FD1C3A}</a:tableStyleId>
              </a:tblPr>
              <a:tblGrid>
                <a:gridCol w="1690547">
                  <a:extLst>
                    <a:ext uri="{9D8B030D-6E8A-4147-A177-3AD203B41FA5}">
                      <a16:colId xmlns:a16="http://schemas.microsoft.com/office/drawing/2014/main" val="20000"/>
                    </a:ext>
                  </a:extLst>
                </a:gridCol>
                <a:gridCol w="977608">
                  <a:extLst>
                    <a:ext uri="{9D8B030D-6E8A-4147-A177-3AD203B41FA5}">
                      <a16:colId xmlns:a16="http://schemas.microsoft.com/office/drawing/2014/main" val="20001"/>
                    </a:ext>
                  </a:extLst>
                </a:gridCol>
                <a:gridCol w="1467604">
                  <a:extLst>
                    <a:ext uri="{9D8B030D-6E8A-4147-A177-3AD203B41FA5}">
                      <a16:colId xmlns:a16="http://schemas.microsoft.com/office/drawing/2014/main" val="20002"/>
                    </a:ext>
                  </a:extLst>
                </a:gridCol>
              </a:tblGrid>
              <a:tr h="368489">
                <a:tc>
                  <a:txBody>
                    <a:bodyPr/>
                    <a:lstStyle/>
                    <a:p>
                      <a:pPr algn="ctr">
                        <a:spcAft>
                          <a:spcPts val="0"/>
                        </a:spcAft>
                      </a:pPr>
                      <a:r>
                        <a:rPr lang="fr-FR" sz="1800" dirty="0">
                          <a:effectLst/>
                        </a:rPr>
                        <a:t>00:00 - 08:30</a:t>
                      </a:r>
                      <a:endParaRPr lang="fr-FR" sz="2400" dirty="0">
                        <a:effectLst/>
                        <a:latin typeface="Calibri"/>
                        <a:ea typeface="Calibri"/>
                      </a:endParaRPr>
                    </a:p>
                  </a:txBody>
                  <a:tcPr marL="9525" marR="9525" marT="9525" marB="9525"/>
                </a:tc>
                <a:tc>
                  <a:txBody>
                    <a:bodyPr/>
                    <a:lstStyle/>
                    <a:p>
                      <a:pPr algn="ctr">
                        <a:spcAft>
                          <a:spcPts val="0"/>
                        </a:spcAft>
                      </a:pPr>
                      <a:r>
                        <a:rPr lang="fr-FR" sz="1800" b="0" dirty="0">
                          <a:solidFill>
                            <a:sysClr val="windowText" lastClr="000000"/>
                          </a:solidFill>
                          <a:effectLst/>
                        </a:rPr>
                        <a:t>PDT</a:t>
                      </a:r>
                      <a:endParaRPr lang="fr-FR" sz="2400" b="0" dirty="0">
                        <a:solidFill>
                          <a:sysClr val="windowText" lastClr="000000"/>
                        </a:solidFill>
                        <a:effectLst/>
                        <a:latin typeface="Calibri"/>
                        <a:ea typeface="Calibri"/>
                      </a:endParaRPr>
                    </a:p>
                  </a:txBody>
                  <a:tcPr marL="9525" marR="9525" marT="9525" marB="9525">
                    <a:solidFill>
                      <a:srgbClr val="EAEFF7"/>
                    </a:solidFill>
                  </a:tcPr>
                </a:tc>
                <a:tc>
                  <a:txBody>
                    <a:bodyPr/>
                    <a:lstStyle/>
                    <a:p>
                      <a:pPr algn="ctr">
                        <a:spcAft>
                          <a:spcPts val="0"/>
                        </a:spcAft>
                      </a:pPr>
                      <a:r>
                        <a:rPr lang="fr-FR" sz="1800" b="0" dirty="0">
                          <a:solidFill>
                            <a:sysClr val="windowText" lastClr="000000"/>
                          </a:solidFill>
                          <a:effectLst/>
                        </a:rPr>
                        <a:t>Los Angeles</a:t>
                      </a:r>
                      <a:endParaRPr lang="fr-FR" sz="2400" b="0" dirty="0">
                        <a:solidFill>
                          <a:sysClr val="windowText" lastClr="000000"/>
                        </a:solidFill>
                        <a:effectLst/>
                        <a:latin typeface="Calibri"/>
                        <a:ea typeface="Calibri"/>
                      </a:endParaRPr>
                    </a:p>
                  </a:txBody>
                  <a:tcPr marL="9525" marR="9525" marT="9525" marB="9525">
                    <a:solidFill>
                      <a:srgbClr val="EAEFF7"/>
                    </a:solidFill>
                  </a:tcPr>
                </a:tc>
                <a:extLst>
                  <a:ext uri="{0D108BD9-81ED-4DB2-BD59-A6C34878D82A}">
                    <a16:rowId xmlns:a16="http://schemas.microsoft.com/office/drawing/2014/main" val="10000"/>
                  </a:ext>
                </a:extLst>
              </a:tr>
              <a:tr h="368489">
                <a:tc>
                  <a:txBody>
                    <a:bodyPr/>
                    <a:lstStyle/>
                    <a:p>
                      <a:pPr algn="ctr">
                        <a:spcAft>
                          <a:spcPts val="0"/>
                        </a:spcAft>
                      </a:pPr>
                      <a:r>
                        <a:rPr lang="fr-FR" sz="1800" dirty="0">
                          <a:effectLst/>
                        </a:rPr>
                        <a:t>03:00 - 11:30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EDT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New York</a:t>
                      </a:r>
                      <a:endParaRPr lang="fr-FR" sz="2400">
                        <a:effectLst/>
                        <a:latin typeface="Calibri"/>
                        <a:ea typeface="Calibri"/>
                      </a:endParaRPr>
                    </a:p>
                  </a:txBody>
                  <a:tcPr marL="9525" marR="9525" marT="9525" marB="9525"/>
                </a:tc>
                <a:extLst>
                  <a:ext uri="{0D108BD9-81ED-4DB2-BD59-A6C34878D82A}">
                    <a16:rowId xmlns:a16="http://schemas.microsoft.com/office/drawing/2014/main" val="10001"/>
                  </a:ext>
                </a:extLst>
              </a:tr>
              <a:tr h="368489">
                <a:tc>
                  <a:txBody>
                    <a:bodyPr/>
                    <a:lstStyle/>
                    <a:p>
                      <a:pPr algn="ctr">
                        <a:spcAft>
                          <a:spcPts val="0"/>
                        </a:spcAft>
                      </a:pPr>
                      <a:r>
                        <a:rPr lang="fr-FR" sz="1800" dirty="0">
                          <a:effectLst/>
                        </a:rPr>
                        <a:t>07:00 - 15:30</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UTC</a:t>
                      </a:r>
                      <a:endParaRPr lang="fr-FR" sz="2400" dirty="0">
                        <a:effectLst/>
                        <a:latin typeface="Calibri"/>
                        <a:ea typeface="Calibri"/>
                      </a:endParaRPr>
                    </a:p>
                  </a:txBody>
                  <a:tcPr marL="9525" marR="9525" marT="9525" marB="9525">
                    <a:solidFill>
                      <a:srgbClr val="EAEFF7"/>
                    </a:solidFill>
                  </a:tcPr>
                </a:tc>
                <a:tc>
                  <a:txBody>
                    <a:bodyPr/>
                    <a:lstStyle/>
                    <a:p>
                      <a:pPr algn="ctr">
                        <a:spcAft>
                          <a:spcPts val="0"/>
                        </a:spcAft>
                      </a:pPr>
                      <a:r>
                        <a:rPr lang="fr-FR" sz="1800">
                          <a:effectLst/>
                        </a:rPr>
                        <a:t>UTC</a:t>
                      </a:r>
                      <a:endParaRPr lang="fr-FR" sz="2400">
                        <a:effectLst/>
                        <a:latin typeface="Calibri"/>
                        <a:ea typeface="Calibri"/>
                      </a:endParaRPr>
                    </a:p>
                  </a:txBody>
                  <a:tcPr marL="9525" marR="9525" marT="9525" marB="9525"/>
                </a:tc>
                <a:extLst>
                  <a:ext uri="{0D108BD9-81ED-4DB2-BD59-A6C34878D82A}">
                    <a16:rowId xmlns:a16="http://schemas.microsoft.com/office/drawing/2014/main" val="10002"/>
                  </a:ext>
                </a:extLst>
              </a:tr>
              <a:tr h="368489">
                <a:tc>
                  <a:txBody>
                    <a:bodyPr/>
                    <a:lstStyle/>
                    <a:p>
                      <a:pPr algn="ctr">
                        <a:spcAft>
                          <a:spcPts val="0"/>
                        </a:spcAft>
                      </a:pPr>
                      <a:r>
                        <a:rPr lang="fr-FR" sz="1800" b="1" dirty="0">
                          <a:effectLst/>
                        </a:rPr>
                        <a:t>09:00 - 17:30</a:t>
                      </a:r>
                      <a:endParaRPr lang="fr-FR" sz="2400" b="1" dirty="0">
                        <a:effectLst/>
                        <a:latin typeface="Calibri"/>
                        <a:ea typeface="Calibri"/>
                      </a:endParaRPr>
                    </a:p>
                  </a:txBody>
                  <a:tcPr marL="9525" marR="9525" marT="9525" marB="9525"/>
                </a:tc>
                <a:tc>
                  <a:txBody>
                    <a:bodyPr/>
                    <a:lstStyle/>
                    <a:p>
                      <a:pPr algn="ctr">
                        <a:spcAft>
                          <a:spcPts val="0"/>
                        </a:spcAft>
                      </a:pPr>
                      <a:r>
                        <a:rPr lang="fr-FR" sz="1800" dirty="0">
                          <a:effectLst/>
                        </a:rPr>
                        <a:t>CEST</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Paris</a:t>
                      </a:r>
                      <a:endParaRPr lang="fr-FR" sz="2400" dirty="0">
                        <a:effectLst/>
                        <a:latin typeface="Calibri"/>
                        <a:ea typeface="Calibri"/>
                      </a:endParaRPr>
                    </a:p>
                  </a:txBody>
                  <a:tcPr marL="9525" marR="9525" marT="9525" marB="9525"/>
                </a:tc>
                <a:extLst>
                  <a:ext uri="{0D108BD9-81ED-4DB2-BD59-A6C34878D82A}">
                    <a16:rowId xmlns:a16="http://schemas.microsoft.com/office/drawing/2014/main" val="10003"/>
                  </a:ext>
                </a:extLst>
              </a:tr>
              <a:tr h="368489">
                <a:tc>
                  <a:txBody>
                    <a:bodyPr/>
                    <a:lstStyle/>
                    <a:p>
                      <a:pPr algn="ctr">
                        <a:spcAft>
                          <a:spcPts val="0"/>
                        </a:spcAft>
                      </a:pPr>
                      <a:r>
                        <a:rPr lang="fr-FR" sz="1800" dirty="0">
                          <a:effectLst/>
                        </a:rPr>
                        <a:t>12:30 – 21:30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IST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Calcutta</a:t>
                      </a:r>
                      <a:endParaRPr lang="fr-FR" sz="2400">
                        <a:effectLst/>
                        <a:latin typeface="Calibri"/>
                        <a:ea typeface="Calibri"/>
                      </a:endParaRPr>
                    </a:p>
                  </a:txBody>
                  <a:tcPr marL="9525" marR="9525" marT="9525" marB="9525"/>
                </a:tc>
                <a:extLst>
                  <a:ext uri="{0D108BD9-81ED-4DB2-BD59-A6C34878D82A}">
                    <a16:rowId xmlns:a16="http://schemas.microsoft.com/office/drawing/2014/main" val="10004"/>
                  </a:ext>
                </a:extLst>
              </a:tr>
              <a:tr h="368489">
                <a:tc>
                  <a:txBody>
                    <a:bodyPr/>
                    <a:lstStyle/>
                    <a:p>
                      <a:pPr algn="ctr">
                        <a:spcAft>
                          <a:spcPts val="0"/>
                        </a:spcAft>
                      </a:pPr>
                      <a:r>
                        <a:rPr lang="fr-FR" sz="1800" dirty="0">
                          <a:effectLst/>
                        </a:rPr>
                        <a:t>15:00 - 23:30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CST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Shanghai</a:t>
                      </a:r>
                      <a:endParaRPr lang="fr-FR" sz="2400">
                        <a:effectLst/>
                        <a:latin typeface="Calibri"/>
                        <a:ea typeface="Calibri"/>
                      </a:endParaRPr>
                    </a:p>
                  </a:txBody>
                  <a:tcPr marL="9525" marR="9525" marT="9525" marB="9525"/>
                </a:tc>
                <a:extLst>
                  <a:ext uri="{0D108BD9-81ED-4DB2-BD59-A6C34878D82A}">
                    <a16:rowId xmlns:a16="http://schemas.microsoft.com/office/drawing/2014/main" val="10005"/>
                  </a:ext>
                </a:extLst>
              </a:tr>
              <a:tr h="368489">
                <a:tc>
                  <a:txBody>
                    <a:bodyPr/>
                    <a:lstStyle/>
                    <a:p>
                      <a:pPr algn="ctr">
                        <a:spcAft>
                          <a:spcPts val="0"/>
                        </a:spcAft>
                      </a:pPr>
                      <a:r>
                        <a:rPr lang="fr-FR" sz="1800" dirty="0">
                          <a:effectLst/>
                        </a:rPr>
                        <a:t>16:00 - 00:30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JST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Tokyo</a:t>
                      </a:r>
                      <a:endParaRPr lang="fr-FR" sz="2400">
                        <a:effectLst/>
                        <a:latin typeface="Calibri"/>
                        <a:ea typeface="Calibri"/>
                      </a:endParaRPr>
                    </a:p>
                  </a:txBody>
                  <a:tcPr marL="9525" marR="9525" marT="9525" marB="9525"/>
                </a:tc>
                <a:extLst>
                  <a:ext uri="{0D108BD9-81ED-4DB2-BD59-A6C34878D82A}">
                    <a16:rowId xmlns:a16="http://schemas.microsoft.com/office/drawing/2014/main" val="10006"/>
                  </a:ext>
                </a:extLst>
              </a:tr>
              <a:tr h="368489">
                <a:tc>
                  <a:txBody>
                    <a:bodyPr/>
                    <a:lstStyle/>
                    <a:p>
                      <a:pPr algn="ctr">
                        <a:spcAft>
                          <a:spcPts val="0"/>
                        </a:spcAft>
                      </a:pPr>
                      <a:r>
                        <a:rPr lang="fr-FR" sz="1800" dirty="0">
                          <a:effectLst/>
                        </a:rPr>
                        <a:t>16:00 - 00:30</a:t>
                      </a:r>
                      <a:endParaRPr lang="fr-FR" sz="2400" dirty="0">
                        <a:effectLst/>
                        <a:latin typeface="+mn-lt"/>
                        <a:ea typeface="Calibri"/>
                      </a:endParaRPr>
                    </a:p>
                  </a:txBody>
                  <a:tcPr marL="9525" marR="9525" marT="9525" marB="9525"/>
                </a:tc>
                <a:tc>
                  <a:txBody>
                    <a:bodyPr/>
                    <a:lstStyle/>
                    <a:p>
                      <a:pPr algn="ctr">
                        <a:spcAft>
                          <a:spcPts val="0"/>
                        </a:spcAft>
                      </a:pPr>
                      <a:r>
                        <a:rPr lang="fr-FR" sz="1800">
                          <a:effectLst/>
                        </a:rPr>
                        <a:t>KST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Seoul</a:t>
                      </a:r>
                      <a:endParaRPr lang="fr-FR" sz="2400">
                        <a:effectLst/>
                        <a:latin typeface="Calibri"/>
                        <a:ea typeface="Calibri"/>
                      </a:endParaRPr>
                    </a:p>
                  </a:txBody>
                  <a:tcPr marL="9525" marR="9525" marT="9525" marB="9525"/>
                </a:tc>
                <a:extLst>
                  <a:ext uri="{0D108BD9-81ED-4DB2-BD59-A6C34878D82A}">
                    <a16:rowId xmlns:a16="http://schemas.microsoft.com/office/drawing/2014/main" val="10007"/>
                  </a:ext>
                </a:extLst>
              </a:tr>
              <a:tr h="368489">
                <a:tc>
                  <a:txBody>
                    <a:bodyPr/>
                    <a:lstStyle/>
                    <a:p>
                      <a:pPr algn="ctr">
                        <a:spcAft>
                          <a:spcPts val="0"/>
                        </a:spcAft>
                      </a:pPr>
                      <a:r>
                        <a:rPr lang="fr-FR" sz="1800" dirty="0">
                          <a:effectLst/>
                        </a:rPr>
                        <a:t>17:00 – 01:30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AEST</a:t>
                      </a:r>
                      <a:endParaRPr lang="fr-FR" sz="2400">
                        <a:effectLst/>
                        <a:latin typeface="Calibri"/>
                        <a:ea typeface="Calibri"/>
                      </a:endParaRPr>
                    </a:p>
                  </a:txBody>
                  <a:tcPr marL="9525" marR="9525" marT="9525" marB="9525"/>
                </a:tc>
                <a:tc>
                  <a:txBody>
                    <a:bodyPr/>
                    <a:lstStyle/>
                    <a:p>
                      <a:pPr algn="ctr">
                        <a:spcAft>
                          <a:spcPts val="0"/>
                        </a:spcAft>
                      </a:pPr>
                      <a:r>
                        <a:rPr lang="fr-FR" sz="1800" dirty="0">
                          <a:effectLst/>
                        </a:rPr>
                        <a:t>Sydney</a:t>
                      </a:r>
                      <a:endParaRPr lang="fr-FR" sz="2400" dirty="0">
                        <a:effectLst/>
                        <a:latin typeface="Calibri"/>
                        <a:ea typeface="Calibri"/>
                      </a:endParaRPr>
                    </a:p>
                  </a:txBody>
                  <a:tcPr marL="9525" marR="9525" marT="9525" marB="9525"/>
                </a:tc>
                <a:extLst>
                  <a:ext uri="{0D108BD9-81ED-4DB2-BD59-A6C34878D82A}">
                    <a16:rowId xmlns:a16="http://schemas.microsoft.com/office/drawing/2014/main" val="10008"/>
                  </a:ext>
                </a:extLst>
              </a:tr>
            </a:tbl>
          </a:graphicData>
        </a:graphic>
      </p:graphicFrame>
      <p:sp>
        <p:nvSpPr>
          <p:cNvPr id="5" name="ZoneTexte 4"/>
          <p:cNvSpPr txBox="1"/>
          <p:nvPr/>
        </p:nvSpPr>
        <p:spPr>
          <a:xfrm rot="20143404">
            <a:off x="6848319" y="581961"/>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2038213100"/>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Microsoft Teams online meeting </a:t>
            </a:r>
            <a:r>
              <a:rPr lang="fr-FR" dirty="0" err="1"/>
              <a:t>tips</a:t>
            </a:r>
            <a:endParaRPr lang="fr-FR" dirty="0"/>
          </a:p>
        </p:txBody>
      </p:sp>
      <p:sp>
        <p:nvSpPr>
          <p:cNvPr id="3" name="Espace réservé du contenu 2"/>
          <p:cNvSpPr>
            <a:spLocks noGrp="1"/>
          </p:cNvSpPr>
          <p:nvPr>
            <p:ph idx="1"/>
          </p:nvPr>
        </p:nvSpPr>
        <p:spPr/>
        <p:txBody>
          <a:bodyPr/>
          <a:lstStyle/>
          <a:p>
            <a:r>
              <a:rPr lang="en-GB" sz="2400" dirty="0"/>
              <a:t>Invitation is sent to CT email list</a:t>
            </a:r>
          </a:p>
          <a:p>
            <a:r>
              <a:rPr lang="en-US" sz="2400" dirty="0"/>
              <a:t>Click on the link provided in the invitation </a:t>
            </a:r>
          </a:p>
          <a:p>
            <a:r>
              <a:rPr lang="en-US" sz="2400" dirty="0"/>
              <a:t>Enter </a:t>
            </a:r>
            <a:r>
              <a:rPr lang="en-US" sz="2400" u="sng" dirty="0">
                <a:solidFill>
                  <a:srgbClr val="FF0000"/>
                </a:solidFill>
              </a:rPr>
              <a:t>name + affiliation</a:t>
            </a:r>
            <a:r>
              <a:rPr lang="en-US" sz="2400" dirty="0"/>
              <a:t>, and join the meeting</a:t>
            </a:r>
          </a:p>
          <a:p>
            <a:pPr lvl="1"/>
            <a:r>
              <a:rPr lang="fr-FR" sz="2000" dirty="0" err="1"/>
              <a:t>Example</a:t>
            </a:r>
            <a:r>
              <a:rPr lang="fr-FR" sz="2000" dirty="0"/>
              <a:t> for </a:t>
            </a:r>
            <a:r>
              <a:rPr lang="fr-FR" sz="2000" dirty="0" err="1"/>
              <a:t>name</a:t>
            </a:r>
            <a:r>
              <a:rPr lang="fr-FR" sz="2000" dirty="0"/>
              <a:t> + affiliation: Lionel Morand (Orange)</a:t>
            </a:r>
            <a:endParaRPr lang="en-US" sz="2000" dirty="0"/>
          </a:p>
          <a:p>
            <a:pPr lvl="1"/>
            <a:r>
              <a:rPr lang="en-US" sz="2000" dirty="0"/>
              <a:t>No need to install a plug-in or download the Teams client</a:t>
            </a:r>
            <a:endParaRPr lang="en-GB" sz="2000" dirty="0"/>
          </a:p>
          <a:p>
            <a:r>
              <a:rPr lang="en-GB" sz="2400" dirty="0"/>
              <a:t>Please connect 10 min before the start of the session</a:t>
            </a:r>
            <a:endParaRPr lang="fr-FR" sz="2400" dirty="0"/>
          </a:p>
          <a:p>
            <a:r>
              <a:rPr lang="en-US" sz="2400" dirty="0"/>
              <a:t>Please use an external head set for a better audio quality </a:t>
            </a:r>
          </a:p>
          <a:p>
            <a:r>
              <a:rPr lang="en-US" sz="2400" dirty="0"/>
              <a:t>Please turn off video, only operate audio and </a:t>
            </a:r>
            <a:r>
              <a:rPr lang="en-US" sz="2400" dirty="0">
                <a:solidFill>
                  <a:srgbClr val="FF0000"/>
                </a:solidFill>
              </a:rPr>
              <a:t>mute the mic</a:t>
            </a:r>
            <a:r>
              <a:rPr lang="en-US" sz="2400" dirty="0"/>
              <a:t>.</a:t>
            </a:r>
          </a:p>
          <a:p>
            <a:r>
              <a:rPr lang="en-US" sz="2400" dirty="0"/>
              <a:t>Microsoft Teams “Raise your hand” feature will be used to control the floor for questions/comments.</a:t>
            </a:r>
            <a:endParaRPr lang="en-GB" sz="2400" dirty="0"/>
          </a:p>
        </p:txBody>
      </p:sp>
      <p:sp>
        <p:nvSpPr>
          <p:cNvPr id="4" name="ZoneTexte 3">
            <a:extLst>
              <a:ext uri="{FF2B5EF4-FFF2-40B4-BE49-F238E27FC236}">
                <a16:creationId xmlns:a16="http://schemas.microsoft.com/office/drawing/2014/main" id="{0C8F4D9C-29F9-428C-BF26-D829CF89F3F8}"/>
              </a:ext>
            </a:extLst>
          </p:cNvPr>
          <p:cNvSpPr txBox="1"/>
          <p:nvPr/>
        </p:nvSpPr>
        <p:spPr>
          <a:xfrm rot="20143404">
            <a:off x="6848319" y="581961"/>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2616293149"/>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Thank</a:t>
            </a:r>
            <a:r>
              <a:rPr lang="fr-FR" dirty="0"/>
              <a:t> You!</a:t>
            </a:r>
          </a:p>
        </p:txBody>
      </p:sp>
      <p:pic>
        <p:nvPicPr>
          <p:cNvPr id="4"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192927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p:cNvSpPr txBox="1">
            <a:spLocks/>
          </p:cNvSpPr>
          <p:nvPr/>
        </p:nvSpPr>
        <p:spPr bwMode="auto">
          <a:xfrm>
            <a:off x="1558129" y="5350337"/>
            <a:ext cx="3134895" cy="72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Lionel Morand</a:t>
            </a:r>
          </a:p>
          <a:p>
            <a:pPr>
              <a:lnSpc>
                <a:spcPct val="100000"/>
              </a:lnSpc>
              <a:spcBef>
                <a:spcPct val="0"/>
              </a:spcBef>
              <a:buFontTx/>
              <a:buNone/>
            </a:pPr>
            <a:r>
              <a:rPr lang="fr-FR" altLang="en-US" sz="1400" dirty="0"/>
              <a:t>TSG </a:t>
            </a:r>
            <a:r>
              <a:rPr lang="fr-FR" altLang="en-US" sz="1400"/>
              <a:t>CT Chair</a:t>
            </a:r>
            <a:endParaRPr lang="fr-FR" altLang="en-US" sz="1400" dirty="0"/>
          </a:p>
          <a:p>
            <a:pPr>
              <a:lnSpc>
                <a:spcPct val="100000"/>
              </a:lnSpc>
              <a:spcBef>
                <a:spcPct val="0"/>
              </a:spcBef>
              <a:buFontTx/>
              <a:buNone/>
            </a:pPr>
            <a:r>
              <a:rPr lang="fr-FR" altLang="en-US" sz="1400" dirty="0"/>
              <a:t>ETSI</a:t>
            </a:r>
          </a:p>
          <a:p>
            <a:pPr>
              <a:lnSpc>
                <a:spcPct val="100000"/>
              </a:lnSpc>
              <a:spcBef>
                <a:spcPct val="0"/>
              </a:spcBef>
              <a:buFontTx/>
              <a:buNone/>
            </a:pPr>
            <a:r>
              <a:rPr lang="en-US" altLang="en-US" sz="1400" dirty="0"/>
              <a:t>lionel.morand@orange.com</a:t>
            </a:r>
            <a:endParaRPr lang="fr-FR" altLang="en-US" sz="1400" dirty="0"/>
          </a:p>
          <a:p>
            <a:pPr>
              <a:buFontTx/>
              <a:buNone/>
            </a:pPr>
            <a:endParaRPr lang="fr-FR" altLang="en-US" sz="1400" dirty="0"/>
          </a:p>
          <a:p>
            <a:pPr>
              <a:buFontTx/>
              <a:buNone/>
            </a:pPr>
            <a:endParaRPr lang="en-US" altLang="en-US" sz="1400" dirty="0"/>
          </a:p>
        </p:txBody>
      </p:sp>
      <p:pic>
        <p:nvPicPr>
          <p:cNvPr id="6" name="Imag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0779" y="5399737"/>
            <a:ext cx="775154" cy="812804"/>
          </a:xfrm>
          <a:prstGeom prst="rect">
            <a:avLst/>
          </a:prstGeom>
        </p:spPr>
      </p:pic>
    </p:spTree>
    <p:extLst>
      <p:ext uri="{BB962C8B-B14F-4D97-AF65-F5344CB8AC3E}">
        <p14:creationId xmlns:p14="http://schemas.microsoft.com/office/powerpoint/2010/main" val="47025898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Officials</a:t>
            </a:r>
          </a:p>
        </p:txBody>
      </p:sp>
      <p:sp>
        <p:nvSpPr>
          <p:cNvPr id="14" name="Content Placeholder 2">
            <a:extLst>
              <a:ext uri="{FF2B5EF4-FFF2-40B4-BE49-F238E27FC236}">
                <a16:creationId xmlns:a16="http://schemas.microsoft.com/office/drawing/2014/main" id="{1E64D438-3EBD-4F38-A254-B036C5161B3D}"/>
              </a:ext>
            </a:extLst>
          </p:cNvPr>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Lionel Morand</a:t>
            </a:r>
          </a:p>
          <a:p>
            <a:pPr>
              <a:lnSpc>
                <a:spcPct val="100000"/>
              </a:lnSpc>
              <a:spcBef>
                <a:spcPct val="0"/>
              </a:spcBef>
              <a:buFontTx/>
              <a:buNone/>
            </a:pPr>
            <a:r>
              <a:rPr lang="fr-FR" altLang="en-US" sz="1800" dirty="0"/>
              <a:t>TSG CT Chair</a:t>
            </a:r>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a:t>lionel.morand@orange.com</a:t>
            </a:r>
            <a:endParaRPr lang="fr-FR" altLang="en-US" sz="1800" i="1" dirty="0">
              <a:solidFill>
                <a:srgbClr val="FF0000"/>
              </a:solidFill>
            </a:endParaRPr>
          </a:p>
          <a:p>
            <a:pPr>
              <a:buFontTx/>
              <a:buNone/>
            </a:pPr>
            <a:endParaRPr lang="fr-FR" altLang="en-US" sz="1800" dirty="0"/>
          </a:p>
          <a:p>
            <a:pPr>
              <a:buFontTx/>
              <a:buNone/>
            </a:pPr>
            <a:endParaRPr lang="en-US" altLang="en-US" sz="1800" dirty="0"/>
          </a:p>
        </p:txBody>
      </p:sp>
      <p:sp>
        <p:nvSpPr>
          <p:cNvPr id="15" name="Content Placeholder 2">
            <a:extLst>
              <a:ext uri="{FF2B5EF4-FFF2-40B4-BE49-F238E27FC236}">
                <a16:creationId xmlns:a16="http://schemas.microsoft.com/office/drawing/2014/main" id="{14CB953C-CA61-4D54-AAA5-AA00E9115C12}"/>
              </a:ext>
            </a:extLst>
          </p:cNvPr>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Atle Monrad</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ATIS</a:t>
            </a:r>
            <a:br>
              <a:rPr lang="fr-FR" altLang="en-US" sz="1800" dirty="0"/>
            </a:br>
            <a:r>
              <a:rPr lang="en-US" altLang="en-US" sz="1800" dirty="0"/>
              <a:t>atle.monrad@interdigital.com</a:t>
            </a:r>
            <a:endParaRPr lang="fr-FR" altLang="en-US" sz="1800" i="1" dirty="0">
              <a:solidFill>
                <a:srgbClr val="00B050"/>
              </a:solidFill>
            </a:endParaRPr>
          </a:p>
          <a:p>
            <a:pPr>
              <a:lnSpc>
                <a:spcPct val="100000"/>
              </a:lnSpc>
              <a:spcBef>
                <a:spcPct val="0"/>
              </a:spcBef>
              <a:buFontTx/>
              <a:buNone/>
            </a:pPr>
            <a:endParaRPr lang="fr-FR" altLang="en-US" sz="18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16" name="Content Placeholder 2">
            <a:extLst>
              <a:ext uri="{FF2B5EF4-FFF2-40B4-BE49-F238E27FC236}">
                <a16:creationId xmlns:a16="http://schemas.microsoft.com/office/drawing/2014/main" id="{0F014045-6252-4113-A4BE-3A9852A26AF4}"/>
              </a:ext>
            </a:extLst>
          </p:cNvPr>
          <p:cNvSpPr txBox="1">
            <a:spLocks/>
          </p:cNvSpPr>
          <p:nvPr/>
        </p:nvSpPr>
        <p:spPr bwMode="auto">
          <a:xfrm>
            <a:off x="7458075" y="343162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Chin ChenHO </a:t>
            </a:r>
          </a:p>
          <a:p>
            <a:pPr>
              <a:lnSpc>
                <a:spcPct val="100000"/>
              </a:lnSpc>
              <a:spcBef>
                <a:spcPct val="0"/>
              </a:spcBef>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ETSI</a:t>
            </a:r>
          </a:p>
          <a:p>
            <a:pPr>
              <a:lnSpc>
                <a:spcPct val="100000"/>
              </a:lnSpc>
              <a:spcBef>
                <a:spcPct val="0"/>
              </a:spcBef>
              <a:buFontTx/>
              <a:buNone/>
            </a:pPr>
            <a:r>
              <a:rPr lang="fr-FR" altLang="en-US" sz="1800" dirty="0"/>
              <a:t>chin.chenho@oppo.com</a:t>
            </a:r>
            <a:endParaRPr lang="fr-FR" altLang="en-US" sz="1800" i="1" dirty="0">
              <a:solidFill>
                <a:srgbClr val="00B050"/>
              </a:solidFill>
            </a:endParaRPr>
          </a:p>
          <a:p>
            <a:pPr>
              <a:lnSpc>
                <a:spcPct val="100000"/>
              </a:lnSpc>
              <a:spcBef>
                <a:spcPct val="0"/>
              </a:spcBef>
              <a:buFontTx/>
              <a:buNone/>
            </a:pPr>
            <a:endParaRPr lang="en-US" altLang="en-US" sz="1800" dirty="0"/>
          </a:p>
        </p:txBody>
      </p:sp>
      <p:sp>
        <p:nvSpPr>
          <p:cNvPr id="17" name="Content Placeholder 2">
            <a:extLst>
              <a:ext uri="{FF2B5EF4-FFF2-40B4-BE49-F238E27FC236}">
                <a16:creationId xmlns:a16="http://schemas.microsoft.com/office/drawing/2014/main" id="{756EF69F-00AE-4C05-BB77-D020C711A95E}"/>
              </a:ext>
            </a:extLst>
          </p:cNvPr>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Ming Ai</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CCSA</a:t>
            </a:r>
          </a:p>
          <a:p>
            <a:pPr>
              <a:lnSpc>
                <a:spcPct val="100000"/>
              </a:lnSpc>
              <a:spcBef>
                <a:spcPct val="0"/>
              </a:spcBef>
              <a:buFontTx/>
              <a:buNone/>
            </a:pPr>
            <a:r>
              <a:rPr lang="en-US" altLang="en-US" sz="1800" dirty="0"/>
              <a:t>aiming@catt.cn</a:t>
            </a:r>
            <a:endParaRPr lang="fr-FR" altLang="en-US" sz="1800" i="1" dirty="0">
              <a:solidFill>
                <a:srgbClr val="FF0000"/>
              </a:solidFill>
            </a:endParaRPr>
          </a:p>
          <a:p>
            <a:pPr>
              <a:lnSpc>
                <a:spcPct val="100000"/>
              </a:lnSpc>
              <a:spcBef>
                <a:spcPct val="0"/>
              </a:spcBef>
              <a:buFontTx/>
              <a:buNone/>
            </a:pPr>
            <a:endParaRPr lang="fr-FR" altLang="en-US" sz="1800" dirty="0"/>
          </a:p>
          <a:p>
            <a:pPr>
              <a:lnSpc>
                <a:spcPct val="100000"/>
              </a:lnSpc>
              <a:spcBef>
                <a:spcPct val="0"/>
              </a:spcBef>
              <a:buFontTx/>
              <a:buNone/>
            </a:pPr>
            <a:endParaRPr lang="en-US" altLang="en-US" sz="1800" dirty="0"/>
          </a:p>
        </p:txBody>
      </p:sp>
      <p:sp>
        <p:nvSpPr>
          <p:cNvPr id="18" name="Content Placeholder 2">
            <a:extLst>
              <a:ext uri="{FF2B5EF4-FFF2-40B4-BE49-F238E27FC236}">
                <a16:creationId xmlns:a16="http://schemas.microsoft.com/office/drawing/2014/main" id="{EABC313A-DCDA-4D86-AD76-01A70B332E10}"/>
              </a:ext>
            </a:extLst>
          </p:cNvPr>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kimmo.kymalainen@etsi.org</a:t>
            </a:r>
          </a:p>
        </p:txBody>
      </p:sp>
      <p:pic>
        <p:nvPicPr>
          <p:cNvPr id="19" name="Image 1">
            <a:extLst>
              <a:ext uri="{FF2B5EF4-FFF2-40B4-BE49-F238E27FC236}">
                <a16:creationId xmlns:a16="http://schemas.microsoft.com/office/drawing/2014/main" id="{9BA7EDF1-FE72-453D-B550-25B4E59C31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2734" y="1973262"/>
            <a:ext cx="1460975" cy="1531937"/>
          </a:xfrm>
          <a:prstGeom prst="rect">
            <a:avLst/>
          </a:prstGeom>
        </p:spPr>
      </p:pic>
      <p:pic>
        <p:nvPicPr>
          <p:cNvPr id="20" name="Picture 2">
            <a:extLst>
              <a:ext uri="{FF2B5EF4-FFF2-40B4-BE49-F238E27FC236}">
                <a16:creationId xmlns:a16="http://schemas.microsoft.com/office/drawing/2014/main" id="{BA921E3B-6168-40D3-9BC4-8F6BD0597C2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49412" y="4889500"/>
            <a:ext cx="1208663" cy="1387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4">
            <a:extLst>
              <a:ext uri="{FF2B5EF4-FFF2-40B4-BE49-F238E27FC236}">
                <a16:creationId xmlns:a16="http://schemas.microsoft.com/office/drawing/2014/main" id="{3E68E5A4-1861-4215-B2EA-52CABF67D121}"/>
              </a:ext>
            </a:extLst>
          </p:cNvPr>
          <p:cNvPicPr>
            <a:picLocks noChangeAspect="1"/>
          </p:cNvPicPr>
          <p:nvPr/>
        </p:nvPicPr>
        <p:blipFill>
          <a:blip r:embed="rId6"/>
          <a:stretch>
            <a:fillRect/>
          </a:stretch>
        </p:blipFill>
        <p:spPr>
          <a:xfrm>
            <a:off x="702734" y="4775200"/>
            <a:ext cx="1460975" cy="1429189"/>
          </a:xfrm>
          <a:prstGeom prst="rect">
            <a:avLst/>
          </a:prstGeom>
        </p:spPr>
      </p:pic>
      <p:pic>
        <p:nvPicPr>
          <p:cNvPr id="22" name="Picture 1" descr="image001">
            <a:extLst>
              <a:ext uri="{FF2B5EF4-FFF2-40B4-BE49-F238E27FC236}">
                <a16:creationId xmlns:a16="http://schemas.microsoft.com/office/drawing/2014/main" id="{BF9140A6-97EC-42A6-993E-7210FD2DD5C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10299" y="2040765"/>
            <a:ext cx="1247775"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Image 4">
            <a:extLst>
              <a:ext uri="{FF2B5EF4-FFF2-40B4-BE49-F238E27FC236}">
                <a16:creationId xmlns:a16="http://schemas.microsoft.com/office/drawing/2014/main" id="{E0881617-E934-47AB-9E54-F9E0B599FE04}"/>
              </a:ext>
            </a:extLst>
          </p:cNvPr>
          <p:cNvPicPr>
            <a:picLocks noChangeAspect="1"/>
          </p:cNvPicPr>
          <p:nvPr/>
        </p:nvPicPr>
        <p:blipFill>
          <a:blip r:embed="rId8"/>
          <a:stretch>
            <a:fillRect/>
          </a:stretch>
        </p:blipFill>
        <p:spPr>
          <a:xfrm>
            <a:off x="6399551" y="3442596"/>
            <a:ext cx="908383" cy="1310754"/>
          </a:xfrm>
          <a:prstGeom prst="rect">
            <a:avLst/>
          </a:prstGeom>
        </p:spPr>
      </p:pic>
    </p:spTree>
    <p:extLst>
      <p:ext uri="{BB962C8B-B14F-4D97-AF65-F5344CB8AC3E}">
        <p14:creationId xmlns:p14="http://schemas.microsoft.com/office/powerpoint/2010/main" val="272170549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a:t>General Information</a:t>
            </a:r>
            <a:endParaRPr lang="fr-FR" dirty="0"/>
          </a:p>
        </p:txBody>
      </p:sp>
      <p:sp>
        <p:nvSpPr>
          <p:cNvPr id="4" name="Espace réservé du contenu 3"/>
          <p:cNvSpPr>
            <a:spLocks noGrp="1"/>
          </p:cNvSpPr>
          <p:nvPr>
            <p:ph idx="1"/>
          </p:nvPr>
        </p:nvSpPr>
        <p:spPr/>
        <p:txBody>
          <a:bodyPr/>
          <a:lstStyle/>
          <a:p>
            <a:pPr lvl="0"/>
            <a:r>
              <a:rPr lang="en-GB" sz="2400" dirty="0"/>
              <a:t>meeting duration:</a:t>
            </a:r>
          </a:p>
          <a:p>
            <a:pPr lvl="1"/>
            <a:r>
              <a:rPr lang="en-US" sz="2000" dirty="0"/>
              <a:t>From Monday, March 20, 2023:	09h00 CET</a:t>
            </a:r>
          </a:p>
          <a:p>
            <a:pPr lvl="1"/>
            <a:r>
              <a:rPr lang="en-US" sz="2000" dirty="0"/>
              <a:t>Until Tuesday, March 21, 2023:	17h30 CET</a:t>
            </a:r>
          </a:p>
          <a:p>
            <a:r>
              <a:rPr lang="fr-FR" sz="2400" dirty="0"/>
              <a:t>This meeting </a:t>
            </a:r>
            <a:r>
              <a:rPr lang="fr-FR" sz="2400" dirty="0" err="1"/>
              <a:t>will</a:t>
            </a:r>
            <a:r>
              <a:rPr lang="fr-FR" sz="2400" dirty="0"/>
              <a:t> </a:t>
            </a:r>
            <a:r>
              <a:rPr lang="fr-FR" sz="2400" dirty="0" err="1"/>
              <a:t>be</a:t>
            </a:r>
            <a:r>
              <a:rPr lang="fr-FR" sz="2400" dirty="0"/>
              <a:t> a full face-to-face meeting</a:t>
            </a:r>
            <a:r>
              <a:rPr lang="en-GB" sz="2400" dirty="0"/>
              <a:t> </a:t>
            </a:r>
          </a:p>
          <a:p>
            <a:pPr lvl="1"/>
            <a:r>
              <a:rPr lang="en-US" sz="1800" dirty="0">
                <a:effectLst/>
                <a:latin typeface="Arial" panose="020B0604020202020204" pitchFamily="34" charset="0"/>
                <a:ea typeface="Times New Roman" panose="02020603050405020304" pitchFamily="18" charset="0"/>
              </a:rPr>
              <a:t>A one-way audio stream (Listen-Only) will be provided in a best-effort mode for remote delegates that will not be able to attend the meeting</a:t>
            </a:r>
          </a:p>
          <a:p>
            <a:pPr lvl="2"/>
            <a:r>
              <a:rPr lang="en-US" dirty="0"/>
              <a:t>Listen to the discussion in the main meeting room</a:t>
            </a:r>
          </a:p>
          <a:p>
            <a:pPr lvl="2"/>
            <a:r>
              <a:rPr lang="en-US" dirty="0"/>
              <a:t>See the current document under discussion</a:t>
            </a:r>
          </a:p>
          <a:p>
            <a:pPr lvl="2"/>
            <a:r>
              <a:rPr lang="en-US" dirty="0"/>
              <a:t>Make comments (using the Teams "rising hand" tool and the chat window)</a:t>
            </a:r>
          </a:p>
          <a:p>
            <a:pPr lvl="2"/>
            <a:r>
              <a:rPr lang="en-US" dirty="0"/>
              <a:t>Remote participants will not be able to object to papers or attend in any form of voting or election</a:t>
            </a:r>
            <a:endParaRPr lang="en-GB" sz="1600" dirty="0"/>
          </a:p>
          <a:p>
            <a:pPr lvl="0"/>
            <a:r>
              <a:rPr lang="en-GB" sz="2400" dirty="0"/>
              <a:t>CT email reflector: </a:t>
            </a:r>
            <a:r>
              <a:rPr lang="en-GB" sz="2000" dirty="0">
                <a:hlinkClick r:id="rId2"/>
              </a:rPr>
              <a:t>3GPP_TSG_CT@list.etsi.org</a:t>
            </a:r>
            <a:endParaRPr lang="en-GB" sz="2000" dirty="0"/>
          </a:p>
        </p:txBody>
      </p:sp>
      <p:sp>
        <p:nvSpPr>
          <p:cNvPr id="5" name="ZoneTexte 4">
            <a:extLst>
              <a:ext uri="{FF2B5EF4-FFF2-40B4-BE49-F238E27FC236}">
                <a16:creationId xmlns:a16="http://schemas.microsoft.com/office/drawing/2014/main" id="{AC91E63D-81F4-4258-85F5-720417AE8CE5}"/>
              </a:ext>
            </a:extLst>
          </p:cNvPr>
          <p:cNvSpPr txBox="1"/>
          <p:nvPr/>
        </p:nvSpPr>
        <p:spPr>
          <a:xfrm rot="20143404">
            <a:off x="7901264" y="521925"/>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320007180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Registration and </a:t>
            </a:r>
            <a:r>
              <a:rPr lang="fr-FR" dirty="0" err="1"/>
              <a:t>Voting</a:t>
            </a:r>
            <a:r>
              <a:rPr lang="fr-FR" dirty="0"/>
              <a:t> </a:t>
            </a:r>
            <a:r>
              <a:rPr lang="fr-FR" dirty="0" err="1"/>
              <a:t>Rights</a:t>
            </a:r>
            <a:endParaRPr lang="fr-FR" dirty="0"/>
          </a:p>
        </p:txBody>
      </p:sp>
      <p:sp>
        <p:nvSpPr>
          <p:cNvPr id="3" name="Espace réservé du contenu 2"/>
          <p:cNvSpPr>
            <a:spLocks noGrp="1"/>
          </p:cNvSpPr>
          <p:nvPr>
            <p:ph idx="1"/>
          </p:nvPr>
        </p:nvSpPr>
        <p:spPr/>
        <p:txBody>
          <a:bodyPr/>
          <a:lstStyle/>
          <a:p>
            <a:r>
              <a:rPr lang="en-US" dirty="0"/>
              <a:t>REGISTRATION</a:t>
            </a:r>
            <a:endParaRPr lang="en-US" b="1" dirty="0">
              <a:solidFill>
                <a:srgbClr val="FF0000"/>
              </a:solidFill>
            </a:endParaRPr>
          </a:p>
          <a:p>
            <a:pPr lvl="1"/>
            <a:r>
              <a:rPr lang="fr-FR" dirty="0" err="1"/>
              <a:t>Please</a:t>
            </a:r>
            <a:r>
              <a:rPr lang="fr-FR" dirty="0"/>
              <a:t> </a:t>
            </a:r>
            <a:r>
              <a:rPr lang="fr-FR" dirty="0" err="1"/>
              <a:t>register</a:t>
            </a:r>
            <a:r>
              <a:rPr lang="fr-FR" dirty="0"/>
              <a:t>: </a:t>
            </a:r>
            <a:r>
              <a:rPr lang="fr-FR" dirty="0">
                <a:hlinkClick r:id="rId2"/>
              </a:rPr>
              <a:t>https://portal.3gpp.org/Home.aspx#/meeting?MtgId=41041</a:t>
            </a:r>
            <a:r>
              <a:rPr lang="fr-FR" dirty="0"/>
              <a:t>  </a:t>
            </a:r>
          </a:p>
          <a:p>
            <a:pPr lvl="1"/>
            <a:r>
              <a:rPr lang="fr-FR" dirty="0"/>
              <a:t>Deadline for registration: </a:t>
            </a:r>
            <a:r>
              <a:rPr lang="en-US" sz="2400" dirty="0">
                <a:highlight>
                  <a:srgbClr val="FFFF00"/>
                </a:highlight>
              </a:rPr>
              <a:t>Monday, March 13, 2022, 08h00 UTC</a:t>
            </a:r>
            <a:endParaRPr lang="fr-FR" dirty="0">
              <a:highlight>
                <a:srgbClr val="FFFF00"/>
              </a:highlight>
            </a:endParaRPr>
          </a:p>
          <a:p>
            <a:r>
              <a:rPr lang="en-US" dirty="0"/>
              <a:t>Voting Rights:</a:t>
            </a:r>
          </a:p>
          <a:p>
            <a:pPr lvl="1"/>
            <a:r>
              <a:rPr lang="en-US" dirty="0"/>
              <a:t>Participation by Individual Member in the e-meeting is considered for the accrual of voting rights.</a:t>
            </a:r>
          </a:p>
          <a:p>
            <a:pPr lvl="1"/>
            <a:r>
              <a:rPr lang="en-US" dirty="0"/>
              <a:t>the delegates need to check in themselves between the start and the end of the meeting (using the link provided in the registration confirmation)</a:t>
            </a:r>
          </a:p>
          <a:p>
            <a:pPr lvl="1"/>
            <a:r>
              <a:rPr lang="en-US" dirty="0"/>
              <a:t>If a delegate does not check in during the meeting, it shall be assumed that the individual did not attend.</a:t>
            </a:r>
            <a:endParaRPr lang="fr-FR" dirty="0"/>
          </a:p>
        </p:txBody>
      </p:sp>
      <p:sp>
        <p:nvSpPr>
          <p:cNvPr id="4" name="ZoneTexte 3">
            <a:extLst>
              <a:ext uri="{FF2B5EF4-FFF2-40B4-BE49-F238E27FC236}">
                <a16:creationId xmlns:a16="http://schemas.microsoft.com/office/drawing/2014/main" id="{79F1C4CC-5C33-4C88-B644-60FF27960547}"/>
              </a:ext>
            </a:extLst>
          </p:cNvPr>
          <p:cNvSpPr txBox="1"/>
          <p:nvPr/>
        </p:nvSpPr>
        <p:spPr>
          <a:xfrm rot="20143404">
            <a:off x="7901264" y="521925"/>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11759318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a:t>Elections</a:t>
            </a:r>
            <a:endParaRPr lang="en-US" dirty="0"/>
          </a:p>
        </p:txBody>
      </p:sp>
    </p:spTree>
    <p:extLst>
      <p:ext uri="{BB962C8B-B14F-4D97-AF65-F5344CB8AC3E}">
        <p14:creationId xmlns:p14="http://schemas.microsoft.com/office/powerpoint/2010/main" val="2978601168"/>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Elections at CT#99</a:t>
            </a:r>
            <a:endParaRPr lang="en-US" dirty="0"/>
          </a:p>
        </p:txBody>
      </p:sp>
      <p:sp>
        <p:nvSpPr>
          <p:cNvPr id="3" name="Espace réservé du contenu 2"/>
          <p:cNvSpPr>
            <a:spLocks noGrp="1"/>
          </p:cNvSpPr>
          <p:nvPr>
            <p:ph idx="1"/>
          </p:nvPr>
        </p:nvSpPr>
        <p:spPr>
          <a:xfrm>
            <a:off x="838200" y="1825625"/>
            <a:ext cx="10744200" cy="4351338"/>
          </a:xfrm>
        </p:spPr>
        <p:txBody>
          <a:bodyPr/>
          <a:lstStyle/>
          <a:p>
            <a:r>
              <a:rPr lang="en-US" dirty="0"/>
              <a:t>4 elections will be held using the 3GPP voting application tool</a:t>
            </a:r>
          </a:p>
          <a:p>
            <a:pPr lvl="1"/>
            <a:r>
              <a:rPr lang="fr-FR" dirty="0"/>
              <a:t>Accessible via 3GU </a:t>
            </a:r>
            <a:r>
              <a:rPr lang="fr-FR" dirty="0" err="1"/>
              <a:t>after</a:t>
            </a:r>
            <a:r>
              <a:rPr lang="fr-FR" dirty="0"/>
              <a:t> </a:t>
            </a:r>
            <a:r>
              <a:rPr lang="fr-FR" dirty="0" err="1"/>
              <a:t>log-in</a:t>
            </a:r>
            <a:r>
              <a:rPr lang="fr-FR" dirty="0"/>
              <a:t>: </a:t>
            </a:r>
            <a:r>
              <a:rPr lang="fr-FR" dirty="0">
                <a:hlinkClick r:id="rId2"/>
              </a:rPr>
              <a:t>https://portal.3gpp.org/VotingTool/Vote/Index</a:t>
            </a:r>
            <a:r>
              <a:rPr lang="fr-FR" dirty="0"/>
              <a:t> </a:t>
            </a:r>
            <a:endParaRPr lang="en-US" dirty="0"/>
          </a:p>
          <a:p>
            <a:r>
              <a:rPr lang="en-US" dirty="0"/>
              <a:t> Elections for the following positions:</a:t>
            </a:r>
            <a:endParaRPr lang="fr-FR" dirty="0"/>
          </a:p>
          <a:p>
            <a:pPr lvl="1"/>
            <a:r>
              <a:rPr lang="fr-FR" dirty="0"/>
              <a:t>TSG CT Chair Election :</a:t>
            </a:r>
            <a:r>
              <a:rPr lang="fr-FR" dirty="0">
                <a:hlinkClick r:id="rId3"/>
              </a:rPr>
              <a:t> </a:t>
            </a:r>
            <a:r>
              <a:rPr lang="fr-FR" dirty="0">
                <a:hlinkClick r:id="rId4"/>
              </a:rPr>
              <a:t>https://portal.3gpp.org/VotingTool/Vote/DetailList/1079</a:t>
            </a:r>
            <a:r>
              <a:rPr lang="fr-FR" dirty="0"/>
              <a:t> </a:t>
            </a:r>
          </a:p>
          <a:p>
            <a:pPr lvl="1"/>
            <a:r>
              <a:rPr lang="en-US" dirty="0"/>
              <a:t>1</a:t>
            </a:r>
            <a:r>
              <a:rPr lang="en-US" baseline="30000" dirty="0"/>
              <a:t>st</a:t>
            </a:r>
            <a:r>
              <a:rPr lang="en-US" dirty="0"/>
              <a:t> CT VC Election </a:t>
            </a:r>
            <a:r>
              <a:rPr lang="fr-FR" dirty="0"/>
              <a:t>: </a:t>
            </a:r>
            <a:r>
              <a:rPr lang="en-US" dirty="0">
                <a:hlinkClick r:id="rId5"/>
              </a:rPr>
              <a:t>https://portal.3gpp.org/VotingTool/Vote/DetailList/1080</a:t>
            </a:r>
            <a:r>
              <a:rPr lang="en-US" dirty="0"/>
              <a:t> </a:t>
            </a:r>
          </a:p>
          <a:p>
            <a:pPr lvl="1"/>
            <a:r>
              <a:rPr lang="en-US" dirty="0"/>
              <a:t>2</a:t>
            </a:r>
            <a:r>
              <a:rPr lang="en-US" baseline="30000" dirty="0"/>
              <a:t>nd</a:t>
            </a:r>
            <a:r>
              <a:rPr lang="en-US" dirty="0"/>
              <a:t> CT VC Election </a:t>
            </a:r>
            <a:r>
              <a:rPr lang="fr-FR" dirty="0"/>
              <a:t>: </a:t>
            </a:r>
            <a:r>
              <a:rPr lang="en-US" dirty="0">
                <a:hlinkClick r:id="rId6"/>
              </a:rPr>
              <a:t>https://portal.3gpp.org/VotingTool/Vote/DetailList/1081</a:t>
            </a:r>
            <a:r>
              <a:rPr lang="en-US" dirty="0"/>
              <a:t> </a:t>
            </a:r>
          </a:p>
          <a:p>
            <a:pPr lvl="1"/>
            <a:r>
              <a:rPr lang="en-US" dirty="0"/>
              <a:t>3</a:t>
            </a:r>
            <a:r>
              <a:rPr lang="en-US" baseline="30000" dirty="0"/>
              <a:t>rd</a:t>
            </a:r>
            <a:r>
              <a:rPr lang="en-US" dirty="0"/>
              <a:t> CT VC Election </a:t>
            </a:r>
            <a:r>
              <a:rPr lang="fr-FR" dirty="0"/>
              <a:t>: </a:t>
            </a:r>
            <a:r>
              <a:rPr lang="en-US" dirty="0">
                <a:hlinkClick r:id="rId7"/>
              </a:rPr>
              <a:t>https://portal.3gpp.org/VotingTool/Vote/DetailList/1082</a:t>
            </a:r>
            <a:r>
              <a:rPr lang="en-US" dirty="0"/>
              <a:t> </a:t>
            </a:r>
          </a:p>
          <a:p>
            <a:r>
              <a:rPr lang="en-US" dirty="0"/>
              <a:t>List of candidates:</a:t>
            </a:r>
          </a:p>
          <a:p>
            <a:pPr lvl="1"/>
            <a:r>
              <a:rPr lang="en-US" dirty="0">
                <a:hlinkClick r:id="rId8"/>
              </a:rPr>
              <a:t>https://www.3gpp.org/component/content/article/ct-99-elections</a:t>
            </a:r>
            <a:r>
              <a:rPr lang="en-US" dirty="0"/>
              <a:t> </a:t>
            </a:r>
          </a:p>
          <a:p>
            <a:pPr lvl="1"/>
            <a:endParaRPr lang="en-US" dirty="0"/>
          </a:p>
        </p:txBody>
      </p:sp>
    </p:spTree>
    <p:extLst>
      <p:ext uri="{BB962C8B-B14F-4D97-AF65-F5344CB8AC3E}">
        <p14:creationId xmlns:p14="http://schemas.microsoft.com/office/powerpoint/2010/main" val="3069667622"/>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Detailed</a:t>
            </a:r>
            <a:r>
              <a:rPr lang="fr-FR" dirty="0"/>
              <a:t> time plan for </a:t>
            </a:r>
            <a:r>
              <a:rPr lang="fr-FR" dirty="0" err="1"/>
              <a:t>elections</a:t>
            </a:r>
            <a:endParaRPr lang="en-US" dirty="0"/>
          </a:p>
        </p:txBody>
      </p:sp>
      <p:sp>
        <p:nvSpPr>
          <p:cNvPr id="3" name="Espace réservé du contenu 2"/>
          <p:cNvSpPr>
            <a:spLocks noGrp="1"/>
          </p:cNvSpPr>
          <p:nvPr>
            <p:ph idx="1"/>
          </p:nvPr>
        </p:nvSpPr>
        <p:spPr/>
        <p:txBody>
          <a:bodyPr/>
          <a:lstStyle/>
          <a:p>
            <a:r>
              <a:rPr lang="en-US" dirty="0"/>
              <a:t>CT Chair Election</a:t>
            </a:r>
          </a:p>
          <a:p>
            <a:pPr lvl="1"/>
            <a:r>
              <a:rPr lang="en-US" dirty="0"/>
              <a:t>First ballot:			Monday, March 20, 10h30 – 11h00 CET</a:t>
            </a:r>
          </a:p>
          <a:p>
            <a:pPr lvl="1"/>
            <a:r>
              <a:rPr lang="en-US" dirty="0"/>
              <a:t>Second ballot (if needed): 	Tuesday, March 21, 10h30 – 11h00 CET</a:t>
            </a:r>
          </a:p>
          <a:p>
            <a:pPr lvl="1"/>
            <a:r>
              <a:rPr lang="en-US" dirty="0"/>
              <a:t>Third ballot (if needed): 	Tuesday, March 21, 15h30 – 16h00 CET</a:t>
            </a:r>
          </a:p>
          <a:p>
            <a:pPr lvl="1"/>
            <a:endParaRPr lang="en-US" dirty="0"/>
          </a:p>
          <a:p>
            <a:r>
              <a:rPr lang="en-US" dirty="0"/>
              <a:t>CT Vice-Chair Elections</a:t>
            </a:r>
          </a:p>
          <a:p>
            <a:pPr lvl="1"/>
            <a:r>
              <a:rPr lang="en-US" dirty="0"/>
              <a:t>First ballot for 1</a:t>
            </a:r>
            <a:r>
              <a:rPr lang="en-US" baseline="30000" dirty="0"/>
              <a:t>st</a:t>
            </a:r>
            <a:r>
              <a:rPr lang="en-US" dirty="0"/>
              <a:t> VC:		Monday, March 20, 15h30 – 16h00 CET</a:t>
            </a:r>
          </a:p>
          <a:p>
            <a:pPr lvl="1"/>
            <a:r>
              <a:rPr lang="en-US" dirty="0"/>
              <a:t>Other ballots: TBD (if required)</a:t>
            </a:r>
          </a:p>
          <a:p>
            <a:pPr lvl="1"/>
            <a:endParaRPr lang="en-US" dirty="0"/>
          </a:p>
        </p:txBody>
      </p:sp>
    </p:spTree>
    <p:extLst>
      <p:ext uri="{BB962C8B-B14F-4D97-AF65-F5344CB8AC3E}">
        <p14:creationId xmlns:p14="http://schemas.microsoft.com/office/powerpoint/2010/main" val="1957926821"/>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err="1"/>
              <a:t>Technical</a:t>
            </a:r>
            <a:r>
              <a:rPr lang="fr-FR" dirty="0"/>
              <a:t> Meeting</a:t>
            </a:r>
            <a:endParaRPr lang="en-US" dirty="0"/>
          </a:p>
        </p:txBody>
      </p:sp>
    </p:spTree>
    <p:extLst>
      <p:ext uri="{BB962C8B-B14F-4D97-AF65-F5344CB8AC3E}">
        <p14:creationId xmlns:p14="http://schemas.microsoft.com/office/powerpoint/2010/main" val="3605331212"/>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Full Agenda</a:t>
            </a:r>
          </a:p>
        </p:txBody>
      </p:sp>
      <p:sp>
        <p:nvSpPr>
          <p:cNvPr id="3" name="Espace réservé du contenu 2"/>
          <p:cNvSpPr>
            <a:spLocks noGrp="1"/>
          </p:cNvSpPr>
          <p:nvPr>
            <p:ph idx="1"/>
          </p:nvPr>
        </p:nvSpPr>
        <p:spPr/>
        <p:txBody>
          <a:bodyPr numCol="2"/>
          <a:lstStyle/>
          <a:p>
            <a:r>
              <a:rPr lang="en-US" sz="2000" dirty="0"/>
              <a:t>Higher priority</a:t>
            </a:r>
          </a:p>
          <a:p>
            <a:pPr lvl="1"/>
            <a:r>
              <a:rPr lang="en-US" sz="1800" dirty="0"/>
              <a:t>CT WG status Reports and Workplan update</a:t>
            </a:r>
          </a:p>
          <a:p>
            <a:pPr lvl="1"/>
            <a:r>
              <a:rPr lang="en-US" sz="1800" dirty="0"/>
              <a:t>New/revised Work Item and Study Item descriptions for Rel-18</a:t>
            </a:r>
          </a:p>
          <a:p>
            <a:pPr lvl="1"/>
            <a:r>
              <a:rPr lang="en-US" sz="1800" dirty="0"/>
              <a:t>Working agreement</a:t>
            </a:r>
          </a:p>
          <a:p>
            <a:pPr lvl="1"/>
            <a:r>
              <a:rPr lang="en-US" sz="1800" dirty="0"/>
              <a:t>LS In &amp; LS Out proposals</a:t>
            </a:r>
          </a:p>
          <a:p>
            <a:pPr lvl="1"/>
            <a:r>
              <a:rPr lang="en-US" sz="1800" dirty="0"/>
              <a:t>CRs/CR packs agreed by CT WGs</a:t>
            </a:r>
          </a:p>
          <a:p>
            <a:pPr lvl="1"/>
            <a:r>
              <a:rPr lang="en-US" sz="1800" dirty="0"/>
              <a:t>Company CRs endorsed by the CT WGs before the CT plenary</a:t>
            </a:r>
          </a:p>
          <a:p>
            <a:pPr lvl="1"/>
            <a:r>
              <a:rPr lang="en-US" sz="1800" dirty="0"/>
              <a:t>TS/TRs sent for information and/or approval</a:t>
            </a:r>
          </a:p>
          <a:p>
            <a:pPr lvl="1"/>
            <a:endParaRPr lang="en-US" sz="1800" dirty="0"/>
          </a:p>
          <a:p>
            <a:pPr lvl="1"/>
            <a:endParaRPr lang="en-US" sz="2000" dirty="0"/>
          </a:p>
          <a:p>
            <a:pPr lvl="1"/>
            <a:endParaRPr lang="en-US" sz="2000" dirty="0"/>
          </a:p>
          <a:p>
            <a:r>
              <a:rPr lang="en-US" sz="2000" dirty="0"/>
              <a:t>Lower priority</a:t>
            </a:r>
          </a:p>
          <a:p>
            <a:pPr lvl="1"/>
            <a:r>
              <a:rPr lang="en-US" sz="1800" dirty="0"/>
              <a:t>CRs on pre-Rel-17</a:t>
            </a:r>
          </a:p>
          <a:p>
            <a:pPr lvl="1"/>
            <a:r>
              <a:rPr lang="en-US" sz="1800" dirty="0"/>
              <a:t>IETF status Report</a:t>
            </a:r>
          </a:p>
          <a:p>
            <a:pPr lvl="1"/>
            <a:r>
              <a:rPr lang="en-US" sz="1800" dirty="0"/>
              <a:t>Work Organization</a:t>
            </a:r>
          </a:p>
          <a:p>
            <a:pPr lvl="1"/>
            <a:r>
              <a:rPr lang="en-US" sz="1800" dirty="0"/>
              <a:t>MCC reporting</a:t>
            </a:r>
          </a:p>
          <a:p>
            <a:pPr lvl="1"/>
            <a:endParaRPr lang="en-US" sz="1800" dirty="0"/>
          </a:p>
        </p:txBody>
      </p:sp>
      <p:sp>
        <p:nvSpPr>
          <p:cNvPr id="4" name="ZoneTexte 3">
            <a:extLst>
              <a:ext uri="{FF2B5EF4-FFF2-40B4-BE49-F238E27FC236}">
                <a16:creationId xmlns:a16="http://schemas.microsoft.com/office/drawing/2014/main" id="{AD731F83-8381-4220-82AC-3460686F6879}"/>
              </a:ext>
            </a:extLst>
          </p:cNvPr>
          <p:cNvSpPr txBox="1"/>
          <p:nvPr/>
        </p:nvSpPr>
        <p:spPr>
          <a:xfrm rot="20143404">
            <a:off x="6848319" y="581961"/>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214747982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34693</TotalTime>
  <Words>1767</Words>
  <Application>Microsoft Office PowerPoint</Application>
  <PresentationFormat>Grand écran</PresentationFormat>
  <Paragraphs>212</Paragraphs>
  <Slides>18</Slides>
  <Notes>1</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18</vt:i4>
      </vt:variant>
    </vt:vector>
  </HeadingPairs>
  <TitlesOfParts>
    <vt:vector size="24" baseType="lpstr">
      <vt:lpstr>Arial</vt:lpstr>
      <vt:lpstr>Arial </vt:lpstr>
      <vt:lpstr>Calibri</vt:lpstr>
      <vt:lpstr>Calibri Light</vt:lpstr>
      <vt:lpstr>Times New Roman</vt:lpstr>
      <vt:lpstr>Office Theme</vt:lpstr>
      <vt:lpstr>CT#99 Guidance</vt:lpstr>
      <vt:lpstr>TSG CT Officials</vt:lpstr>
      <vt:lpstr>General Information</vt:lpstr>
      <vt:lpstr>Registration and Voting Rights</vt:lpstr>
      <vt:lpstr>Elections</vt:lpstr>
      <vt:lpstr>Elections at CT#99</vt:lpstr>
      <vt:lpstr>Detailed time plan for elections</vt:lpstr>
      <vt:lpstr>Technical Meeting</vt:lpstr>
      <vt:lpstr>Full Agenda</vt:lpstr>
      <vt:lpstr>Working directories</vt:lpstr>
      <vt:lpstr>Tdoc # allocation during the meeting</vt:lpstr>
      <vt:lpstr>Handling of files in Inbox/Drafts folder</vt:lpstr>
      <vt:lpstr>Deadlines (!)</vt:lpstr>
      <vt:lpstr>Approval process</vt:lpstr>
      <vt:lpstr>Proposed email subject headers</vt:lpstr>
      <vt:lpstr>Microsoft Teams Meeting sessions</vt:lpstr>
      <vt:lpstr>Microsoft Teams online meeting tips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CR#187_TEI17</cp:lastModifiedBy>
  <cp:revision>930</cp:revision>
  <dcterms:created xsi:type="dcterms:W3CDTF">2010-02-05T13:52:04Z</dcterms:created>
  <dcterms:modified xsi:type="dcterms:W3CDTF">2023-03-06T10:26:56Z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7222825-62ea-40f3-96b5-5375c07996e2_Enabled">
    <vt:lpwstr>true</vt:lpwstr>
  </property>
  <property fmtid="{D5CDD505-2E9C-101B-9397-08002B2CF9AE}" pid="3" name="MSIP_Label_07222825-62ea-40f3-96b5-5375c07996e2_SetDate">
    <vt:lpwstr>2022-05-17T12:45:53Z</vt:lpwstr>
  </property>
  <property fmtid="{D5CDD505-2E9C-101B-9397-08002B2CF9AE}" pid="4" name="MSIP_Label_07222825-62ea-40f3-96b5-5375c07996e2_Method">
    <vt:lpwstr>Privileged</vt:lpwstr>
  </property>
  <property fmtid="{D5CDD505-2E9C-101B-9397-08002B2CF9AE}" pid="5" name="MSIP_Label_07222825-62ea-40f3-96b5-5375c07996e2_Name">
    <vt:lpwstr>unrestricted_parent.2</vt:lpwstr>
  </property>
  <property fmtid="{D5CDD505-2E9C-101B-9397-08002B2CF9AE}" pid="6" name="MSIP_Label_07222825-62ea-40f3-96b5-5375c07996e2_SiteId">
    <vt:lpwstr>90c7a20a-f34b-40bf-bc48-b9253b6f5d20</vt:lpwstr>
  </property>
  <property fmtid="{D5CDD505-2E9C-101B-9397-08002B2CF9AE}" pid="7" name="MSIP_Label_07222825-62ea-40f3-96b5-5375c07996e2_ActionId">
    <vt:lpwstr>44daa5e0-adcb-4580-9cfd-07d43960c341</vt:lpwstr>
  </property>
  <property fmtid="{D5CDD505-2E9C-101B-9397-08002B2CF9AE}" pid="8" name="MSIP_Label_07222825-62ea-40f3-96b5-5375c07996e2_ContentBits">
    <vt:lpwstr>0</vt:lpwstr>
  </property>
</Properties>
</file>