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0"/>
  </p:notesMasterIdLst>
  <p:handoutMasterIdLst>
    <p:handoutMasterId r:id="rId31"/>
  </p:handoutMasterIdLst>
  <p:sldIdLst>
    <p:sldId id="341" r:id="rId2"/>
    <p:sldId id="363" r:id="rId3"/>
    <p:sldId id="366" r:id="rId4"/>
    <p:sldId id="377" r:id="rId5"/>
    <p:sldId id="411" r:id="rId6"/>
    <p:sldId id="416" r:id="rId7"/>
    <p:sldId id="431" r:id="rId8"/>
    <p:sldId id="445" r:id="rId9"/>
    <p:sldId id="442" r:id="rId10"/>
    <p:sldId id="446" r:id="rId11"/>
    <p:sldId id="370" r:id="rId12"/>
    <p:sldId id="394" r:id="rId13"/>
    <p:sldId id="395" r:id="rId14"/>
    <p:sldId id="433" r:id="rId15"/>
    <p:sldId id="436" r:id="rId16"/>
    <p:sldId id="438" r:id="rId17"/>
    <p:sldId id="419" r:id="rId18"/>
    <p:sldId id="429" r:id="rId19"/>
    <p:sldId id="430" r:id="rId20"/>
    <p:sldId id="434" r:id="rId21"/>
    <p:sldId id="373" r:id="rId22"/>
    <p:sldId id="418" r:id="rId23"/>
    <p:sldId id="375" r:id="rId24"/>
    <p:sldId id="365" r:id="rId25"/>
    <p:sldId id="376" r:id="rId26"/>
    <p:sldId id="426" r:id="rId27"/>
    <p:sldId id="447" r:id="rId28"/>
    <p:sldId id="379" r:id="rId29"/>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33CC33"/>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1" autoAdjust="0"/>
    <p:restoredTop sz="96513" autoAdjust="0"/>
  </p:normalViewPr>
  <p:slideViewPr>
    <p:cSldViewPr snapToGrid="0">
      <p:cViewPr varScale="1">
        <p:scale>
          <a:sx n="60" d="100"/>
          <a:sy n="60" d="100"/>
        </p:scale>
        <p:origin x="76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CT#99</a:t>
            </a:r>
            <a:endParaRPr lang="sv-SE" altLang="en-US" sz="1200" b="1" dirty="0">
              <a:latin typeface="Arial "/>
            </a:endParaRPr>
          </a:p>
          <a:p>
            <a:pPr eaLnBrk="1" hangingPunct="1">
              <a:defRPr/>
            </a:pPr>
            <a:r>
              <a:rPr lang="en-GB" sz="1000" b="1" kern="1200" dirty="0">
                <a:solidFill>
                  <a:schemeClr val="tx1"/>
                </a:solidFill>
                <a:effectLst/>
                <a:latin typeface="Arial" pitchFamily="34" charset="0"/>
                <a:ea typeface="+mn-ea"/>
                <a:cs typeface="Arial" pitchFamily="34" charset="0"/>
              </a:rPr>
              <a:t>E-Meeting</a:t>
            </a:r>
            <a:r>
              <a:rPr lang="en-GB" sz="1000" b="1" kern="1200">
                <a:solidFill>
                  <a:schemeClr val="tx1"/>
                </a:solidFill>
                <a:effectLst/>
                <a:latin typeface="Arial" pitchFamily="34" charset="0"/>
                <a:ea typeface="+mn-ea"/>
                <a:cs typeface="Arial" pitchFamily="34" charset="0"/>
              </a:rPr>
              <a:t>, 2</a:t>
            </a:r>
            <a:r>
              <a:rPr lang="en-DE" sz="1000" b="1" kern="1200">
                <a:solidFill>
                  <a:schemeClr val="tx1"/>
                </a:solidFill>
                <a:effectLst/>
                <a:latin typeface="Arial" pitchFamily="34" charset="0"/>
                <a:ea typeface="+mn-ea"/>
                <a:cs typeface="Arial" pitchFamily="34" charset="0"/>
              </a:rPr>
              <a:t>0</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 </a:t>
            </a:r>
            <a:r>
              <a:rPr lang="en-DE" sz="1000" b="1" kern="1200">
                <a:solidFill>
                  <a:schemeClr val="tx1"/>
                </a:solidFill>
                <a:effectLst/>
                <a:latin typeface="Arial" pitchFamily="34" charset="0"/>
                <a:ea typeface="+mn-ea"/>
                <a:cs typeface="Arial" pitchFamily="34" charset="0"/>
              </a:rPr>
              <a:t>2</a:t>
            </a:r>
            <a:r>
              <a:rPr lang="en-GB" sz="1000" b="1" kern="1200">
                <a:solidFill>
                  <a:schemeClr val="tx1"/>
                </a:solidFill>
                <a:effectLst/>
                <a:latin typeface="Arial" pitchFamily="34" charset="0"/>
                <a:ea typeface="+mn-ea"/>
                <a:cs typeface="Arial" pitchFamily="34" charset="0"/>
              </a:rPr>
              <a:t>1</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a:t>
            </a:r>
            <a:r>
              <a:rPr lang="en-DE" sz="1000" b="1" kern="1200">
                <a:solidFill>
                  <a:schemeClr val="tx1"/>
                </a:solidFill>
                <a:effectLst/>
                <a:latin typeface="Arial" pitchFamily="34" charset="0"/>
                <a:ea typeface="+mn-ea"/>
                <a:cs typeface="Arial" pitchFamily="34" charset="0"/>
              </a:rPr>
              <a:t>M</a:t>
            </a:r>
            <a:r>
              <a:rPr lang="en-GB" sz="1000" b="1" kern="1200">
                <a:solidFill>
                  <a:schemeClr val="tx1"/>
                </a:solidFill>
                <a:effectLst/>
                <a:latin typeface="Arial" pitchFamily="34" charset="0"/>
                <a:ea typeface="+mn-ea"/>
                <a:cs typeface="Arial" pitchFamily="34" charset="0"/>
              </a:rPr>
              <a:t>a</a:t>
            </a:r>
            <a:r>
              <a:rPr lang="en-DE" sz="1000" b="1" kern="1200">
                <a:solidFill>
                  <a:schemeClr val="tx1"/>
                </a:solidFill>
                <a:effectLst/>
                <a:latin typeface="Arial" pitchFamily="34" charset="0"/>
                <a:ea typeface="+mn-ea"/>
                <a:cs typeface="Arial" pitchFamily="34" charset="0"/>
              </a:rPr>
              <a:t>r</a:t>
            </a:r>
            <a:r>
              <a:rPr lang="en-GB" sz="1000" b="1" kern="1200">
                <a:solidFill>
                  <a:schemeClr val="tx1"/>
                </a:solidFill>
                <a:effectLst/>
                <a:latin typeface="Arial" pitchFamily="34" charset="0"/>
                <a:ea typeface="+mn-ea"/>
                <a:cs typeface="Arial" pitchFamily="34" charset="0"/>
              </a:rPr>
              <a:t>c</a:t>
            </a:r>
            <a:r>
              <a:rPr lang="en-DE" sz="1000" b="1" kern="1200">
                <a:solidFill>
                  <a:schemeClr val="tx1"/>
                </a:solidFill>
                <a:effectLst/>
                <a:latin typeface="Arial" pitchFamily="34" charset="0"/>
                <a:ea typeface="+mn-ea"/>
                <a:cs typeface="Arial" pitchFamily="34" charset="0"/>
              </a:rPr>
              <a:t>h</a:t>
            </a:r>
            <a:r>
              <a:rPr lang="en-GB" sz="1000" b="1" kern="1200">
                <a:solidFill>
                  <a:schemeClr val="tx1"/>
                </a:solidFill>
                <a:effectLst/>
                <a:latin typeface="Arial" pitchFamily="34" charset="0"/>
                <a:ea typeface="+mn-ea"/>
                <a:cs typeface="Arial" pitchFamily="34" charset="0"/>
              </a:rPr>
              <a:t> 202</a:t>
            </a:r>
            <a:r>
              <a:rPr lang="en-DE" sz="1000" b="1" kern="1200">
                <a:solidFill>
                  <a:schemeClr val="tx1"/>
                </a:solidFill>
                <a:effectLst/>
                <a:latin typeface="Arial" pitchFamily="34" charset="0"/>
                <a:ea typeface="+mn-ea"/>
                <a:cs typeface="Arial" pitchFamily="34" charset="0"/>
              </a:rPr>
              <a:t>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CP-23</a:t>
            </a:r>
            <a:r>
              <a:rPr lang="en-DE" altLang="en-US" sz="1200" b="1">
                <a:latin typeface="Arial "/>
              </a:rPr>
              <a:t>0</a:t>
            </a:r>
            <a:r>
              <a:rPr lang="sv-SE" altLang="en-US" sz="1200" b="1">
                <a:latin typeface="Arial "/>
              </a:rPr>
              <a:t>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CP-221083.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CP-22108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image" Target="../media/image5.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CP-220325.zip" TargetMode="External"/><Relationship Id="rId13" Type="http://schemas.openxmlformats.org/officeDocument/2006/relationships/hyperlink" Target="https://www.3gpp.org/ftp/Information/WI_Sheet/CP-223210.zip" TargetMode="External"/><Relationship Id="rId18" Type="http://schemas.openxmlformats.org/officeDocument/2006/relationships/hyperlink" Target="https://www.3gpp.org/ftp/Information/WI_Sheet/CP-223205.zip" TargetMode="External"/><Relationship Id="rId3" Type="http://schemas.openxmlformats.org/officeDocument/2006/relationships/hyperlink" Target="https://www.3gpp.org/ftp/Information/WI_Sheet/CP-223204.zip" TargetMode="External"/><Relationship Id="rId7" Type="http://schemas.openxmlformats.org/officeDocument/2006/relationships/hyperlink" Target="https://www.3gpp.org/ftp/Information/WI_Sheet/CP-223105.zip" TargetMode="External"/><Relationship Id="rId12" Type="http://schemas.openxmlformats.org/officeDocument/2006/relationships/hyperlink" Target="https://www.3gpp.org/ftp/Information/WI_Sheet/CP-223113.zip" TargetMode="External"/><Relationship Id="rId17" Type="http://schemas.openxmlformats.org/officeDocument/2006/relationships/hyperlink" Target="https://www.3gpp.org/ftp/Information/WI_Sheet/CP-223111.zip" TargetMode="External"/><Relationship Id="rId2" Type="http://schemas.openxmlformats.org/officeDocument/2006/relationships/image" Target="../media/image7.jpeg"/><Relationship Id="rId16" Type="http://schemas.openxmlformats.org/officeDocument/2006/relationships/hyperlink" Target="https://www.3gpp.org/ftp/Information/WI_Sheet/CP-22320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CP-223021.zip" TargetMode="External"/><Relationship Id="rId11" Type="http://schemas.openxmlformats.org/officeDocument/2006/relationships/hyperlink" Target="https://www.3gpp.org/ftp/Information/WI_Sheet/CP-223026.zip" TargetMode="External"/><Relationship Id="rId5" Type="http://schemas.openxmlformats.org/officeDocument/2006/relationships/hyperlink" Target="https://www.3gpp.org/ftp/Information/WI_Sheet/CP-223110.zip" TargetMode="External"/><Relationship Id="rId15" Type="http://schemas.openxmlformats.org/officeDocument/2006/relationships/hyperlink" Target="https://www.3gpp.org/ftp/Information/WI_Sheet/CP-223022.zip" TargetMode="External"/><Relationship Id="rId10" Type="http://schemas.openxmlformats.org/officeDocument/2006/relationships/hyperlink" Target="https://www.3gpp.org/ftp/Information/WI_Sheet/CP-223114.zip" TargetMode="External"/><Relationship Id="rId4" Type="http://schemas.openxmlformats.org/officeDocument/2006/relationships/hyperlink" Target="https://www.3gpp.org/ftp/Information/WI_Sheet/CP-223023.zip" TargetMode="External"/><Relationship Id="rId9" Type="http://schemas.openxmlformats.org/officeDocument/2006/relationships/hyperlink" Target="https://www.3gpp.org/ftp/Information/WI_Sheet/CP-223104.zip" TargetMode="External"/><Relationship Id="rId14" Type="http://schemas.openxmlformats.org/officeDocument/2006/relationships/hyperlink" Target="https://www.3gpp.org/ftp/Information/WI_Sheet/CP-223206.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CP-160645.zip" TargetMode="External"/><Relationship Id="rId3" Type="http://schemas.openxmlformats.org/officeDocument/2006/relationships/hyperlink" Target="https://www.3gpp.org/ftp/Information/WI_Sheet/CP-221270.zip" TargetMode="External"/><Relationship Id="rId7" Type="http://schemas.openxmlformats.org/officeDocument/2006/relationships/hyperlink" Target="https://www.3gpp.org/ftp/Information/WI_Sheet/CP-183245.zip"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s://www.3gpp.org/ftp/Information/WI_Sheet/CP-221083.zip" TargetMode="External"/><Relationship Id="rId5" Type="http://schemas.openxmlformats.org/officeDocument/2006/relationships/hyperlink" Target="https://www.3gpp.org/ftp/Information/WI_Sheet/CP-221088.zip" TargetMode="External"/><Relationship Id="rId4" Type="http://schemas.openxmlformats.org/officeDocument/2006/relationships/hyperlink" Target="https://www.3gpp.org/ftp/Information/WI_Sheet/CP-223024.zip" TargetMode="External"/><Relationship Id="rId9" Type="http://schemas.openxmlformats.org/officeDocument/2006/relationships/hyperlink" Target="https://www.3gpp.org/ftp/Information/WI_Sheet/CP-1305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CT#99</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a:t>
            </a:r>
            <a:r>
              <a:rPr lang="en-GB" altLang="en-US" sz="2000" dirty="0"/>
              <a:t>, Huawei</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a:t>CT4 (3/3</a:t>
            </a:r>
            <a:r>
              <a:rPr lang="en-US" dirty="0"/>
              <a:t>)</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17824110"/>
              </p:ext>
            </p:extLst>
          </p:nvPr>
        </p:nvGraphicFramePr>
        <p:xfrm>
          <a:off x="412822" y="1827741"/>
          <a:ext cx="10222311" cy="3195550"/>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1022056">
                  <a:extLst>
                    <a:ext uri="{9D8B030D-6E8A-4147-A177-3AD203B41FA5}">
                      <a16:colId xmlns:a16="http://schemas.microsoft.com/office/drawing/2014/main" val="20005"/>
                    </a:ext>
                  </a:extLst>
                </a:gridCol>
                <a:gridCol w="571150">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361534">
                <a:tc>
                  <a:txBody>
                    <a:bodyPr/>
                    <a:lstStyle/>
                    <a:p>
                      <a:pPr>
                        <a:lnSpc>
                          <a:spcPct val="107000"/>
                        </a:lnSpc>
                        <a:spcAft>
                          <a:spcPts val="800"/>
                        </a:spcAft>
                      </a:pPr>
                      <a:r>
                        <a:rPr lang="en-US" sz="1200">
                          <a:effectLst/>
                          <a:latin typeface="Arial" panose="020B0604020202020204" pitchFamily="34" charset="0"/>
                          <a:ea typeface="Calibri" panose="020F0502020204030204" pitchFamily="34" charset="0"/>
                          <a:cs typeface="Arial" panose="020B0604020202020204" pitchFamily="34" charset="0"/>
                        </a:rPr>
                        <a:t>UID</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a:t>
                      </a: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Notes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36605">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990013</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WID for CT aspect of </a:t>
                      </a:r>
                      <a:r>
                        <a:rPr lang="en-GB" sz="1000">
                          <a:solidFill>
                            <a:srgbClr val="FF0000"/>
                          </a:solidFill>
                          <a:effectLst/>
                          <a:latin typeface="Arial" panose="020B0604020202020204" pitchFamily="34" charset="0"/>
                          <a:ea typeface="Times New Roman" panose="02020603050405020304" pitchFamily="18" charset="0"/>
                        </a:rPr>
                        <a:t> Architecture Enhancements for vehicle Mounted Relay</a:t>
                      </a:r>
                      <a:r>
                        <a:rPr lang="en-GB" sz="1000">
                          <a:solidFill>
                            <a:srgbClr val="000000"/>
                          </a:solidFill>
                          <a:effectLst/>
                          <a:latin typeface="Arial" panose="020B0604020202020204" pitchFamily="34" charset="0"/>
                          <a:ea typeface="Times New Roman" panose="02020603050405020304" pitchFamily="18" charset="0"/>
                        </a:rPr>
                        <a:t>s</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VMR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P-230192</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793172926"/>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New WID on CT aspect of System Support for AI/ML-based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AIMLszs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P-230117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22008811"/>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990015</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Stage 3 of Network Slicing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eNS_Ph3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P-230194</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290048515"/>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990021</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CT4 aspects of Access Traffic Steering, Switch and Splitting support in 5G system –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ATSSS_Ph3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P-230200</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501223949"/>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New WID on CT aspects on 5G AM Policy</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AMP</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P-230116</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54191294"/>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990023</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Next Generation Real time Communication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NG_RTC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P-230202</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530619650"/>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Personal IoT Network</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PIN</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713632"/>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990009</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Generic Group Management, Exposure and Communication Enhancements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GMEC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a:t>
                      </a:r>
                      <a:r>
                        <a:rPr lang="en-DE" sz="1000" b="0" i="0" u="none" strike="noStrike">
                          <a:solidFill>
                            <a:srgbClr val="FF0000"/>
                          </a:solidFill>
                          <a:effectLst/>
                          <a:latin typeface="Arial" panose="020B0604020202020204" pitchFamily="34" charset="0"/>
                          <a:cs typeface="Arial" panose="020B0604020202020204" pitchFamily="34" charset="0"/>
                        </a:rPr>
                        <a:t>P-230118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71007864"/>
                  </a:ext>
                </a:extLst>
              </a:tr>
              <a:tr h="254740">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990006</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Architecture Enhancements for XR and media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XRM</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DE" sz="1000" b="0" i="0" u="none" strike="noStrike">
                          <a:solidFill>
                            <a:srgbClr val="FF0000"/>
                          </a:solidFill>
                          <a:effectLst/>
                          <a:latin typeface="Arial" panose="020B0604020202020204" pitchFamily="34" charset="0"/>
                          <a:cs typeface="Arial" panose="020B0604020202020204" pitchFamily="34" charset="0"/>
                        </a:rPr>
                        <a:t>C</a:t>
                      </a:r>
                      <a:r>
                        <a:rPr lang="en-GB" sz="1000" b="0" i="0" u="none" strike="noStrike">
                          <a:solidFill>
                            <a:srgbClr val="FF0000"/>
                          </a:solidFill>
                          <a:effectLst/>
                          <a:latin typeface="Arial" panose="020B0604020202020204" pitchFamily="34" charset="0"/>
                          <a:cs typeface="Arial" panose="020B0604020202020204" pitchFamily="34" charset="0"/>
                        </a:rPr>
                        <a:t>P</a:t>
                      </a:r>
                      <a:r>
                        <a:rPr lang="en-DE" sz="1000" b="0" i="0" u="none" strike="noStrike">
                          <a:solidFill>
                            <a:srgbClr val="FF0000"/>
                          </a:solidFill>
                          <a:effectLst/>
                          <a:latin typeface="Arial" panose="020B0604020202020204" pitchFamily="34" charset="0"/>
                          <a:cs typeface="Arial" panose="020B0604020202020204" pitchFamily="34" charset="0"/>
                        </a:rPr>
                        <a:t>-239115</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30105998"/>
                  </a:ext>
                </a:extLst>
              </a:tr>
              <a:tr h="176490">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990010</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Enablers for Network Automation for 5G -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eNA_Ph3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a:t>
                      </a:r>
                      <a:r>
                        <a:rPr lang="en-DE" sz="1000" b="0" i="0" u="none" strike="noStrike">
                          <a:solidFill>
                            <a:srgbClr val="FF0000"/>
                          </a:solidFill>
                          <a:effectLst/>
                          <a:latin typeface="Arial" panose="020B0604020202020204" pitchFamily="34" charset="0"/>
                          <a:cs typeface="Arial" panose="020B0604020202020204" pitchFamily="34" charset="0"/>
                        </a:rPr>
                        <a:t>P-230119</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93787509"/>
                  </a:ext>
                </a:extLst>
              </a:tr>
            </a:tbl>
          </a:graphicData>
        </a:graphic>
      </p:graphicFrame>
    </p:spTree>
    <p:extLst>
      <p:ext uri="{BB962C8B-B14F-4D97-AF65-F5344CB8AC3E}">
        <p14:creationId xmlns:p14="http://schemas.microsoft.com/office/powerpoint/2010/main" val="315688143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691839752"/>
              </p:ext>
            </p:extLst>
          </p:nvPr>
        </p:nvGraphicFramePr>
        <p:xfrm>
          <a:off x="776032" y="1855410"/>
          <a:ext cx="10411095" cy="769538"/>
        </p:xfrm>
        <a:graphic>
          <a:graphicData uri="http://schemas.openxmlformats.org/drawingml/2006/table">
            <a:tbl>
              <a:tblPr firstRow="1" firstCol="1" bandRow="1"/>
              <a:tblGrid>
                <a:gridCol w="1058269">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785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marL="0" marR="0">
                        <a:spcBef>
                          <a:spcPts val="0"/>
                        </a:spcBef>
                        <a:spcAft>
                          <a:spcPts val="0"/>
                        </a:spcAft>
                      </a:pP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6" name="TextBox 5"/>
          <p:cNvSpPr txBox="1"/>
          <p:nvPr/>
        </p:nvSpPr>
        <p:spPr>
          <a:xfrm rot="20522904">
            <a:off x="4496462" y="2533995"/>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90293966"/>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a16="http://schemas.microsoft.com/office/drawing/2014/main" val="20000"/>
                    </a:ext>
                  </a:extLst>
                </a:gridCol>
                <a:gridCol w="4893280">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r h="350063">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2"/>
                  </a:ext>
                </a:extLst>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
        <p:nvSpPr>
          <p:cNvPr id="5" name="TextBox 4"/>
          <p:cNvSpPr txBox="1"/>
          <p:nvPr/>
        </p:nvSpPr>
        <p:spPr>
          <a:xfrm rot="20522904">
            <a:off x="3910590" y="273658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pPr marL="0" indent="0">
              <a:buNone/>
            </a:pPr>
            <a:r>
              <a:rPr lang="en-US" sz="1600" dirty="0">
                <a:latin typeface="Arial" panose="020B0604020202020204" pitchFamily="34" charset="0"/>
                <a:cs typeface="Arial" panose="020B0604020202020204" pitchFamily="34" charset="0"/>
              </a:rPr>
              <a:t>Overall Rel-16 (no Change to the work plan)</a:t>
            </a:r>
          </a:p>
          <a:p>
            <a:r>
              <a:rPr lang="en-US" sz="1600" dirty="0">
                <a:latin typeface="Arial" panose="020B0604020202020204" pitchFamily="34" charset="0"/>
                <a:cs typeface="Arial" panose="020B0604020202020204" pitchFamily="34" charset="0"/>
              </a:rPr>
              <a:t>9 essential corrections are  agreed for Rel-16  (11 for CT#98, 26 for CT#97, 23 for CT#96, 47 for CT#95)</a:t>
            </a:r>
          </a:p>
          <a:p>
            <a:r>
              <a:rPr lang="en-US" sz="1600" dirty="0">
                <a:latin typeface="Arial" panose="020B0604020202020204" pitchFamily="34" charset="0"/>
                <a:cs typeface="Arial" panose="020B0604020202020204" pitchFamily="34" charset="0"/>
              </a:rPr>
              <a:t>The corrections were in the area of the following WIs:</a:t>
            </a:r>
          </a:p>
          <a:p>
            <a:pPr lvl="1"/>
            <a:r>
              <a:rPr lang="en-US" sz="1000" dirty="0">
                <a:latin typeface="Arial" panose="020B0604020202020204" pitchFamily="34" charset="0"/>
                <a:cs typeface="Arial" panose="020B0604020202020204" pitchFamily="34" charset="0"/>
              </a:rPr>
              <a:t>5G_</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B</a:t>
            </a:r>
            <a:r>
              <a:rPr lang="en-GB" sz="1000" dirty="0">
                <a:latin typeface="Arial" panose="020B0604020202020204" pitchFamily="34" charset="0"/>
                <a:cs typeface="Arial" panose="020B0604020202020204" pitchFamily="34" charset="0"/>
              </a:rPr>
              <a:t>A</a:t>
            </a:r>
            <a:r>
              <a:rPr lang="en-US" sz="1000" dirty="0">
                <a:latin typeface="Arial" panose="020B0604020202020204" pitchFamily="34" charset="0"/>
                <a:cs typeface="Arial" panose="020B0604020202020204" pitchFamily="34" charset="0"/>
              </a:rPr>
              <a:t>, 5G_</a:t>
            </a:r>
            <a:r>
              <a:rPr lang="en-DE" sz="1000" dirty="0">
                <a:latin typeface="Arial" panose="020B0604020202020204" pitchFamily="34" charset="0"/>
                <a:cs typeface="Arial" panose="020B0604020202020204" pitchFamily="34" charset="0"/>
              </a:rPr>
              <a:t>U</a:t>
            </a:r>
            <a:r>
              <a:rPr lang="en-GB" sz="1000" dirty="0">
                <a:latin typeface="Arial" panose="020B0604020202020204" pitchFamily="34" charset="0"/>
                <a:cs typeface="Arial" panose="020B0604020202020204" pitchFamily="34" charset="0"/>
              </a:rPr>
              <a:t>R</a:t>
            </a:r>
            <a:r>
              <a:rPr lang="en-DE" sz="1000" dirty="0">
                <a:latin typeface="Arial" panose="020B0604020202020204" pitchFamily="34" charset="0"/>
                <a:cs typeface="Arial" panose="020B0604020202020204" pitchFamily="34" charset="0"/>
              </a:rPr>
              <a:t>L</a:t>
            </a:r>
            <a:r>
              <a:rPr lang="en-GB" sz="1000" dirty="0">
                <a:latin typeface="Arial" panose="020B0604020202020204" pitchFamily="34" charset="0"/>
                <a:cs typeface="Arial" panose="020B0604020202020204" pitchFamily="34" charset="0"/>
              </a:rPr>
              <a:t>L</a:t>
            </a:r>
            <a:r>
              <a:rPr lang="en-DE" sz="1000" dirty="0">
                <a:latin typeface="Arial" panose="020B0604020202020204" pitchFamily="34" charset="0"/>
                <a:cs typeface="Arial" panose="020B0604020202020204" pitchFamily="34" charset="0"/>
              </a:rPr>
              <a:t>C</a:t>
            </a:r>
            <a:r>
              <a:rPr lang="en-US" sz="1000" dirty="0">
                <a:latin typeface="Arial" panose="020B0604020202020204" pitchFamily="34" charset="0"/>
                <a:cs typeface="Arial" panose="020B0604020202020204" pitchFamily="34" charset="0"/>
              </a:rPr>
              <a:t>, 5GS_Ph1-CT, </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N</a:t>
            </a:r>
            <a:r>
              <a:rPr lang="en-DE" sz="1000" dirty="0">
                <a:latin typeface="Arial" panose="020B0604020202020204" pitchFamily="34" charset="0"/>
                <a:cs typeface="Arial" panose="020B0604020202020204" pitchFamily="34" charset="0"/>
              </a:rPr>
              <a:t>A, </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B</a:t>
            </a:r>
            <a:r>
              <a:rPr lang="en-GB" sz="1000" dirty="0">
                <a:latin typeface="Arial" panose="020B0604020202020204" pitchFamily="34" charset="0"/>
                <a:cs typeface="Arial" panose="020B0604020202020204" pitchFamily="34" charset="0"/>
              </a:rPr>
              <a:t>I</a:t>
            </a:r>
            <a:r>
              <a:rPr lang="en-DE" sz="1000" dirty="0">
                <a:latin typeface="Arial" panose="020B0604020202020204" pitchFamily="34" charset="0"/>
                <a:cs typeface="Arial" panose="020B0604020202020204" pitchFamily="34" charset="0"/>
              </a:rPr>
              <a:t>P</a:t>
            </a:r>
            <a:r>
              <a:rPr lang="en-GB" sz="1000" dirty="0">
                <a:latin typeface="Arial" panose="020B0604020202020204" pitchFamily="34" charset="0"/>
                <a:cs typeface="Arial" panose="020B0604020202020204" pitchFamily="34" charset="0"/>
              </a:rPr>
              <a:t>r</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t</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c</a:t>
            </a:r>
            <a:r>
              <a:rPr lang="en-DE" sz="1000" dirty="0">
                <a:latin typeface="Arial" panose="020B0604020202020204" pitchFamily="34" charset="0"/>
                <a:cs typeface="Arial" panose="020B0604020202020204" pitchFamily="34" charset="0"/>
              </a:rPr>
              <a:t>16, 5</a:t>
            </a:r>
            <a:r>
              <a:rPr lang="en-GB" sz="1000" dirty="0">
                <a:latin typeface="Arial" panose="020B0604020202020204" pitchFamily="34" charset="0"/>
                <a:cs typeface="Arial" panose="020B0604020202020204" pitchFamily="34" charset="0"/>
              </a:rPr>
              <a:t>G</a:t>
            </a:r>
            <a:r>
              <a:rPr lang="en-DE" sz="1000" dirty="0">
                <a:latin typeface="Arial" panose="020B0604020202020204" pitchFamily="34" charset="0"/>
                <a:cs typeface="Arial" panose="020B0604020202020204" pitchFamily="34" charset="0"/>
              </a:rPr>
              <a:t>M</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T</a:t>
            </a:r>
            <a:r>
              <a:rPr lang="en-US" sz="1000" dirty="0">
                <a:latin typeface="Arial" panose="020B0604020202020204" pitchFamily="34" charset="0"/>
                <a:cs typeface="Arial" panose="020B0604020202020204" pitchFamily="34" charset="0"/>
              </a:rPr>
              <a:t>, TEI16. </a:t>
            </a:r>
          </a:p>
          <a:p>
            <a:pPr marL="0" indent="0">
              <a:buNone/>
            </a:pPr>
            <a:endParaRPr lang="de-DE" sz="1200" dirty="0">
              <a:latin typeface="Arial "/>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noFill/>
        </p:spPr>
        <p:txBody>
          <a:bodyPr/>
          <a:lstStyle/>
          <a:p>
            <a:pPr marL="0" indent="0">
              <a:buNone/>
            </a:pPr>
            <a:r>
              <a:rPr lang="en-US" sz="1600" dirty="0">
                <a:latin typeface="Arial" panose="020B0604020202020204" pitchFamily="34" charset="0"/>
                <a:cs typeface="Arial" panose="020B0604020202020204" pitchFamily="34" charset="0"/>
              </a:rPr>
              <a:t>Overall Rel-17  (no Change to the work plan)</a:t>
            </a:r>
          </a:p>
          <a:p>
            <a:r>
              <a:rPr lang="en-US" sz="1600" dirty="0">
                <a:latin typeface="Arial" panose="020B0604020202020204" pitchFamily="34" charset="0"/>
                <a:cs typeface="Arial" panose="020B0604020202020204" pitchFamily="34" charset="0"/>
              </a:rPr>
              <a:t> 46 category F CRs are  agreed for Rel-17  (81 for  CT#98, 187 for CT#97, </a:t>
            </a:r>
            <a:r>
              <a:rPr lang="en-US" sz="1600" dirty="0">
                <a:solidFill>
                  <a:srgbClr val="FF0000"/>
                </a:solidFill>
                <a:latin typeface="Arial" panose="020B0604020202020204" pitchFamily="34" charset="0"/>
                <a:cs typeface="Arial" panose="020B0604020202020204" pitchFamily="34" charset="0"/>
              </a:rPr>
              <a:t>128 for CT#96</a:t>
            </a:r>
            <a:r>
              <a:rPr lang="en-DE" sz="1600" dirty="0">
                <a:solidFill>
                  <a:srgbClr val="FF0000"/>
                </a:solidFill>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 152 for CT#95)</a:t>
            </a:r>
          </a:p>
          <a:p>
            <a:r>
              <a:rPr lang="en-US" sz="1600" dirty="0">
                <a:latin typeface="Arial" panose="020B0604020202020204" pitchFamily="34" charset="0"/>
                <a:cs typeface="Arial" panose="020B0604020202020204" pitchFamily="34" charset="0"/>
              </a:rPr>
              <a:t> The correction were in the area of the following WIs:</a:t>
            </a:r>
          </a:p>
          <a:p>
            <a:pPr lvl="1"/>
            <a:r>
              <a:rPr lang="en-DE" sz="1200" dirty="0">
                <a:latin typeface="Arial" panose="020B0604020202020204" pitchFamily="34" charset="0"/>
                <a:cs typeface="Arial" panose="020B0604020202020204" pitchFamily="34" charset="0"/>
              </a:rPr>
              <a:t>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IoT, 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e</a:t>
            </a:r>
            <a:r>
              <a:rPr lang="en-US" sz="1200" dirty="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h</a:t>
            </a:r>
            <a:r>
              <a:rPr lang="en-DE" sz="1200" dirty="0">
                <a:latin typeface="Arial" panose="020B0604020202020204" pitchFamily="34" charset="0"/>
                <a:cs typeface="Arial" panose="020B0604020202020204" pitchFamily="34" charset="0"/>
              </a:rPr>
              <a:t>1-</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T, 5</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H_</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R_</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P,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DCE5, LI15</a:t>
            </a:r>
            <a:r>
              <a:rPr lang="en-US" sz="1200" dirty="0">
                <a:latin typeface="Arial" panose="020B0604020202020204" pitchFamily="34" charset="0"/>
                <a:cs typeface="Arial" panose="020B0604020202020204" pitchFamily="34" charset="0"/>
              </a:rPr>
              <a:t>, eEDGE_5GC,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h2,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h2, </a:t>
            </a:r>
            <a:r>
              <a:rPr lang="en-US" sz="1200" dirty="0">
                <a:latin typeface="Arial" panose="020B0604020202020204" pitchFamily="34" charset="0"/>
                <a:cs typeface="Arial" panose="020B0604020202020204" pitchFamily="34" charset="0"/>
              </a:rPr>
              <a:t>ID_UAS, NSWO_5G, </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D</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17,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M</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TEI17, </a:t>
            </a:r>
            <a:r>
              <a:rPr lang="en-DE" sz="1200" dirty="0">
                <a:latin typeface="Arial" panose="020B0604020202020204" pitchFamily="34" charset="0"/>
                <a:cs typeface="Arial" panose="020B0604020202020204" pitchFamily="34" charset="0"/>
              </a:rPr>
              <a:t>T</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I17_</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M</a:t>
            </a:r>
            <a:r>
              <a:rPr lang="en-GB" sz="1200" dirty="0">
                <a:latin typeface="Arial" panose="020B0604020202020204" pitchFamily="34" charset="0"/>
                <a:cs typeface="Arial" panose="020B0604020202020204" pitchFamily="34" charset="0"/>
              </a:rPr>
              <a:t>P</a:t>
            </a:r>
            <a:r>
              <a:rPr lang="en-US" sz="1200" dirty="0">
                <a:latin typeface="Arial" panose="020B0604020202020204" pitchFamily="34" charset="0"/>
                <a:cs typeface="Arial" panose="020B0604020202020204" pitchFamily="34" charset="0"/>
              </a:rPr>
              <a:t>. </a:t>
            </a:r>
          </a:p>
          <a:p>
            <a:r>
              <a:rPr lang="en-US" sz="1600" dirty="0">
                <a:latin typeface="Arial" panose="020B0604020202020204" pitchFamily="34" charset="0"/>
                <a:cs typeface="Arial" panose="020B0604020202020204" pitchFamily="34" charset="0"/>
              </a:rPr>
              <a:t> The slides </a:t>
            </a:r>
            <a:r>
              <a:rPr lang="en-DE" sz="1600" dirty="0">
                <a:latin typeface="Arial" panose="020B0604020202020204" pitchFamily="34" charset="0"/>
                <a:cs typeface="Arial" panose="020B0604020202020204" pitchFamily="34" charset="0"/>
              </a:rPr>
              <a:t>15</a:t>
            </a:r>
            <a:r>
              <a:rPr lang="en-US" sz="1600" dirty="0">
                <a:latin typeface="Arial" panose="020B0604020202020204" pitchFamily="34" charset="0"/>
                <a:cs typeface="Arial" panose="020B0604020202020204" pitchFamily="34" charset="0"/>
              </a:rPr>
              <a:t> </a:t>
            </a:r>
            <a:r>
              <a:rPr lang="en-DE" sz="1600" dirty="0">
                <a:latin typeface="Arial" panose="020B0604020202020204" pitchFamily="34" charset="0"/>
                <a:cs typeface="Arial" panose="020B0604020202020204" pitchFamily="34" charset="0"/>
              </a:rPr>
              <a:t>and </a:t>
            </a:r>
            <a:r>
              <a:rPr lang="en-US" sz="1600" dirty="0">
                <a:latin typeface="Arial" panose="020B0604020202020204" pitchFamily="34" charset="0"/>
                <a:cs typeface="Arial" panose="020B0604020202020204" pitchFamily="34" charset="0"/>
              </a:rPr>
              <a:t>1</a:t>
            </a:r>
            <a:r>
              <a:rPr lang="en-DE" sz="1600" dirty="0">
                <a:latin typeface="Arial" panose="020B0604020202020204" pitchFamily="34" charset="0"/>
                <a:cs typeface="Arial" panose="020B0604020202020204" pitchFamily="34" charset="0"/>
              </a:rPr>
              <a:t>6</a:t>
            </a:r>
            <a:r>
              <a:rPr lang="en-US" sz="1600" dirty="0">
                <a:latin typeface="Arial" panose="020B0604020202020204" pitchFamily="34" charset="0"/>
                <a:cs typeface="Arial" panose="020B0604020202020204" pitchFamily="34" charset="0"/>
              </a:rPr>
              <a:t> provides an extract of the work  which might be of interest by CT</a:t>
            </a:r>
          </a:p>
          <a:p>
            <a:pPr marL="0" indent="0">
              <a:buNone/>
            </a:pPr>
            <a:endParaRPr lang="en-US" sz="1600" dirty="0">
              <a:latin typeface="Arial" panose="020B0604020202020204" pitchFamily="34" charset="0"/>
              <a:cs typeface="Arial" panose="020B0604020202020204" pitchFamily="34" charset="0"/>
            </a:endParaRPr>
          </a:p>
          <a:p>
            <a:pPr marL="457200" lvl="1" indent="0">
              <a:buNone/>
            </a:pPr>
            <a:endParaRPr lang="de-DE" sz="1200" dirty="0"/>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443637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a:latin typeface="Arial "/>
              </a:rPr>
              <a:t>of proximity based services in 5GS </a:t>
            </a:r>
            <a:r>
              <a:rPr lang="en-US" sz="1200" dirty="0">
                <a:latin typeface="Arial "/>
                <a:cs typeface="Arial" panose="020B0604020202020204" pitchFamily="34" charset="0"/>
              </a:rPr>
              <a:t>[</a:t>
            </a:r>
            <a:r>
              <a:rPr lang="en-US" sz="1200" dirty="0">
                <a:latin typeface="Arial "/>
                <a:ea typeface="Calibri" panose="020F0502020204030204" pitchFamily="34" charset="0"/>
                <a:cs typeface="Times New Roman" panose="02020603050405020304" pitchFamily="18" charset="0"/>
              </a:rPr>
              <a:t>5G_ProSe</a:t>
            </a:r>
            <a:r>
              <a:rPr lang="en-US" sz="1200" dirty="0">
                <a:latin typeface="Arial "/>
                <a:cs typeface="Arial" panose="020B0604020202020204" pitchFamily="34" charset="0"/>
              </a:rPr>
              <a:t>] (CT4)</a:t>
            </a:r>
          </a:p>
          <a:p>
            <a:r>
              <a:rPr lang="en-US" sz="1600" dirty="0">
                <a:latin typeface="Arial" panose="020B0604020202020204" pitchFamily="34" charset="0"/>
                <a:cs typeface="Arial" panose="020B0604020202020204" pitchFamily="34" charset="0"/>
              </a:rPr>
              <a:t>Objectives (e.g.): </a:t>
            </a:r>
          </a:p>
          <a:p>
            <a:pPr lvl="1"/>
            <a:r>
              <a:rPr lang="en-GB" sz="1200" dirty="0"/>
              <a:t>This work is to specify the CT aspects of proximity based services in 5GS, a new </a:t>
            </a:r>
            <a:r>
              <a:rPr lang="en-GB" altLang="zh-CN" sz="1200" dirty="0"/>
              <a:t>5G ProSe Anchor Function is introduced by stage 2</a:t>
            </a:r>
            <a:r>
              <a:rPr lang="en-GB" sz="1200" dirty="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a:t>for</a:t>
            </a:r>
            <a:r>
              <a:rPr lang="de-DE" sz="1600" dirty="0"/>
              <a:t> CT </a:t>
            </a:r>
            <a:r>
              <a:rPr lang="en-US" sz="1600" dirty="0"/>
              <a:t>Plenary</a:t>
            </a:r>
            <a:r>
              <a:rPr lang="de-DE" sz="1600" dirty="0"/>
              <a:t>‘ s </a:t>
            </a:r>
            <a:r>
              <a:rPr lang="en-US" sz="1600" dirty="0"/>
              <a:t>attention</a:t>
            </a:r>
            <a:r>
              <a:rPr lang="de-DE" sz="1600" dirty="0">
                <a:latin typeface="Arial" panose="020B0604020202020204" pitchFamily="34" charset="0"/>
                <a:cs typeface="Arial" panose="020B0604020202020204" pitchFamily="34" charset="0"/>
              </a:rPr>
              <a:t>:</a:t>
            </a:r>
          </a:p>
          <a:p>
            <a:pPr lvl="1"/>
            <a:r>
              <a:rPr lang="en-GB" sz="1200" dirty="0"/>
              <a:t>Nudm_UEIdentifier service on UDM API to deconceal SUCI to SUPI“</a:t>
            </a:r>
            <a:r>
              <a:rPr lang="en-DE" sz="1200" dirty="0"/>
              <a:t> </a:t>
            </a:r>
            <a:r>
              <a:rPr lang="en-GB" sz="1200" dirty="0"/>
              <a:t>i</a:t>
            </a:r>
            <a:r>
              <a:rPr lang="en-DE" sz="1200" dirty="0"/>
              <a:t>s </a:t>
            </a:r>
            <a:r>
              <a:rPr lang="en-GB" sz="1200" dirty="0"/>
              <a:t>i</a:t>
            </a:r>
            <a:r>
              <a:rPr lang="en-DE" sz="1200" dirty="0"/>
              <a:t>n</a:t>
            </a:r>
            <a:r>
              <a:rPr lang="en-GB" sz="1200" dirty="0"/>
              <a:t>t</a:t>
            </a:r>
            <a:r>
              <a:rPr lang="en-DE" sz="1200" dirty="0"/>
              <a:t>r</a:t>
            </a:r>
            <a:r>
              <a:rPr lang="en-GB" sz="1200" dirty="0"/>
              <a:t>o</a:t>
            </a:r>
            <a:r>
              <a:rPr lang="en-DE" sz="1200" dirty="0"/>
              <a:t>d</a:t>
            </a:r>
            <a:r>
              <a:rPr lang="en-GB" sz="1200" dirty="0"/>
              <a:t>u</a:t>
            </a:r>
            <a:r>
              <a:rPr lang="en-DE" sz="1200" dirty="0"/>
              <a:t>c</a:t>
            </a:r>
            <a:r>
              <a:rPr lang="en-GB" sz="1200" dirty="0"/>
              <a:t>e</a:t>
            </a:r>
            <a:r>
              <a:rPr lang="en-DE" sz="1200" dirty="0"/>
              <a:t>d  which is speci</a:t>
            </a:r>
            <a:r>
              <a:rPr lang="en-GB" sz="1200" dirty="0"/>
              <a:t>fi</a:t>
            </a:r>
            <a:r>
              <a:rPr lang="en-DE" sz="1200" dirty="0"/>
              <a:t>ed in 33.503</a:t>
            </a:r>
            <a:endParaRPr lang="de-DE" sz="1200" dirty="0"/>
          </a:p>
          <a:p>
            <a:pPr marL="457200" lvl="1" indent="0">
              <a:buNone/>
            </a:pPr>
            <a:r>
              <a:rPr lang="en-GB"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en-US" sz="1200" dirty="0"/>
              <a:t>Work is seen as completed</a:t>
            </a:r>
            <a:endParaRPr lang="en-US" altLang="zh-CN" sz="1200" dirty="0"/>
          </a:p>
          <a:p>
            <a:pPr lvl="1"/>
            <a:endParaRPr lang="en-US"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61465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t </a:t>
            </a:r>
            <a:r>
              <a:rPr lang="en-GB" sz="1200" dirty="0">
                <a:latin typeface="Arial" panose="020B0604020202020204" pitchFamily="34" charset="0"/>
                <a:cs typeface="Arial" panose="020B0604020202020204" pitchFamily="34" charset="0"/>
              </a:rPr>
              <a:t>f</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S</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S </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n 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S_</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US" sz="1200" dirty="0">
                <a:latin typeface="Arial" panose="020B0604020202020204" pitchFamily="34" charset="0"/>
                <a:cs typeface="Arial" panose="020B0604020202020204" pitchFamily="34" charset="0"/>
              </a:rPr>
              <a:t> (CT4)</a:t>
            </a:r>
          </a:p>
          <a:p>
            <a:r>
              <a:rPr lang="en-US" sz="1600" dirty="0">
                <a:latin typeface="Arial" panose="020B0604020202020204" pitchFamily="34" charset="0"/>
                <a:cs typeface="Arial" panose="020B0604020202020204" pitchFamily="34" charset="0"/>
              </a:rPr>
              <a:t>Objectives (e.g.): </a:t>
            </a:r>
          </a:p>
          <a:p>
            <a:pPr lvl="1"/>
            <a:r>
              <a:rPr lang="de-DE" sz="120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pecify service-based interfaces which allow SMSF and UDM to only make use of SBA services in 5GC and avoid resorting to legacy MAP and Diameter interfaces within the PLMN and in roaming scenarios</a:t>
            </a:r>
            <a:r>
              <a:rPr lang="en-GB"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a:latin typeface="Arial" panose="020B0604020202020204" pitchFamily="34" charset="0"/>
                <a:cs typeface="Arial" panose="020B0604020202020204" pitchFamily="34" charset="0"/>
              </a:rPr>
              <a:t>Key </a:t>
            </a:r>
            <a:r>
              <a:rPr lang="de-DE" sz="1600" dirty="0">
                <a:latin typeface="Arial" panose="020B0604020202020204" pitchFamily="34" charset="0"/>
                <a:cs typeface="Arial" panose="020B0604020202020204" pitchFamily="34" charset="0"/>
              </a:rPr>
              <a:t>Highlights </a:t>
            </a:r>
            <a:r>
              <a:rPr lang="en-US" sz="1600" dirty="0">
                <a:latin typeface="Arial" panose="020B0604020202020204" pitchFamily="34" charset="0"/>
                <a:cs typeface="Arial" panose="020B0604020202020204" pitchFamily="34" charset="0"/>
              </a:rPr>
              <a:t>for</a:t>
            </a:r>
            <a:r>
              <a:rPr lang="de-DE" sz="1600" dirty="0">
                <a:latin typeface="Arial" panose="020B0604020202020204" pitchFamily="34" charset="0"/>
                <a:cs typeface="Arial" panose="020B0604020202020204" pitchFamily="34" charset="0"/>
              </a:rPr>
              <a:t> CT </a:t>
            </a:r>
            <a:r>
              <a:rPr lang="en-US" sz="1600" dirty="0">
                <a:latin typeface="Arial" panose="020B0604020202020204" pitchFamily="34" charset="0"/>
                <a:cs typeface="Arial" panose="020B0604020202020204" pitchFamily="34" charset="0"/>
              </a:rPr>
              <a:t>Plenary</a:t>
            </a:r>
            <a:r>
              <a:rPr lang="de-DE" sz="1600" dirty="0">
                <a:latin typeface="Arial" panose="020B0604020202020204" pitchFamily="34" charset="0"/>
                <a:cs typeface="Arial" panose="020B0604020202020204" pitchFamily="34" charset="0"/>
              </a:rPr>
              <a:t>‘ s </a:t>
            </a:r>
            <a:r>
              <a:rPr lang="en-US" sz="1600" dirty="0">
                <a:latin typeface="Arial" panose="020B0604020202020204" pitchFamily="34" charset="0"/>
                <a:cs typeface="Arial" panose="020B0604020202020204" pitchFamily="34" charset="0"/>
              </a:rPr>
              <a:t>attention</a:t>
            </a:r>
            <a:r>
              <a:rPr lang="de-DE" sz="1600" dirty="0">
                <a:latin typeface="Arial" panose="020B0604020202020204" pitchFamily="34" charset="0"/>
                <a:cs typeface="Arial" panose="020B0604020202020204" pitchFamily="34" charset="0"/>
              </a:rPr>
              <a:t>:</a:t>
            </a:r>
          </a:p>
          <a:p>
            <a:pPr lvl="1"/>
            <a:r>
              <a:rPr lang="en-DE" sz="1200" dirty="0">
                <a:latin typeface="Arial" panose="020B0604020202020204" pitchFamily="34" charset="0"/>
                <a:cs typeface="Arial" panose="020B0604020202020204" pitchFamily="34" charset="0"/>
              </a:rPr>
              <a:t>A</a:t>
            </a:r>
            <a:r>
              <a:rPr lang="en-GB" sz="1200" dirty="0">
                <a:latin typeface="Arial" panose="020B0604020202020204" pitchFamily="34" charset="0"/>
                <a:cs typeface="Arial" panose="020B0604020202020204" pitchFamily="34" charset="0"/>
              </a:rPr>
              <a:t>llow the SMSF to report the "UE-Memory-available" indication to the UDM by means of the SMSF Registration Update service operation, as a trigger for the SMS Alerting.</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A2 </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s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k</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o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l</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g</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 23.502.</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Work is seen as completed</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100%</a:t>
            </a:r>
          </a:p>
          <a:p>
            <a:pPr lvl="1"/>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473679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noFill/>
        </p:spPr>
        <p:txBody>
          <a:bodyPr/>
          <a:lstStyle/>
          <a:p>
            <a:pPr marL="0" indent="0">
              <a:buNone/>
            </a:pPr>
            <a:r>
              <a:rPr lang="en-US" sz="1600" dirty="0">
                <a:latin typeface="Arial" panose="020B0604020202020204" pitchFamily="34" charset="0"/>
                <a:cs typeface="Arial" panose="020B0604020202020204" pitchFamily="34" charset="0"/>
              </a:rPr>
              <a:t>Overall Rel-18</a:t>
            </a:r>
          </a:p>
          <a:p>
            <a:r>
              <a:rPr lang="en-US" sz="1600" dirty="0">
                <a:latin typeface="Arial" panose="020B0604020202020204" pitchFamily="34" charset="0"/>
                <a:cs typeface="Arial" panose="020B0604020202020204" pitchFamily="34" charset="0"/>
              </a:rPr>
              <a:t> 86 category F and D CRs are  agreed for Rel-18  (103 for CT#98, 8 for CT#97)</a:t>
            </a:r>
          </a:p>
          <a:p>
            <a:r>
              <a:rPr lang="en-US" sz="1600" dirty="0">
                <a:latin typeface="Arial" panose="020B0604020202020204" pitchFamily="34" charset="0"/>
                <a:cs typeface="Arial" panose="020B0604020202020204" pitchFamily="34" charset="0"/>
              </a:rPr>
              <a:t> 88 category B CRs were agreed for Rel-18 (</a:t>
            </a:r>
            <a:r>
              <a:rPr lang="en-DE" sz="1600" dirty="0">
                <a:latin typeface="Arial" panose="020B0604020202020204" pitchFamily="34" charset="0"/>
                <a:cs typeface="Arial" panose="020B0604020202020204" pitchFamily="34" charset="0"/>
              </a:rPr>
              <a:t>18 </a:t>
            </a:r>
            <a:r>
              <a:rPr lang="en-GB" sz="1600" dirty="0">
                <a:latin typeface="Arial" panose="020B0604020202020204" pitchFamily="34" charset="0"/>
                <a:cs typeface="Arial" panose="020B0604020202020204" pitchFamily="34" charset="0"/>
              </a:rPr>
              <a:t>f</a:t>
            </a:r>
            <a:r>
              <a:rPr lang="en-DE" sz="1600" dirty="0">
                <a:latin typeface="Arial" panose="020B0604020202020204" pitchFamily="34" charset="0"/>
                <a:cs typeface="Arial" panose="020B0604020202020204" pitchFamily="34" charset="0"/>
              </a:rPr>
              <a:t>o</a:t>
            </a:r>
            <a:r>
              <a:rPr lang="en-GB" sz="1600" dirty="0">
                <a:latin typeface="Arial" panose="020B0604020202020204" pitchFamily="34" charset="0"/>
                <a:cs typeface="Arial" panose="020B0604020202020204" pitchFamily="34" charset="0"/>
              </a:rPr>
              <a:t>r</a:t>
            </a:r>
            <a:r>
              <a:rPr lang="en-DE" sz="1600"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C</a:t>
            </a:r>
            <a:r>
              <a:rPr lang="en-DE" sz="1600" dirty="0">
                <a:latin typeface="Arial" panose="020B0604020202020204" pitchFamily="34" charset="0"/>
                <a:cs typeface="Arial" panose="020B0604020202020204" pitchFamily="34" charset="0"/>
              </a:rPr>
              <a:t>T</a:t>
            </a:r>
            <a:r>
              <a:rPr lang="en-GB" sz="1600" dirty="0">
                <a:latin typeface="Arial" panose="020B0604020202020204" pitchFamily="34" charset="0"/>
                <a:cs typeface="Arial" panose="020B0604020202020204" pitchFamily="34" charset="0"/>
              </a:rPr>
              <a:t>#98, </a:t>
            </a:r>
            <a:r>
              <a:rPr lang="en-US" sz="1600" dirty="0">
                <a:latin typeface="Arial" panose="020B0604020202020204" pitchFamily="34" charset="0"/>
                <a:cs typeface="Arial" panose="020B0604020202020204" pitchFamily="34" charset="0"/>
              </a:rPr>
              <a:t>9 for CT#97)</a:t>
            </a:r>
          </a:p>
          <a:p>
            <a:r>
              <a:rPr lang="en-US" sz="1600" dirty="0">
                <a:latin typeface="Arial" panose="020B0604020202020204" pitchFamily="34" charset="0"/>
                <a:cs typeface="Arial" panose="020B0604020202020204" pitchFamily="34" charset="0"/>
              </a:rPr>
              <a:t> The work plan provides an overview of the work items we are currently active on (see slide 8 to 10) </a:t>
            </a:r>
          </a:p>
          <a:p>
            <a:r>
              <a:rPr lang="en-US" sz="1600" dirty="0">
                <a:latin typeface="Arial" panose="020B0604020202020204" pitchFamily="34" charset="0"/>
                <a:cs typeface="Arial" panose="020B0604020202020204" pitchFamily="34" charset="0"/>
              </a:rPr>
              <a:t> The slides </a:t>
            </a:r>
            <a:r>
              <a:rPr lang="en-DE" sz="1600" dirty="0">
                <a:latin typeface="Arial" panose="020B0604020202020204" pitchFamily="34" charset="0"/>
                <a:cs typeface="Arial" panose="020B0604020202020204" pitchFamily="34" charset="0"/>
              </a:rPr>
              <a:t>18</a:t>
            </a:r>
            <a:r>
              <a:rPr lang="en-US" sz="1600" dirty="0">
                <a:latin typeface="Arial" panose="020B0604020202020204" pitchFamily="34" charset="0"/>
                <a:cs typeface="Arial" panose="020B0604020202020204" pitchFamily="34" charset="0"/>
              </a:rPr>
              <a:t>  to 2</a:t>
            </a:r>
            <a:r>
              <a:rPr lang="en-DE" sz="1600" dirty="0">
                <a:latin typeface="Arial" panose="020B0604020202020204" pitchFamily="34" charset="0"/>
                <a:cs typeface="Arial" panose="020B0604020202020204" pitchFamily="34" charset="0"/>
              </a:rPr>
              <a:t>0</a:t>
            </a:r>
            <a:r>
              <a:rPr lang="en-US" sz="1600" dirty="0">
                <a:latin typeface="Arial" panose="020B0604020202020204" pitchFamily="34" charset="0"/>
                <a:cs typeface="Arial" panose="020B0604020202020204" pitchFamily="34" charset="0"/>
              </a:rPr>
              <a:t> provides an extract of the work  which might be of interest by CT</a:t>
            </a:r>
          </a:p>
          <a:p>
            <a:pPr marL="0" indent="0">
              <a:buNone/>
            </a:pPr>
            <a:endParaRPr lang="en-US" sz="1600" dirty="0">
              <a:latin typeface="Arial" panose="020B0604020202020204" pitchFamily="34" charset="0"/>
              <a:cs typeface="Arial" panose="020B0604020202020204" pitchFamily="34" charset="0"/>
            </a:endParaRPr>
          </a:p>
          <a:p>
            <a:pPr marL="457200" lvl="1" indent="0">
              <a:buNone/>
            </a:pPr>
            <a:endParaRPr lang="de-DE" sz="1200" dirty="0"/>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613250" y="2567786"/>
            <a:ext cx="10515600" cy="3448531"/>
          </a:xfrm>
          <a:noFill/>
        </p:spPr>
        <p:txBody>
          <a:bodyPr/>
          <a:lstStyle/>
          <a:p>
            <a:r>
              <a:rPr lang="en-US" sz="1600" dirty="0">
                <a:latin typeface="Arial" panose="020B0604020202020204" pitchFamily="34" charset="0"/>
                <a:cs typeface="Arial" panose="020B0604020202020204" pitchFamily="34" charset="0"/>
              </a:rPr>
              <a:t>Objectives (e.g.): </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CT#98e </a:t>
            </a:r>
            <a:r>
              <a:rPr lang="de-DE" sz="1600" dirty="0">
                <a:latin typeface="Arial" panose="020B0604020202020204" pitchFamily="34" charset="0"/>
                <a:cs typeface="Arial" panose="020B0604020202020204" pitchFamily="34" charset="0"/>
              </a:rPr>
              <a:t>:</a:t>
            </a:r>
          </a:p>
          <a:p>
            <a:pPr lvl="1"/>
            <a:r>
              <a:rPr lang="en-US" sz="1200" dirty="0"/>
              <a:t>37 CRs for TS 29.500, TS 29.501, TS 29.502, TS 29.503, TS 29.504, TS 29.505,  TS 29.510,  TS 29.518, TS 29.532, TS 29.563, TS 29.571, TS 29.598 were agreed. </a:t>
            </a:r>
          </a:p>
          <a:p>
            <a:pPr lvl="1"/>
            <a:r>
              <a:rPr lang="en-US" sz="1200" dirty="0"/>
              <a:t>One open issue on </a:t>
            </a:r>
            <a:r>
              <a:rPr lang="en-DE" sz="1200" dirty="0"/>
              <a:t> </a:t>
            </a:r>
            <a:r>
              <a:rPr lang="en-GB" sz="1200" dirty="0"/>
              <a:t>i</a:t>
            </a:r>
            <a:r>
              <a:rPr lang="en-DE" sz="1200" dirty="0"/>
              <a:t>n</a:t>
            </a:r>
            <a:r>
              <a:rPr lang="en-GB" sz="1200" dirty="0"/>
              <a:t>c</a:t>
            </a:r>
            <a:r>
              <a:rPr lang="en-DE" sz="1200" dirty="0"/>
              <a:t>l</a:t>
            </a:r>
            <a:r>
              <a:rPr lang="en-GB" sz="1200" dirty="0"/>
              <a:t>u</a:t>
            </a:r>
            <a:r>
              <a:rPr lang="en-DE" sz="1200" dirty="0"/>
              <a:t>d</a:t>
            </a:r>
            <a:r>
              <a:rPr lang="en-GB" sz="1200" dirty="0"/>
              <a:t>i</a:t>
            </a:r>
            <a:r>
              <a:rPr lang="en-DE" sz="1200" dirty="0"/>
              <a:t>n</a:t>
            </a:r>
            <a:r>
              <a:rPr lang="en-GB" sz="1200" dirty="0"/>
              <a:t>g</a:t>
            </a:r>
            <a:r>
              <a:rPr lang="en-DE" sz="1200" dirty="0"/>
              <a:t> </a:t>
            </a:r>
            <a:r>
              <a:rPr lang="en-GB" sz="1200" dirty="0"/>
              <a:t>a</a:t>
            </a:r>
            <a:r>
              <a:rPr lang="en-DE" sz="1200" dirty="0"/>
              <a:t> </a:t>
            </a:r>
            <a:r>
              <a:rPr lang="en-GB" sz="1200" dirty="0"/>
              <a:t>l</a:t>
            </a:r>
            <a:r>
              <a:rPr lang="en-DE" sz="1200" dirty="0"/>
              <a:t>o</a:t>
            </a:r>
            <a:r>
              <a:rPr lang="en-GB" sz="1200" dirty="0"/>
              <a:t>c</a:t>
            </a:r>
            <a:r>
              <a:rPr lang="en-DE" sz="1200" dirty="0"/>
              <a:t>a</a:t>
            </a:r>
            <a:r>
              <a:rPr lang="en-GB" sz="1200" dirty="0"/>
              <a:t>t</a:t>
            </a:r>
            <a:r>
              <a:rPr lang="en-DE" sz="1200" dirty="0"/>
              <a:t>i</a:t>
            </a:r>
            <a:r>
              <a:rPr lang="en-GB" sz="1200" dirty="0"/>
              <a:t>o</a:t>
            </a:r>
            <a:r>
              <a:rPr lang="en-DE" sz="1200" dirty="0"/>
              <a:t>n </a:t>
            </a:r>
            <a:r>
              <a:rPr lang="en-GB" sz="1200" dirty="0"/>
              <a:t>h</a:t>
            </a:r>
            <a:r>
              <a:rPr lang="en-DE" sz="1200" dirty="0"/>
              <a:t>e</a:t>
            </a:r>
            <a:r>
              <a:rPr lang="en-GB" sz="1200" dirty="0"/>
              <a:t>a</a:t>
            </a:r>
            <a:r>
              <a:rPr lang="en-DE" sz="1200" dirty="0"/>
              <a:t>d</a:t>
            </a:r>
            <a:r>
              <a:rPr lang="en-GB" sz="1200" dirty="0"/>
              <a:t>e</a:t>
            </a:r>
            <a:r>
              <a:rPr lang="en-DE" sz="1200" dirty="0"/>
              <a:t>r  </a:t>
            </a:r>
            <a:r>
              <a:rPr lang="en-GB" sz="1200" dirty="0"/>
              <a:t>i</a:t>
            </a:r>
            <a:r>
              <a:rPr lang="en-DE" sz="1200" dirty="0"/>
              <a:t>n </a:t>
            </a:r>
            <a:r>
              <a:rPr lang="en-US" sz="1200" dirty="0"/>
              <a:t>redirection </a:t>
            </a:r>
            <a:r>
              <a:rPr lang="en-DE" sz="1200" dirty="0"/>
              <a:t> </a:t>
            </a:r>
            <a:r>
              <a:rPr lang="en-GB" sz="1200" dirty="0"/>
              <a:t>s</a:t>
            </a:r>
            <a:r>
              <a:rPr lang="en-DE" sz="1200" dirty="0"/>
              <a:t>c</a:t>
            </a:r>
            <a:r>
              <a:rPr lang="en-GB" sz="1200" dirty="0"/>
              <a:t>e</a:t>
            </a:r>
            <a:r>
              <a:rPr lang="en-DE" sz="1200" dirty="0"/>
              <a:t>n</a:t>
            </a:r>
            <a:r>
              <a:rPr lang="en-GB" sz="1200" dirty="0"/>
              <a:t>a</a:t>
            </a:r>
            <a:r>
              <a:rPr lang="en-DE" sz="1200" dirty="0"/>
              <a:t>r</a:t>
            </a:r>
            <a:r>
              <a:rPr lang="en-GB" sz="1200" dirty="0"/>
              <a:t>i</a:t>
            </a:r>
            <a:r>
              <a:rPr lang="en-DE" sz="1200" dirty="0"/>
              <a:t>o</a:t>
            </a:r>
            <a:r>
              <a:rPr lang="en-GB" sz="1200" dirty="0"/>
              <a:t>s</a:t>
            </a:r>
            <a:r>
              <a:rPr lang="en-DE" sz="1200" dirty="0"/>
              <a:t> </a:t>
            </a:r>
            <a:r>
              <a:rPr lang="en-US" sz="1200" dirty="0"/>
              <a:t>was  identified</a:t>
            </a:r>
            <a:r>
              <a:rPr lang="en-DE" sz="1200" dirty="0"/>
              <a:t> </a:t>
            </a:r>
            <a:r>
              <a:rPr lang="en-GB" sz="1200" dirty="0"/>
              <a:t>f</a:t>
            </a:r>
            <a:r>
              <a:rPr lang="en-DE" sz="1200" dirty="0"/>
              <a:t>o</a:t>
            </a:r>
            <a:r>
              <a:rPr lang="en-GB" sz="1200" dirty="0"/>
              <a:t>r</a:t>
            </a:r>
            <a:r>
              <a:rPr lang="en-DE" sz="1200" dirty="0"/>
              <a:t> </a:t>
            </a:r>
            <a:r>
              <a:rPr lang="en-GB" sz="1200" dirty="0"/>
              <a:t>i</a:t>
            </a:r>
            <a:r>
              <a:rPr lang="en-DE" sz="1200" dirty="0"/>
              <a:t>n</a:t>
            </a:r>
            <a:r>
              <a:rPr lang="en-GB" sz="1200" dirty="0"/>
              <a:t>d</a:t>
            </a:r>
            <a:r>
              <a:rPr lang="en-DE" sz="1200" dirty="0"/>
              <a:t>i</a:t>
            </a:r>
            <a:r>
              <a:rPr lang="en-GB" sz="1200" dirty="0"/>
              <a:t>r</a:t>
            </a:r>
            <a:r>
              <a:rPr lang="en-DE" sz="1200" dirty="0"/>
              <a:t>e</a:t>
            </a:r>
            <a:r>
              <a:rPr lang="en-GB" sz="1200" dirty="0"/>
              <a:t>c</a:t>
            </a:r>
            <a:r>
              <a:rPr lang="en-DE" sz="1200" dirty="0"/>
              <a:t>t </a:t>
            </a:r>
            <a:r>
              <a:rPr lang="en-GB" sz="1200" dirty="0"/>
              <a:t>c</a:t>
            </a:r>
            <a:r>
              <a:rPr lang="en-DE" sz="1200" dirty="0"/>
              <a:t>o</a:t>
            </a:r>
            <a:r>
              <a:rPr lang="en-GB" sz="1200" dirty="0"/>
              <a:t>m</a:t>
            </a:r>
            <a:r>
              <a:rPr lang="en-DE" sz="1200" dirty="0"/>
              <a:t>m</a:t>
            </a:r>
            <a:r>
              <a:rPr lang="en-GB" sz="1200" dirty="0"/>
              <a:t>u</a:t>
            </a:r>
            <a:r>
              <a:rPr lang="en-DE" sz="1200" dirty="0"/>
              <a:t>n</a:t>
            </a:r>
            <a:r>
              <a:rPr lang="en-GB" sz="1200" dirty="0"/>
              <a:t>i</a:t>
            </a:r>
            <a:r>
              <a:rPr lang="en-DE" sz="1200" dirty="0"/>
              <a:t>c</a:t>
            </a:r>
            <a:r>
              <a:rPr lang="en-GB" sz="1200" dirty="0"/>
              <a:t>a</a:t>
            </a:r>
            <a:r>
              <a:rPr lang="en-DE" sz="1200" dirty="0"/>
              <a:t>t</a:t>
            </a:r>
            <a:r>
              <a:rPr lang="en-GB" sz="1200" dirty="0"/>
              <a:t>i</a:t>
            </a:r>
            <a:r>
              <a:rPr lang="en-DE" sz="1200" dirty="0"/>
              <a:t>o</a:t>
            </a:r>
            <a:r>
              <a:rPr lang="en-GB" sz="1200" dirty="0"/>
              <a:t>n</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Capture optimizations' and improvements which are not covered by any other Rel-18 WID and which are not seen as essential to be introduced in an earlier release.</a:t>
            </a:r>
            <a:endParaRPr lang="de-DE"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Co</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u</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h</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l</a:t>
            </a:r>
            <a:r>
              <a:rPr lang="en-DE" sz="1200" dirty="0">
                <a:latin typeface="Arial" panose="020B0604020202020204" pitchFamily="34" charset="0"/>
                <a:cs typeface="Arial" panose="020B0604020202020204" pitchFamily="34" charset="0"/>
              </a:rPr>
              <a:t>indirec communication</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 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t</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200" dirty="0">
                <a:latin typeface="Arial" panose="020B0604020202020204" pitchFamily="34" charset="0"/>
                <a:cs typeface="Arial" panose="020B0604020202020204" pitchFamily="34" charset="0"/>
              </a:rPr>
              <a:t>Impacts and dependencies on other WGs:</a:t>
            </a:r>
          </a:p>
          <a:p>
            <a:pPr lvl="1"/>
            <a:r>
              <a:rPr lang="en-US" sz="1050" dirty="0">
                <a:latin typeface="Arial" panose="020B0604020202020204" pitchFamily="34" charset="0"/>
                <a:cs typeface="Arial" panose="020B0604020202020204" pitchFamily="34" charset="0"/>
              </a:rPr>
              <a:t>None</a:t>
            </a:r>
            <a:endParaRPr lang="de-DE" sz="105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034820681"/>
              </p:ext>
            </p:extLst>
          </p:nvPr>
        </p:nvGraphicFramePr>
        <p:xfrm>
          <a:off x="613250" y="1905989"/>
          <a:ext cx="9145297" cy="638049"/>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0500">
                <a:tc>
                  <a:txBody>
                    <a:bodyPr/>
                    <a:lstStyle/>
                    <a:p>
                      <a:pPr algn="ctr" fontAlgn="b"/>
                      <a:r>
                        <a:rPr lang="en-US" sz="800" b="0" i="0" u="none" strike="noStrike" dirty="0">
                          <a:solidFill>
                            <a:srgbClr val="000000"/>
                          </a:solidFill>
                          <a:effectLst/>
                          <a:latin typeface="Arial" panose="020B0604020202020204" pitchFamily="34" charset="0"/>
                        </a:rPr>
                        <a:t>960001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CT4 aspects of 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cs typeface="Arial" panose="020B0604020202020204" pitchFamily="34" charset="0"/>
                        </a:rPr>
                        <a:t>5</a:t>
                      </a:r>
                      <a:r>
                        <a:rPr lang="en-DE" sz="800" b="0" i="0" u="none" strike="noStrike" dirty="0">
                          <a:solidFill>
                            <a:srgbClr val="000000"/>
                          </a:solidFill>
                          <a:effectLst/>
                          <a:latin typeface="Arial" panose="020B0604020202020204" pitchFamily="34" charset="0"/>
                          <a:cs typeface="Arial" panose="020B0604020202020204" pitchFamily="34" charset="0"/>
                        </a:rPr>
                        <a:t>10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CP-221083</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dirty="0">
                          <a:solidFill>
                            <a:srgbClr val="FF0000"/>
                          </a:solidFill>
                          <a:effectLst/>
                          <a:latin typeface="Arial" panose="020B0604020202020204" pitchFamily="34" charset="0"/>
                        </a:rPr>
                        <a:t>25</a:t>
                      </a:r>
                      <a:r>
                        <a:rPr lang="en-US" sz="800" b="0" i="0" u="none" strike="noStrike" dirty="0">
                          <a:solidFill>
                            <a:srgbClr val="FF0000"/>
                          </a:solidFill>
                          <a:effectLst/>
                          <a:latin typeface="Arial" panose="020B0604020202020204" pitchFamily="34" charset="0"/>
                        </a:rPr>
                        <a:t>%</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a:effectLst/>
                          <a:latin typeface="Arial "/>
                          <a:cs typeface="Times New Roman" panose="02020603050405020304" pitchFamily="18" charset="0"/>
                        </a:rPr>
                        <a:t>Rapporteur:</a:t>
                      </a:r>
                      <a:r>
                        <a:rPr lang="en-US" sz="1000" baseline="0" dirty="0">
                          <a:effectLst/>
                          <a:latin typeface="Arial "/>
                          <a:cs typeface="Times New Roman" panose="02020603050405020304" pitchFamily="18" charset="0"/>
                        </a:rPr>
                        <a:t> </a:t>
                      </a:r>
                      <a:r>
                        <a:rPr lang="en-US" sz="1000" dirty="0">
                          <a:effectLst/>
                          <a:latin typeface="Arial "/>
                          <a:cs typeface="Times New Roman" panose="02020603050405020304" pitchFamily="18" charset="0"/>
                        </a:rPr>
                        <a:t>China Mobile</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9104856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701314" y="2506662"/>
            <a:ext cx="10515600" cy="3746471"/>
          </a:xfrm>
          <a:noFill/>
        </p:spPr>
        <p:txBody>
          <a:bodyPr/>
          <a:lstStyle/>
          <a:p>
            <a:r>
              <a:rPr lang="en-US" sz="1600" dirty="0">
                <a:latin typeface="Arial" panose="020B0604020202020204" pitchFamily="34" charset="0"/>
                <a:cs typeface="Arial" panose="020B0604020202020204" pitchFamily="34" charset="0"/>
              </a:rPr>
              <a:t>Objectives (e.g.): </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CT#98e</a:t>
            </a:r>
            <a:r>
              <a:rPr lang="de-DE" sz="1600" dirty="0">
                <a:latin typeface="Arial" panose="020B0604020202020204" pitchFamily="34" charset="0"/>
                <a:cs typeface="Arial" panose="020B0604020202020204" pitchFamily="34" charset="0"/>
              </a:rPr>
              <a:t>:</a:t>
            </a:r>
          </a:p>
          <a:p>
            <a:pPr lvl="1"/>
            <a:r>
              <a:rPr lang="en-DE" sz="1200" dirty="0"/>
              <a:t>5</a:t>
            </a:r>
            <a:r>
              <a:rPr lang="en-US" sz="1200" dirty="0"/>
              <a:t> PCRs for  TR 29.831 were agreed </a:t>
            </a:r>
          </a:p>
          <a:p>
            <a:pPr lvl="2"/>
            <a:r>
              <a:rPr lang="en-US" sz="1000" dirty="0">
                <a:latin typeface="Arial" panose="020B0604020202020204" pitchFamily="34" charset="0"/>
                <a:cs typeface="Arial" panose="020B0604020202020204" pitchFamily="34" charset="0"/>
              </a:rPr>
              <a:t>C</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n</a:t>
            </a:r>
            <a:r>
              <a:rPr lang="en-DE" sz="1000" dirty="0">
                <a:latin typeface="Arial" panose="020B0604020202020204" pitchFamily="34" charset="0"/>
                <a:cs typeface="Arial" panose="020B0604020202020204" pitchFamily="34" charset="0"/>
              </a:rPr>
              <a:t>t</a:t>
            </a:r>
            <a:r>
              <a:rPr lang="en-GB" sz="1000" dirty="0">
                <a:latin typeface="Arial" panose="020B0604020202020204" pitchFamily="34" charset="0"/>
                <a:cs typeface="Arial" panose="020B0604020202020204" pitchFamily="34" charset="0"/>
              </a:rPr>
              <a:t>i</a:t>
            </a:r>
            <a:r>
              <a:rPr lang="en-DE" sz="1000" dirty="0">
                <a:latin typeface="Arial" panose="020B0604020202020204" pitchFamily="34" charset="0"/>
                <a:cs typeface="Arial" panose="020B0604020202020204" pitchFamily="34" charset="0"/>
              </a:rPr>
              <a:t>n</a:t>
            </a:r>
            <a:r>
              <a:rPr lang="en-GB" sz="1000" dirty="0">
                <a:latin typeface="Arial" panose="020B0604020202020204" pitchFamily="34" charset="0"/>
                <a:cs typeface="Arial" panose="020B0604020202020204" pitchFamily="34" charset="0"/>
              </a:rPr>
              <a:t>u</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t</a:t>
            </a:r>
            <a:r>
              <a:rPr lang="en-DE" sz="1000" dirty="0">
                <a:latin typeface="Arial" panose="020B0604020202020204" pitchFamily="34" charset="0"/>
                <a:cs typeface="Arial" panose="020B0604020202020204" pitchFamily="34" charset="0"/>
              </a:rPr>
              <a:t>o </a:t>
            </a:r>
            <a:r>
              <a:rPr lang="en-GB" sz="1000" dirty="0">
                <a:latin typeface="Arial" panose="020B0604020202020204" pitchFamily="34" charset="0"/>
                <a:cs typeface="Arial" panose="020B0604020202020204" pitchFamily="34" charset="0"/>
              </a:rPr>
              <a:t>a</a:t>
            </a:r>
            <a:r>
              <a:rPr lang="en-DE" sz="1000" dirty="0">
                <a:latin typeface="Arial" panose="020B0604020202020204" pitchFamily="34" charset="0"/>
                <a:cs typeface="Arial" panose="020B0604020202020204" pitchFamily="34" charset="0"/>
              </a:rPr>
              <a:t>d</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l</a:t>
            </a:r>
            <a:r>
              <a:rPr lang="en-DE" sz="1000" dirty="0">
                <a:latin typeface="Arial" panose="020B0604020202020204" pitchFamily="34" charset="0"/>
                <a:cs typeface="Arial" panose="020B0604020202020204" pitchFamily="34" charset="0"/>
              </a:rPr>
              <a:t>u</a:t>
            </a:r>
            <a:r>
              <a:rPr lang="en-GB" sz="1000" dirty="0">
                <a:latin typeface="Arial" panose="020B0604020202020204" pitchFamily="34" charset="0"/>
                <a:cs typeface="Arial" panose="020B0604020202020204" pitchFamily="34" charset="0"/>
              </a:rPr>
              <a:t>t</a:t>
            </a:r>
            <a:r>
              <a:rPr lang="en-DE" sz="1000" dirty="0" err="1">
                <a:latin typeface="Arial" panose="020B0604020202020204" pitchFamily="34" charset="0"/>
                <a:cs typeface="Arial" panose="020B0604020202020204" pitchFamily="34" charset="0"/>
              </a:rPr>
              <a:t>i</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 to Key issue 2 on  signalling overhead of NF Discovery responses between PLMNs</a:t>
            </a:r>
            <a:endParaRPr lang="en-DE" sz="1000">
              <a:latin typeface="Arial" panose="020B0604020202020204" pitchFamily="34" charset="0"/>
              <a:cs typeface="Arial" panose="020B0604020202020204" pitchFamily="34" charset="0"/>
            </a:endParaRPr>
          </a:p>
          <a:p>
            <a:pPr lvl="2"/>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tarted to </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v</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e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l</a:t>
            </a:r>
            <a:r>
              <a:rPr lang="en-DE" sz="1000">
                <a:latin typeface="Arial" panose="020B0604020202020204" pitchFamily="34" charset="0"/>
                <a:cs typeface="Arial" panose="020B0604020202020204" pitchFamily="34" charset="0"/>
              </a:rPr>
              <a:t>u</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t</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K</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y</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u</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1</a:t>
            </a:r>
            <a:endParaRPr lang="en-US" sz="1000">
              <a:latin typeface="Arial" panose="020B0604020202020204" pitchFamily="34" charset="0"/>
              <a:cs typeface="Arial" panose="020B0604020202020204" pitchFamily="34" charset="0"/>
            </a:endParaRPr>
          </a:p>
          <a:p>
            <a:pPr lvl="1"/>
            <a:r>
              <a:rPr lang="en-US" sz="1200"/>
              <a:t>new  version of TR 29.831 0.</a:t>
            </a:r>
            <a:r>
              <a:rPr lang="en-DE" sz="1200"/>
              <a:t>3</a:t>
            </a:r>
            <a:r>
              <a:rPr lang="en-US" sz="1200"/>
              <a:t>.0 is agreed as basis for future work.</a:t>
            </a:r>
          </a:p>
          <a:p>
            <a:pPr lvl="1"/>
            <a:endParaRPr lang="en-GB" sz="1200" dirty="0"/>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Continue working on the key issues and the </a:t>
            </a:r>
            <a:r>
              <a:rPr lang="en-US" sz="1200">
                <a:latin typeface="Arial" panose="020B0604020202020204" pitchFamily="34" charset="0"/>
                <a:cs typeface="Arial" panose="020B0604020202020204" pitchFamily="34" charset="0"/>
              </a:rPr>
              <a:t>possible solutions and perform evaluations.</a:t>
            </a:r>
            <a:endParaRPr lang="en-US" sz="1200" dirty="0">
              <a:latin typeface="Arial" panose="020B0604020202020204" pitchFamily="34" charset="0"/>
              <a:cs typeface="Arial" panose="020B0604020202020204" pitchFamily="34" charset="0"/>
            </a:endParaRPr>
          </a:p>
          <a:p>
            <a:pPr marL="457200" lvl="1" indent="0">
              <a:buNone/>
            </a:pPr>
            <a:endParaRPr lang="en-US"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665989474"/>
              </p:ext>
            </p:extLst>
          </p:nvPr>
        </p:nvGraphicFramePr>
        <p:xfrm>
          <a:off x="701314" y="1834809"/>
          <a:ext cx="9145297" cy="625412"/>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0500">
                <a:tc>
                  <a:txBody>
                    <a:bodyPr/>
                    <a:lstStyle/>
                    <a:p>
                      <a:pPr algn="ctr" fontAlgn="b"/>
                      <a:r>
                        <a:rPr lang="en-US" sz="800" b="0" i="0" u="none" strike="noStrike" dirty="0">
                          <a:solidFill>
                            <a:srgbClr val="000000"/>
                          </a:solidFill>
                          <a:effectLst/>
                          <a:latin typeface="Arial" panose="020B0604020202020204" pitchFamily="34" charset="0"/>
                        </a:rPr>
                        <a:t>960002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Study on NRF API enhancements to avoid signaling and storing of redundant data</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FS_NRFe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08/06/2023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rgbClr val="000000"/>
                          </a:solidFill>
                          <a:effectLst/>
                          <a:latin typeface="Arial" panose="020B0604020202020204" pitchFamily="34" charset="0"/>
                          <a:cs typeface="Arial" panose="020B0604020202020204" pitchFamily="34" charset="0"/>
                        </a:rPr>
                        <a:t>25</a:t>
                      </a:r>
                      <a:r>
                        <a:rPr lang="en-US" sz="800" b="0" i="0" u="none" strike="noStrike">
                          <a:solidFill>
                            <a:srgbClr val="000000"/>
                          </a:solidFill>
                          <a:effectLst/>
                          <a:latin typeface="Arial" panose="020B0604020202020204" pitchFamily="34" charset="0"/>
                          <a:cs typeface="Arial" panose="020B0604020202020204" pitchFamily="34" charset="0"/>
                        </a:rPr>
                        <a:t>%</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CP-221088</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rgbClr val="FF0000"/>
                          </a:solidFill>
                          <a:effectLst/>
                          <a:latin typeface="Arial" panose="020B0604020202020204" pitchFamily="34" charset="0"/>
                        </a:rPr>
                        <a:t>50%</a:t>
                      </a:r>
                      <a:endParaRPr lang="en-US" sz="8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a:effectLst/>
                          <a:latin typeface="Arial "/>
                          <a:cs typeface="Times New Roman" panose="02020603050405020304" pitchFamily="18" charset="0"/>
                        </a:rPr>
                        <a:t>Rapporteur:</a:t>
                      </a:r>
                      <a:r>
                        <a:rPr lang="en-US" sz="1000" baseline="0" dirty="0">
                          <a:effectLst/>
                          <a:latin typeface="Arial "/>
                          <a:cs typeface="Times New Roman" panose="02020603050405020304" pitchFamily="18" charset="0"/>
                        </a:rPr>
                        <a:t> </a:t>
                      </a:r>
                      <a:r>
                        <a:rPr lang="en-US" sz="1000" dirty="0">
                          <a:effectLst/>
                          <a:latin typeface="Arial "/>
                          <a:cs typeface="Times New Roman" panose="02020603050405020304" pitchFamily="18" charset="0"/>
                        </a:rPr>
                        <a:t>Nokia,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186413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a:t>
            </a:r>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hlinkClick r:id="rId5"/>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6"/>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1948" y="1980142"/>
            <a:ext cx="976477" cy="1369700"/>
          </a:xfrm>
          <a:prstGeom prst="rect">
            <a:avLst/>
          </a:prstGeom>
        </p:spPr>
      </p:pic>
      <p:sp>
        <p:nvSpPr>
          <p:cNvPr id="5" name="TextBox 4">
            <a:extLst>
              <a:ext uri="{FF2B5EF4-FFF2-40B4-BE49-F238E27FC236}">
                <a16:creationId xmlns:a16="http://schemas.microsoft.com/office/drawing/2014/main" id="{796E5874-55E8-4584-8877-C5ECDC717923}"/>
              </a:ext>
            </a:extLst>
          </p:cNvPr>
          <p:cNvSpPr txBox="1"/>
          <p:nvPr/>
        </p:nvSpPr>
        <p:spPr>
          <a:xfrm>
            <a:off x="4667694" y="5805346"/>
            <a:ext cx="3839577" cy="369332"/>
          </a:xfrm>
          <a:prstGeom prst="rect">
            <a:avLst/>
          </a:prstGeom>
          <a:noFill/>
        </p:spPr>
        <p:txBody>
          <a:bodyPr wrap="none" rtlCol="0">
            <a:spAutoFit/>
          </a:bodyPr>
          <a:lstStyle/>
          <a:p>
            <a:r>
              <a:rPr lang="en-DE" dirty="0">
                <a:solidFill>
                  <a:srgbClr val="FF0000"/>
                </a:solidFill>
              </a:rPr>
              <a:t>E</a:t>
            </a:r>
            <a:r>
              <a:rPr lang="en-GB" dirty="0">
                <a:solidFill>
                  <a:srgbClr val="FF0000"/>
                </a:solidFill>
              </a:rPr>
              <a:t>l</a:t>
            </a:r>
            <a:r>
              <a:rPr lang="en-DE" dirty="0">
                <a:solidFill>
                  <a:srgbClr val="FF0000"/>
                </a:solidFill>
              </a:rPr>
              <a:t>e</a:t>
            </a:r>
            <a:r>
              <a:rPr lang="en-GB" dirty="0">
                <a:solidFill>
                  <a:srgbClr val="FF0000"/>
                </a:solidFill>
              </a:rPr>
              <a:t>c</a:t>
            </a:r>
            <a:r>
              <a:rPr lang="en-DE" dirty="0">
                <a:solidFill>
                  <a:srgbClr val="FF0000"/>
                </a:solidFill>
              </a:rPr>
              <a:t>t</a:t>
            </a:r>
            <a:r>
              <a:rPr lang="en-GB" dirty="0">
                <a:solidFill>
                  <a:srgbClr val="FF0000"/>
                </a:solidFill>
              </a:rPr>
              <a:t>i</a:t>
            </a:r>
            <a:r>
              <a:rPr lang="en-DE" dirty="0">
                <a:solidFill>
                  <a:srgbClr val="FF0000"/>
                </a:solidFill>
              </a:rPr>
              <a:t>o</a:t>
            </a:r>
            <a:r>
              <a:rPr lang="en-GB" dirty="0">
                <a:solidFill>
                  <a:srgbClr val="FF0000"/>
                </a:solidFill>
              </a:rPr>
              <a:t>n</a:t>
            </a:r>
            <a:r>
              <a:rPr lang="en-DE" dirty="0">
                <a:solidFill>
                  <a:srgbClr val="FF0000"/>
                </a:solidFill>
              </a:rPr>
              <a:t>s </a:t>
            </a:r>
            <a:r>
              <a:rPr lang="en-GB" dirty="0">
                <a:solidFill>
                  <a:srgbClr val="FF0000"/>
                </a:solidFill>
              </a:rPr>
              <a:t>t</a:t>
            </a:r>
            <a:r>
              <a:rPr lang="en-DE" dirty="0">
                <a:solidFill>
                  <a:srgbClr val="FF0000"/>
                </a:solidFill>
              </a:rPr>
              <a:t>o </a:t>
            </a:r>
            <a:r>
              <a:rPr lang="en-GB" dirty="0">
                <a:solidFill>
                  <a:srgbClr val="FF0000"/>
                </a:solidFill>
              </a:rPr>
              <a:t>b</a:t>
            </a:r>
            <a:r>
              <a:rPr lang="en-DE" dirty="0">
                <a:solidFill>
                  <a:srgbClr val="FF0000"/>
                </a:solidFill>
              </a:rPr>
              <a:t>e </a:t>
            </a:r>
            <a:r>
              <a:rPr lang="en-GB" dirty="0">
                <a:solidFill>
                  <a:srgbClr val="FF0000"/>
                </a:solidFill>
              </a:rPr>
              <a:t>h</a:t>
            </a:r>
            <a:r>
              <a:rPr lang="en-DE" dirty="0">
                <a:solidFill>
                  <a:srgbClr val="FF0000"/>
                </a:solidFill>
              </a:rPr>
              <a:t>e</a:t>
            </a:r>
            <a:r>
              <a:rPr lang="en-GB" dirty="0">
                <a:solidFill>
                  <a:srgbClr val="FF0000"/>
                </a:solidFill>
              </a:rPr>
              <a:t>l</a:t>
            </a:r>
            <a:r>
              <a:rPr lang="en-DE" dirty="0">
                <a:solidFill>
                  <a:srgbClr val="FF0000"/>
                </a:solidFill>
              </a:rPr>
              <a:t>d </a:t>
            </a:r>
            <a:r>
              <a:rPr lang="en-GB" dirty="0">
                <a:solidFill>
                  <a:srgbClr val="FF0000"/>
                </a:solidFill>
              </a:rPr>
              <a:t>i</a:t>
            </a:r>
            <a:r>
              <a:rPr lang="en-DE" dirty="0">
                <a:solidFill>
                  <a:srgbClr val="FF0000"/>
                </a:solidFill>
              </a:rPr>
              <a:t>n </a:t>
            </a:r>
            <a:r>
              <a:rPr lang="en-GB" dirty="0">
                <a:solidFill>
                  <a:srgbClr val="FF0000"/>
                </a:solidFill>
              </a:rPr>
              <a:t>A</a:t>
            </a:r>
            <a:r>
              <a:rPr lang="en-DE" dirty="0">
                <a:solidFill>
                  <a:srgbClr val="FF0000"/>
                </a:solidFill>
              </a:rPr>
              <a:t>pril meeting</a:t>
            </a:r>
            <a:endParaRPr lang="en-GB" dirty="0">
              <a:solidFill>
                <a:srgbClr val="FF0000"/>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892498" y="2602891"/>
            <a:ext cx="9199979" cy="3536651"/>
          </a:xfrm>
        </p:spPr>
        <p:txBody>
          <a:bodyPr/>
          <a:lstStyle/>
          <a:p>
            <a:r>
              <a:rPr lang="en-US" sz="1600" dirty="0">
                <a:latin typeface="Arial" panose="020B0604020202020204" pitchFamily="34" charset="0"/>
                <a:cs typeface="Arial" panose="020B0604020202020204" pitchFamily="34" charset="0"/>
              </a:rPr>
              <a:t>Objectives (e.g.): </a:t>
            </a:r>
          </a:p>
          <a:p>
            <a:pPr lvl="1"/>
            <a:r>
              <a:rPr lang="en-GB" sz="1200" dirty="0">
                <a:latin typeface="Arial "/>
                <a:ea typeface="Calibri" panose="020F0502020204030204" pitchFamily="34" charset="0"/>
                <a:cs typeface="Times New Roman" panose="02020603050405020304" pitchFamily="18" charset="0"/>
              </a:rPr>
              <a:t>Enhancements for MT data/signalling handling during UE unreachable time due to long eDRX (i.e., &gt;10.24s) for UE in CM-CONNECTED with RRC_INACTIVE state</a:t>
            </a:r>
            <a:endParaRPr lang="en-GB"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a:t>
            </a:r>
            <a:r>
              <a:rPr lang="en-US" sz="1600">
                <a:latin typeface="Arial" panose="020B0604020202020204" pitchFamily="34" charset="0"/>
                <a:cs typeface="Arial" panose="020B0604020202020204" pitchFamily="34" charset="0"/>
              </a:rPr>
              <a:t>since CT#98e </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2 CRs for </a:t>
            </a:r>
            <a:r>
              <a:rPr lang="en-US" sz="1200" dirty="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29.502 and TS </a:t>
            </a:r>
            <a:r>
              <a:rPr lang="" sz="1200">
                <a:latin typeface="Arial" panose="020B0604020202020204" pitchFamily="34" charset="0"/>
                <a:cs typeface="Arial" panose="020B0604020202020204" pitchFamily="34" charset="0"/>
              </a:rPr>
              <a:t>29.518 were agreed.</a:t>
            </a:r>
            <a:endParaRPr lang="en-GB" sz="1200" dirty="0">
              <a:latin typeface="Arial" panose="020B0604020202020204" pitchFamily="34" charset="0"/>
              <a:cs typeface="Arial" panose="020B0604020202020204" pitchFamily="34" charset="0"/>
            </a:endParaRPr>
          </a:p>
          <a:p>
            <a:pPr lvl="2"/>
            <a:r>
              <a:rPr lang="en-GB" sz="1000">
                <a:latin typeface="Arial" panose="020B0604020202020204" pitchFamily="34" charset="0"/>
                <a:cs typeface="Arial" panose="020B0604020202020204" pitchFamily="34" charset="0"/>
              </a:rPr>
              <a:t>Namf_MT EnableUEReachability request should allow the SMF to provide paging policy information/parameters including the PPI, the ARP and the 5QI of the QoS flow of the PDU session which triggers the Connection Resume procedure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M</a:t>
            </a:r>
            <a:r>
              <a:rPr lang="en-GB" sz="1000">
                <a:latin typeface="Arial" panose="020B0604020202020204" pitchFamily="34" charset="0"/>
                <a:cs typeface="Arial" panose="020B0604020202020204" pitchFamily="34" charset="0"/>
              </a:rPr>
              <a:t>F</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w</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c</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d</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f</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m</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t</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o </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G-</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A2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k</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o </a:t>
            </a:r>
            <a:r>
              <a:rPr lang="en-GB" sz="1000">
                <a:latin typeface="Arial" panose="020B0604020202020204" pitchFamily="34" charset="0"/>
                <a:cs typeface="Arial" panose="020B0604020202020204" pitchFamily="34" charset="0"/>
              </a:rPr>
              <a:t>c</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f</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r</a:t>
            </a:r>
            <a:r>
              <a:rPr lang="en-GB" sz="1000">
                <a:latin typeface="Arial" panose="020B0604020202020204" pitchFamily="34" charset="0"/>
                <a:cs typeface="Arial" panose="020B0604020202020204" pitchFamily="34" charset="0"/>
              </a:rPr>
              <a:t>m</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 </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d</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g</a:t>
            </a:r>
            <a:endParaRPr lang="en-GB" sz="100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en-GB" sz="1200" dirty="0"/>
              <a:t>Analyse further impacts on EnableUEReachabilityReqData and further possible alignments with stage 2.</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266520330"/>
              </p:ext>
            </p:extLst>
          </p:nvPr>
        </p:nvGraphicFramePr>
        <p:xfrm>
          <a:off x="892498" y="1812907"/>
          <a:ext cx="9145297" cy="655892"/>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221083">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599">
                <a:tc>
                  <a:txBody>
                    <a:bodyPr/>
                    <a:lstStyle/>
                    <a:p>
                      <a:pPr algn="ctr" fontAlgn="b"/>
                      <a:r>
                        <a:rPr lang="en-US" sz="800" b="0" i="0" u="none" strike="noStrike" dirty="0">
                          <a:solidFill>
                            <a:schemeClr val="tx1"/>
                          </a:solidFill>
                          <a:effectLst/>
                          <a:latin typeface="Arial" panose="020B0604020202020204" pitchFamily="34" charset="0"/>
                          <a:cs typeface="Arial" panose="020B0604020202020204" pitchFamily="34" charset="0"/>
                        </a:rPr>
                        <a:t>980001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5GS support of NR RedCap UE with long eDRX for RRC_INACTIVE State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chemeClr val="tx1"/>
                          </a:solidFill>
                          <a:effectLst/>
                          <a:latin typeface="Arial" panose="020B0604020202020204" pitchFamily="34" charset="0"/>
                          <a:cs typeface="Arial" panose="020B0604020202020204" pitchFamily="34" charset="0"/>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chemeClr val="tx1"/>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chemeClr val="tx1"/>
                          </a:solidFill>
                          <a:effectLst/>
                          <a:latin typeface="Arial" panose="020B0604020202020204" pitchFamily="34" charset="0"/>
                          <a:cs typeface="Arial" panose="020B0604020202020204" pitchFamily="34" charset="0"/>
                        </a:rPr>
                        <a:t>50%</a:t>
                      </a:r>
                      <a:endParaRPr lang="en-US" sz="8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800" dirty="0">
                          <a:solidFill>
                            <a:schemeClr val="tx1"/>
                          </a:solidFill>
                          <a:latin typeface="Arial" panose="020B0604020202020204" pitchFamily="34" charset="0"/>
                          <a:ea typeface="Times New Roman" panose="02020603050405020304" pitchFamily="18" charset="0"/>
                        </a:rPr>
                        <a:t>CP-223021</a:t>
                      </a:r>
                      <a:endParaRPr lang="en-US" sz="8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1100" b="0" i="0" u="none" strike="noStrike">
                          <a:solidFill>
                            <a:srgbClr val="FF0000"/>
                          </a:solidFill>
                          <a:effectLst/>
                          <a:latin typeface="Calibri" panose="020F0502020204030204" pitchFamily="34" charset="0"/>
                        </a:rPr>
                        <a:t>6</a:t>
                      </a:r>
                      <a:r>
                        <a:rPr lang="en-US" sz="1100" b="0" i="0" u="none" strike="noStrike">
                          <a:solidFill>
                            <a:srgbClr val="FF0000"/>
                          </a:solidFill>
                          <a:effectLst/>
                          <a:latin typeface="Calibri" panose="020F0502020204030204" pitchFamily="34" charset="0"/>
                        </a:rPr>
                        <a:t>0</a:t>
                      </a:r>
                      <a:r>
                        <a:rPr lang="en-US" sz="1100" b="0" i="0" u="none" strike="noStrike" dirty="0">
                          <a:solidFill>
                            <a:srgbClr val="FF0000"/>
                          </a:solidFill>
                          <a:effectLst/>
                          <a:latin typeface="Calibri" panose="020F0502020204030204" pitchFamily="34" charset="0"/>
                        </a:rPr>
                        <a:t>%</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dirty="0">
                          <a:solidFill>
                            <a:schemeClr val="tx1"/>
                          </a:solidFill>
                          <a:effectLst/>
                          <a:latin typeface="Arial "/>
                          <a:cs typeface="Times New Roman" panose="02020603050405020304" pitchFamily="18" charset="0"/>
                        </a:rPr>
                        <a:t>Rapporteur:</a:t>
                      </a:r>
                      <a:r>
                        <a:rPr lang="en-US" sz="1100" baseline="0" dirty="0">
                          <a:solidFill>
                            <a:schemeClr val="tx1"/>
                          </a:solidFill>
                          <a:effectLst/>
                          <a:latin typeface="Arial "/>
                          <a:cs typeface="Times New Roman" panose="02020603050405020304" pitchFamily="18" charset="0"/>
                        </a:rPr>
                        <a:t> </a:t>
                      </a:r>
                      <a:r>
                        <a:rPr lang="en-US" sz="1100" b="0" i="0" u="none" strike="noStrike" dirty="0">
                          <a:solidFill>
                            <a:schemeClr val="tx1"/>
                          </a:solidFill>
                          <a:effectLst/>
                          <a:latin typeface="Calibri" panose="020F0502020204030204" pitchFamily="34" charset="0"/>
                        </a:rPr>
                        <a:t>Ericsson, CT4 lead</a:t>
                      </a:r>
                    </a:p>
                  </a:txBody>
                  <a:tcPr marL="6350" marR="6350" marT="635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9343434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CT</a:t>
            </a:r>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a:latin typeface="Arial" panose="020B0604020202020204" pitchFamily="34" charset="0"/>
                <a:ea typeface="MS PGothic" panose="020B0600070205080204" pitchFamily="34" charset="-128"/>
                <a:cs typeface="Arial" panose="020B0604020202020204" pitchFamily="34" charset="0"/>
              </a:rPr>
              <a:t> Rel-17 </a:t>
            </a:r>
            <a:r>
              <a:rPr lang="en-GB" sz="2000" dirty="0">
                <a:latin typeface="Arial" panose="020B0604020202020204" pitchFamily="34" charset="0"/>
                <a:ea typeface="MS PGothic" panose="020B0600070205080204" pitchFamily="34" charset="-128"/>
                <a:cs typeface="Arial" panose="020B0604020202020204" pitchFamily="34" charset="0"/>
              </a:rPr>
              <a:t>and</a:t>
            </a:r>
            <a:r>
              <a:rPr lang="de-DE" sz="2000" dirty="0">
                <a:latin typeface="Arial" panose="020B0604020202020204" pitchFamily="34" charset="0"/>
                <a:ea typeface="MS PGothic" panose="020B0600070205080204" pitchFamily="34" charset="-128"/>
                <a:cs typeface="Arial" panose="020B0604020202020204" pitchFamily="34" charset="0"/>
              </a:rPr>
              <a:t> earlier releases corrections</a:t>
            </a:r>
          </a:p>
          <a:p>
            <a:pPr marL="717550" lvl="1">
              <a:spcBef>
                <a:spcPts val="1000"/>
              </a:spcBef>
              <a:buBlip>
                <a:blip r:embed="rId2"/>
              </a:buBlip>
              <a:defRPr/>
            </a:pPr>
            <a:r>
              <a:rPr lang="de-DE" sz="1600">
                <a:latin typeface="Arial" panose="020B0604020202020204" pitchFamily="34" charset="0"/>
                <a:cs typeface="Arial" panose="020B0604020202020204" pitchFamily="34" charset="0"/>
              </a:rPr>
              <a:t>All Rel-16 </a:t>
            </a:r>
            <a:r>
              <a:rPr lang="en-GB" sz="1600" dirty="0">
                <a:latin typeface="Arial" panose="020B0604020202020204" pitchFamily="34" charset="0"/>
                <a:cs typeface="Arial" panose="020B0604020202020204" pitchFamily="34" charset="0"/>
              </a:rPr>
              <a:t>and</a:t>
            </a:r>
            <a:r>
              <a:rPr lang="de-DE" sz="1600" dirty="0">
                <a:latin typeface="Arial" panose="020B0604020202020204" pitchFamily="34" charset="0"/>
                <a:cs typeface="Arial" panose="020B0604020202020204" pitchFamily="34" charset="0"/>
              </a:rPr>
              <a:t> Rel-17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a:t>
            </a:r>
            <a:r>
              <a:rPr lang="de-DE" sz="1600">
                <a:latin typeface="Arial" panose="020B0604020202020204" pitchFamily="34" charset="0"/>
                <a:cs typeface="Arial" panose="020B0604020202020204" pitchFamily="34" charset="0"/>
              </a:rPr>
              <a:t>corrections.</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N</a:t>
            </a:r>
            <a:r>
              <a:rPr lang="en-DE" sz="1600">
                <a:latin typeface="Arial" panose="020B0604020202020204" pitchFamily="34" charset="0"/>
                <a:cs typeface="Arial" panose="020B0604020202020204" pitchFamily="34" charset="0"/>
              </a:rPr>
              <a:t>o </a:t>
            </a:r>
            <a:r>
              <a:rPr lang="en-GB" sz="1600">
                <a:latin typeface="Arial" panose="020B0604020202020204" pitchFamily="34" charset="0"/>
                <a:cs typeface="Arial" panose="020B0604020202020204" pitchFamily="34" charset="0"/>
              </a:rPr>
              <a:t>c</a:t>
            </a:r>
            <a:r>
              <a:rPr lang="en-DE" sz="1600">
                <a:latin typeface="Arial" panose="020B0604020202020204" pitchFamily="34" charset="0"/>
                <a:cs typeface="Arial" panose="020B0604020202020204" pitchFamily="34" charset="0"/>
              </a:rPr>
              <a:t>o</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r</a:t>
            </a:r>
            <a:r>
              <a:rPr lang="en-GB" sz="1600">
                <a:latin typeface="Arial" panose="020B0604020202020204" pitchFamily="34" charset="0"/>
                <a:cs typeface="Arial" panose="020B0604020202020204" pitchFamily="34" charset="0"/>
              </a:rPr>
              <a:t>e</a:t>
            </a:r>
            <a:r>
              <a:rPr lang="en-DE" sz="1600">
                <a:latin typeface="Arial" panose="020B0604020202020204" pitchFamily="34" charset="0"/>
                <a:cs typeface="Arial" panose="020B0604020202020204" pitchFamily="34" charset="0"/>
              </a:rPr>
              <a:t>c</a:t>
            </a:r>
            <a:r>
              <a:rPr lang="en-GB" sz="1600">
                <a:latin typeface="Arial" panose="020B0604020202020204" pitchFamily="34" charset="0"/>
                <a:cs typeface="Arial" panose="020B0604020202020204" pitchFamily="34" charset="0"/>
              </a:rPr>
              <a:t>t</a:t>
            </a:r>
            <a:r>
              <a:rPr lang="en-DE" sz="1600">
                <a:latin typeface="Arial" panose="020B0604020202020204" pitchFamily="34" charset="0"/>
                <a:cs typeface="Arial" panose="020B0604020202020204" pitchFamily="34" charset="0"/>
              </a:rPr>
              <a:t>i</a:t>
            </a:r>
            <a:r>
              <a:rPr lang="en-GB" sz="1600">
                <a:latin typeface="Arial" panose="020B0604020202020204" pitchFamily="34" charset="0"/>
                <a:cs typeface="Arial" panose="020B0604020202020204" pitchFamily="34" charset="0"/>
              </a:rPr>
              <a:t>o</a:t>
            </a:r>
            <a:r>
              <a:rPr lang="en-DE" sz="1600">
                <a:latin typeface="Arial" panose="020B0604020202020204" pitchFamily="34" charset="0"/>
                <a:cs typeface="Arial" panose="020B0604020202020204" pitchFamily="34" charset="0"/>
              </a:rPr>
              <a:t>n </a:t>
            </a:r>
            <a:r>
              <a:rPr lang="en-GB" sz="1600">
                <a:latin typeface="Arial" panose="020B0604020202020204" pitchFamily="34" charset="0"/>
                <a:cs typeface="Arial" panose="020B0604020202020204" pitchFamily="34" charset="0"/>
              </a:rPr>
              <a:t>f</a:t>
            </a:r>
            <a:r>
              <a:rPr lang="en-DE" sz="1600">
                <a:latin typeface="Arial" panose="020B0604020202020204" pitchFamily="34" charset="0"/>
                <a:cs typeface="Arial" panose="020B0604020202020204" pitchFamily="34" charset="0"/>
              </a:rPr>
              <a:t>o</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e</a:t>
            </a:r>
            <a:r>
              <a:rPr lang="en-GB" sz="1600">
                <a:latin typeface="Arial" panose="020B0604020202020204" pitchFamily="34" charset="0"/>
                <a:cs typeface="Arial" panose="020B0604020202020204" pitchFamily="34" charset="0"/>
              </a:rPr>
              <a:t>l</a:t>
            </a:r>
            <a:r>
              <a:rPr lang="en-DE" sz="1600">
                <a:latin typeface="Arial" panose="020B0604020202020204" pitchFamily="34" charset="0"/>
                <a:cs typeface="Arial" panose="020B0604020202020204" pitchFamily="34" charset="0"/>
              </a:rPr>
              <a:t>-15 </a:t>
            </a:r>
            <a:r>
              <a:rPr lang="en-GB" sz="1600">
                <a:latin typeface="Arial" panose="020B0604020202020204" pitchFamily="34" charset="0"/>
                <a:cs typeface="Arial" panose="020B0604020202020204" pitchFamily="34" charset="0"/>
              </a:rPr>
              <a:t>a</a:t>
            </a:r>
            <a:r>
              <a:rPr lang="en-DE" sz="1600">
                <a:latin typeface="Arial" panose="020B0604020202020204" pitchFamily="34" charset="0"/>
                <a:cs typeface="Arial" panose="020B0604020202020204" pitchFamily="34" charset="0"/>
              </a:rPr>
              <a:t>n</a:t>
            </a:r>
            <a:r>
              <a:rPr lang="en-GB" sz="1600">
                <a:latin typeface="Arial" panose="020B0604020202020204" pitchFamily="34" charset="0"/>
                <a:cs typeface="Arial" panose="020B0604020202020204" pitchFamily="34" charset="0"/>
              </a:rPr>
              <a:t>d</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e</a:t>
            </a:r>
            <a:r>
              <a:rPr lang="en-DE" sz="1600">
                <a:latin typeface="Arial" panose="020B0604020202020204" pitchFamily="34" charset="0"/>
                <a:cs typeface="Arial" panose="020B0604020202020204" pitchFamily="34" charset="0"/>
              </a:rPr>
              <a:t>a</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l</a:t>
            </a:r>
            <a:r>
              <a:rPr lang="en-GB" sz="1600">
                <a:latin typeface="Arial" panose="020B0604020202020204" pitchFamily="34" charset="0"/>
                <a:cs typeface="Arial" panose="020B0604020202020204" pitchFamily="34" charset="0"/>
              </a:rPr>
              <a:t>i</a:t>
            </a:r>
            <a:r>
              <a:rPr lang="en-DE" sz="1600">
                <a:latin typeface="Arial" panose="020B0604020202020204" pitchFamily="34" charset="0"/>
                <a:cs typeface="Arial" panose="020B0604020202020204" pitchFamily="34" charset="0"/>
              </a:rPr>
              <a:t>e</a:t>
            </a:r>
            <a:r>
              <a:rPr lang="en-GB" sz="1600">
                <a:latin typeface="Arial" panose="020B0604020202020204" pitchFamily="34" charset="0"/>
                <a:cs typeface="Arial" panose="020B0604020202020204" pitchFamily="34" charset="0"/>
              </a:rPr>
              <a:t>r</a:t>
            </a:r>
            <a:endParaRPr lang="de-DE" sz="16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Rel-18</a:t>
            </a:r>
          </a:p>
          <a:p>
            <a:pPr marL="717550" lvl="1">
              <a:spcBef>
                <a:spcPts val="1000"/>
              </a:spcBef>
              <a:buBlip>
                <a:blip r:embed="rId2"/>
              </a:buBlip>
            </a:pPr>
            <a:r>
              <a:rPr lang="en-GB" sz="1600" dirty="0">
                <a:latin typeface="Arial" panose="020B0604020202020204" pitchFamily="34" charset="0"/>
                <a:cs typeface="Arial" panose="020B0604020202020204" pitchFamily="34" charset="0"/>
              </a:rPr>
              <a:t>Work on Rel-18 items is progressing</a:t>
            </a:r>
          </a:p>
          <a:p>
            <a:pPr marL="717550" lvl="1">
              <a:spcBef>
                <a:spcPts val="1000"/>
              </a:spcBef>
              <a:buBlip>
                <a:blip r:embed="rId2"/>
              </a:buBlip>
            </a:pPr>
            <a:r>
              <a:rPr lang="en-GB" sz="1600" dirty="0">
                <a:latin typeface="Arial" panose="020B0604020202020204" pitchFamily="34" charset="0"/>
                <a:cs typeface="Arial" panose="020B0604020202020204" pitchFamily="34" charset="0"/>
              </a:rPr>
              <a:t>A number of new WI were  agreed </a:t>
            </a:r>
            <a:r>
              <a:rPr lang="en-GB" sz="1600">
                <a:latin typeface="Arial" panose="020B0604020202020204" pitchFamily="34" charset="0"/>
                <a:cs typeface="Arial" panose="020B0604020202020204" pitchFamily="34" charset="0"/>
              </a:rPr>
              <a:t>work on some of them we already started the work assuming the topic is stable in stage 2.</a:t>
            </a:r>
            <a:endParaRPr lang="en-US" sz="2000" dirty="0">
              <a:latin typeface="Arial" panose="020B0604020202020204" pitchFamily="34" charset="0"/>
              <a:cs typeface="Arial" panose="020B0604020202020204" pitchFamily="34" charset="0"/>
            </a:endParaRPr>
          </a:p>
          <a:p>
            <a:pPr marL="260350"/>
            <a:r>
              <a:rPr lang="en-US" sz="1800" dirty="0">
                <a:latin typeface="Arial" panose="020B0604020202020204" pitchFamily="34" charset="0"/>
                <a:cs typeface="Arial" panose="020B0604020202020204" pitchFamily="34" charset="0"/>
              </a:rPr>
              <a:t>Rapporteurs of 5G TSs with OpenAPI part have checked/ pre implemented all CRs which have impacts to the OpenAPI in their TSs and in case off </a:t>
            </a:r>
            <a:r>
              <a:rPr lang="en-US" sz="1800">
                <a:latin typeface="Arial" panose="020B0604020202020204" pitchFamily="34" charset="0"/>
                <a:cs typeface="Arial" panose="020B0604020202020204" pitchFamily="34" charset="0"/>
              </a:rPr>
              <a:t>identified issues, </a:t>
            </a:r>
            <a:r>
              <a:rPr lang="en-US" sz="1800" dirty="0">
                <a:latin typeface="Arial" panose="020B0604020202020204" pitchFamily="34" charset="0"/>
                <a:cs typeface="Arial" panose="020B0604020202020204" pitchFamily="34" charset="0"/>
              </a:rPr>
              <a:t>asked the source of the CRs to provide an update of their CR(s) to correct the </a:t>
            </a:r>
            <a:r>
              <a:rPr lang="en-US" sz="1800">
                <a:latin typeface="Arial" panose="020B0604020202020204" pitchFamily="34" charset="0"/>
                <a:cs typeface="Arial" panose="020B0604020202020204" pitchFamily="34" charset="0"/>
              </a:rPr>
              <a:t>identified issues. </a:t>
            </a:r>
            <a:r>
              <a:rPr lang="en-US" sz="1800" dirty="0">
                <a:latin typeface="Arial" panose="020B0604020202020204" pitchFamily="34" charset="0"/>
                <a:cs typeface="Arial" panose="020B0604020202020204" pitchFamily="34" charset="0"/>
              </a:rPr>
              <a:t>All the CRs were distributed on CT4 reflector and provided to CT plenary as company contributions.</a:t>
            </a:r>
          </a:p>
          <a:p>
            <a:pPr marL="260350"/>
            <a:r>
              <a:rPr lang="en-US" sz="1800" dirty="0">
                <a:latin typeface="Arial" panose="020B0604020202020204" pitchFamily="34" charset="0"/>
                <a:cs typeface="Arial" panose="020B0604020202020204" pitchFamily="34" charset="0"/>
              </a:rPr>
              <a:t>This F2F meeting </a:t>
            </a:r>
            <a:r>
              <a:rPr lang="en-US" sz="1800">
                <a:latin typeface="Arial" panose="020B0604020202020204" pitchFamily="34" charset="0"/>
                <a:cs typeface="Arial" panose="020B0604020202020204" pitchFamily="34" charset="0"/>
              </a:rPr>
              <a:t>showed again that </a:t>
            </a:r>
            <a:r>
              <a:rPr lang="en-US" sz="1800" dirty="0">
                <a:latin typeface="Arial" panose="020B0604020202020204" pitchFamily="34" charset="0"/>
                <a:cs typeface="Arial" panose="020B0604020202020204" pitchFamily="34" charset="0"/>
              </a:rPr>
              <a:t>F2F meetings are more </a:t>
            </a:r>
            <a:r>
              <a:rPr lang="en-US" sz="1800">
                <a:latin typeface="Arial" panose="020B0604020202020204" pitchFamily="34" charset="0"/>
                <a:cs typeface="Arial" panose="020B0604020202020204" pitchFamily="34" charset="0"/>
              </a:rPr>
              <a:t>efficient specially on controversial topis and </a:t>
            </a:r>
            <a:r>
              <a:rPr lang="en-US" sz="1800" dirty="0">
                <a:latin typeface="Arial" panose="020B0604020202020204" pitchFamily="34" charset="0"/>
                <a:cs typeface="Arial" panose="020B0604020202020204" pitchFamily="34" charset="0"/>
              </a:rPr>
              <a:t>delegates were happy to have offline discussions.</a:t>
            </a:r>
          </a:p>
          <a:p>
            <a:pPr marL="260350"/>
            <a:r>
              <a:rPr lang="en-US" sz="1800">
                <a:latin typeface="Arial" panose="020B0604020202020204" pitchFamily="34" charset="0"/>
                <a:cs typeface="Arial" panose="020B0604020202020204" pitchFamily="34" charset="0"/>
              </a:rPr>
              <a:t> the number of delegates who followed </a:t>
            </a:r>
            <a:r>
              <a:rPr lang="en-US" sz="1800" dirty="0">
                <a:latin typeface="Arial" panose="020B0604020202020204" pitchFamily="34" charset="0"/>
                <a:cs typeface="Arial" panose="020B0604020202020204" pitchFamily="34" charset="0"/>
              </a:rPr>
              <a:t>the discussions via </a:t>
            </a:r>
            <a:r>
              <a:rPr lang="en-US" sz="1800">
                <a:latin typeface="Arial" panose="020B0604020202020204" pitchFamily="34" charset="0"/>
                <a:cs typeface="Arial" panose="020B0604020202020204" pitchFamily="34" charset="0"/>
              </a:rPr>
              <a:t>Microsoft teams degreased.</a:t>
            </a:r>
            <a:endParaRPr lang="en-US" sz="1800" dirty="0">
              <a:latin typeface="Arial" panose="020B0604020202020204" pitchFamily="34" charset="0"/>
              <a:cs typeface="Arial" panose="020B0604020202020204" pitchFamily="34" charset="0"/>
            </a:endParaRPr>
          </a:p>
          <a:p>
            <a:pPr marL="260350"/>
            <a:endParaRPr lang="en-US" sz="2000" dirty="0">
              <a:latin typeface="Arial" panose="020B0604020202020204" pitchFamily="34" charset="0"/>
              <a:cs typeface="Arial" panose="020B0604020202020204" pitchFamily="34" charset="0"/>
            </a:endParaRPr>
          </a:p>
          <a:p>
            <a:pPr marL="488950" lvl="1" indent="0">
              <a:spcBef>
                <a:spcPts val="1000"/>
              </a:spcBef>
              <a:buNone/>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a:t> None this time</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Thanks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a:t>
            </a:r>
            <a:r>
              <a:rPr lang="en-GB" altLang="ja-JP" sz="2000">
                <a:latin typeface="Arial "/>
                <a:ea typeface="MS PGothic" pitchFamily="34" charset="-128"/>
                <a:cs typeface="Arial" pitchFamily="34" charset="0"/>
              </a:rPr>
              <a:t>the same </a:t>
            </a:r>
            <a:r>
              <a:rPr lang="en-GB" altLang="ja-JP" sz="2000" dirty="0">
                <a:latin typeface="Arial "/>
                <a:ea typeface="MS PGothic" pitchFamily="34" charset="-128"/>
                <a:cs typeface="Arial" pitchFamily="34" charset="0"/>
              </a:rPr>
              <a:t>number of delegates</a:t>
            </a:r>
          </a:p>
          <a:p>
            <a:pPr lvl="1"/>
            <a:r>
              <a:rPr lang="en-GB" altLang="ja-JP" sz="2000" dirty="0">
                <a:latin typeface="Arial "/>
                <a:ea typeface="MS PGothic" pitchFamily="34" charset="-128"/>
                <a:cs typeface="Arial" pitchFamily="34" charset="0"/>
              </a:rPr>
              <a:t>Thank Kimmo for his excellent work and support </a:t>
            </a:r>
            <a:r>
              <a:rPr lang="en-GB" altLang="ja-JP" sz="2000">
                <a:latin typeface="Arial "/>
                <a:ea typeface="MS PGothic" pitchFamily="34" charset="-128"/>
                <a:cs typeface="Arial" pitchFamily="34" charset="0"/>
              </a:rPr>
              <a:t>as MCC. </a:t>
            </a:r>
            <a:endParaRPr lang="en-GB"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Thanks to the Host of the </a:t>
            </a:r>
            <a:r>
              <a:rPr lang="en-GB" altLang="ja-JP" sz="2000">
                <a:latin typeface="Arial "/>
                <a:ea typeface="MS PGothic" pitchFamily="34" charset="-128"/>
                <a:cs typeface="Arial" pitchFamily="34" charset="0"/>
              </a:rPr>
              <a:t>meeting (</a:t>
            </a:r>
            <a:r>
              <a:rPr lang="en-GB"/>
              <a:t>E3MAG</a:t>
            </a:r>
            <a:r>
              <a:rPr lang="en-GB" altLang="ja-JP" sz="2000">
                <a:latin typeface="Arial "/>
                <a:ea typeface="MS PGothic" pitchFamily="34" charset="-128"/>
                <a:cs typeface="Arial" pitchFamily="34" charset="0"/>
              </a:rPr>
              <a:t>) </a:t>
            </a:r>
            <a:r>
              <a:rPr lang="en-GB" altLang="ja-JP" sz="2000" dirty="0">
                <a:latin typeface="Arial "/>
                <a:ea typeface="MS PGothic" pitchFamily="34" charset="-128"/>
                <a:cs typeface="Arial" pitchFamily="34" charset="0"/>
              </a:rPr>
              <a:t>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a:t>CRs with dependencies to other agreed CRs outside CT4.</a:t>
            </a:r>
          </a:p>
          <a:p>
            <a:pPr marL="0" indent="0">
              <a:buNone/>
            </a:pPr>
            <a:endParaRPr lang="en-US" sz="2000" dirty="0"/>
          </a:p>
          <a:p>
            <a:endParaRPr lang="de-DE" dirty="0"/>
          </a:p>
          <a:p>
            <a:pPr marL="0" indent="0">
              <a:buNone/>
            </a:pPr>
            <a:endParaRPr lang="de-DE" dirty="0"/>
          </a:p>
          <a:p>
            <a:endParaRPr lang="de-DE" dirty="0"/>
          </a:p>
          <a:p>
            <a:endParaRPr lang="de-DE"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52625557"/>
              </p:ext>
            </p:extLst>
          </p:nvPr>
        </p:nvGraphicFramePr>
        <p:xfrm>
          <a:off x="838200" y="2387241"/>
          <a:ext cx="9554658" cy="3853503"/>
        </p:xfrm>
        <a:graphic>
          <a:graphicData uri="http://schemas.openxmlformats.org/drawingml/2006/table">
            <a:tbl>
              <a:tblPr/>
              <a:tblGrid>
                <a:gridCol w="1296695">
                  <a:extLst>
                    <a:ext uri="{9D8B030D-6E8A-4147-A177-3AD203B41FA5}">
                      <a16:colId xmlns:a16="http://schemas.microsoft.com/office/drawing/2014/main" val="20000"/>
                    </a:ext>
                  </a:extLst>
                </a:gridCol>
                <a:gridCol w="4588956">
                  <a:extLst>
                    <a:ext uri="{9D8B030D-6E8A-4147-A177-3AD203B41FA5}">
                      <a16:colId xmlns:a16="http://schemas.microsoft.com/office/drawing/2014/main" val="20001"/>
                    </a:ext>
                  </a:extLst>
                </a:gridCol>
                <a:gridCol w="755612">
                  <a:extLst>
                    <a:ext uri="{9D8B030D-6E8A-4147-A177-3AD203B41FA5}">
                      <a16:colId xmlns:a16="http://schemas.microsoft.com/office/drawing/2014/main" val="20002"/>
                    </a:ext>
                  </a:extLst>
                </a:gridCol>
                <a:gridCol w="640628">
                  <a:extLst>
                    <a:ext uri="{9D8B030D-6E8A-4147-A177-3AD203B41FA5}">
                      <a16:colId xmlns:a16="http://schemas.microsoft.com/office/drawing/2014/main" val="20003"/>
                    </a:ext>
                  </a:extLst>
                </a:gridCol>
                <a:gridCol w="1399881">
                  <a:extLst>
                    <a:ext uri="{9D8B030D-6E8A-4147-A177-3AD203B41FA5}">
                      <a16:colId xmlns:a16="http://schemas.microsoft.com/office/drawing/2014/main" val="20004"/>
                    </a:ext>
                  </a:extLst>
                </a:gridCol>
                <a:gridCol w="872886">
                  <a:extLst>
                    <a:ext uri="{9D8B030D-6E8A-4147-A177-3AD203B41FA5}">
                      <a16:colId xmlns:a16="http://schemas.microsoft.com/office/drawing/2014/main" val="20005"/>
                    </a:ext>
                  </a:extLst>
                </a:gridCol>
              </a:tblGrid>
              <a:tr h="611637">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Title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CR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405507">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C4-230303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NAI format for N5CW device 5G registration via trusted access using SNPN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0665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23.501-3821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C4-230154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Introducing the Redundant steering mode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23.501-4019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23.502-3816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C4-220629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Metadata for Service Function Chain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23.501-4069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23.501-3860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C4-230798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Support of integration with IETF Deterministic Networking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23.502-3683</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23.501-3844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C4-230635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Support IPv6 Prefix Delegation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23.501-3859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23.502-3690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0538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0539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C4-230176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MSISDN transfer during Inter-MME/AMF mobility for Lawful Interception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2070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23.502-3757</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23.401-3720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a:t>CRs with dependencies to other agreed </a:t>
            </a:r>
            <a:r>
              <a:rPr lang="en-GB" sz="2000"/>
              <a:t>CRs within </a:t>
            </a:r>
            <a:r>
              <a:rPr lang="en-GB" sz="2000" dirty="0"/>
              <a:t>CT4.</a:t>
            </a:r>
          </a:p>
          <a:p>
            <a:pPr marL="0" indent="0">
              <a:buNone/>
            </a:pPr>
            <a:endParaRPr lang="en-US" sz="2000" dirty="0"/>
          </a:p>
          <a:p>
            <a:endParaRPr lang="de-DE" dirty="0"/>
          </a:p>
          <a:p>
            <a:pPr marL="0" indent="0">
              <a:buNone/>
            </a:pPr>
            <a:endParaRPr lang="de-DE" dirty="0"/>
          </a:p>
          <a:p>
            <a:endParaRPr lang="de-DE" dirty="0"/>
          </a:p>
          <a:p>
            <a:endParaRPr lang="de-DE"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42788383"/>
              </p:ext>
            </p:extLst>
          </p:nvPr>
        </p:nvGraphicFramePr>
        <p:xfrm>
          <a:off x="838200" y="2387241"/>
          <a:ext cx="9554658" cy="1529094"/>
        </p:xfrm>
        <a:graphic>
          <a:graphicData uri="http://schemas.openxmlformats.org/drawingml/2006/table">
            <a:tbl>
              <a:tblPr/>
              <a:tblGrid>
                <a:gridCol w="1296695">
                  <a:extLst>
                    <a:ext uri="{9D8B030D-6E8A-4147-A177-3AD203B41FA5}">
                      <a16:colId xmlns:a16="http://schemas.microsoft.com/office/drawing/2014/main" val="20000"/>
                    </a:ext>
                  </a:extLst>
                </a:gridCol>
                <a:gridCol w="4588956">
                  <a:extLst>
                    <a:ext uri="{9D8B030D-6E8A-4147-A177-3AD203B41FA5}">
                      <a16:colId xmlns:a16="http://schemas.microsoft.com/office/drawing/2014/main" val="20001"/>
                    </a:ext>
                  </a:extLst>
                </a:gridCol>
                <a:gridCol w="755612">
                  <a:extLst>
                    <a:ext uri="{9D8B030D-6E8A-4147-A177-3AD203B41FA5}">
                      <a16:colId xmlns:a16="http://schemas.microsoft.com/office/drawing/2014/main" val="20002"/>
                    </a:ext>
                  </a:extLst>
                </a:gridCol>
                <a:gridCol w="640628">
                  <a:extLst>
                    <a:ext uri="{9D8B030D-6E8A-4147-A177-3AD203B41FA5}">
                      <a16:colId xmlns:a16="http://schemas.microsoft.com/office/drawing/2014/main" val="20003"/>
                    </a:ext>
                  </a:extLst>
                </a:gridCol>
                <a:gridCol w="1399881">
                  <a:extLst>
                    <a:ext uri="{9D8B030D-6E8A-4147-A177-3AD203B41FA5}">
                      <a16:colId xmlns:a16="http://schemas.microsoft.com/office/drawing/2014/main" val="20004"/>
                    </a:ext>
                  </a:extLst>
                </a:gridCol>
                <a:gridCol w="872886">
                  <a:extLst>
                    <a:ext uri="{9D8B030D-6E8A-4147-A177-3AD203B41FA5}">
                      <a16:colId xmlns:a16="http://schemas.microsoft.com/office/drawing/2014/main" val="20005"/>
                    </a:ext>
                  </a:extLst>
                </a:gridCol>
              </a:tblGrid>
              <a:tr h="611637">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Title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CR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8000662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CT4#11</a:t>
            </a:r>
            <a:r>
              <a:rPr lang="en-DE" altLang="fr-FR" dirty="0"/>
              <a:t>4</a:t>
            </a:r>
            <a:r>
              <a:rPr lang="en-US" altLang="fr-FR" dirty="0"/>
              <a:t> </a:t>
            </a:r>
            <a:r>
              <a:rPr lang="en-DE" altLang="fr-FR" dirty="0"/>
              <a:t>A</a:t>
            </a:r>
            <a:r>
              <a:rPr lang="en-GB" altLang="fr-FR" dirty="0"/>
              <a:t>t</a:t>
            </a:r>
            <a:r>
              <a:rPr lang="en-DE" altLang="fr-FR" dirty="0"/>
              <a:t>h</a:t>
            </a:r>
            <a:r>
              <a:rPr lang="en-GB" altLang="fr-FR" dirty="0"/>
              <a:t>e</a:t>
            </a:r>
            <a:r>
              <a:rPr lang="en-DE" altLang="fr-FR" dirty="0"/>
              <a:t>n</a:t>
            </a:r>
            <a:r>
              <a:rPr lang="en-GB" altLang="fr-FR" dirty="0"/>
              <a:t>s</a:t>
            </a:r>
            <a:r>
              <a:rPr lang="en-US" altLang="fr-FR" dirty="0"/>
              <a:t> (</a:t>
            </a:r>
            <a:r>
              <a:rPr lang="en-GB" altLang="fr-FR" dirty="0"/>
              <a:t>GR</a:t>
            </a:r>
            <a:r>
              <a:rPr lang="en-US" altLang="fr-FR" dirty="0"/>
              <a:t>)</a:t>
            </a:r>
          </a:p>
          <a:p>
            <a:pPr lvl="2"/>
            <a:endParaRPr lang="en-US" altLang="fr-FR" dirty="0"/>
          </a:p>
          <a:p>
            <a:pPr lvl="1"/>
            <a:r>
              <a:rPr lang="en-US" altLang="fr-FR" dirty="0"/>
              <a:t>E-meetings replacing ordinary meeting:</a:t>
            </a:r>
          </a:p>
          <a:p>
            <a:pPr lvl="2"/>
            <a:r>
              <a:rPr lang="en-US" altLang="fr-FR" dirty="0"/>
              <a:t>none</a:t>
            </a:r>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CT4#11</a:t>
            </a:r>
            <a:r>
              <a:rPr lang="en-DE" altLang="fr-FR" dirty="0"/>
              <a:t>6</a:t>
            </a:r>
            <a:r>
              <a:rPr lang="en-US" altLang="fr-FR" dirty="0"/>
              <a:t> </a:t>
            </a:r>
            <a:r>
              <a:rPr lang="en-DE" altLang="fr-FR" dirty="0"/>
              <a:t>B</a:t>
            </a:r>
            <a:r>
              <a:rPr lang="en-GB" altLang="fr-FR" dirty="0"/>
              <a:t>r</a:t>
            </a:r>
            <a:r>
              <a:rPr lang="en-DE" altLang="fr-FR" dirty="0"/>
              <a:t>a</a:t>
            </a:r>
            <a:r>
              <a:rPr lang="en-GB" altLang="fr-FR" dirty="0"/>
              <a:t>t</a:t>
            </a:r>
            <a:r>
              <a:rPr lang="en-DE" altLang="fr-FR" dirty="0"/>
              <a:t>i</a:t>
            </a:r>
            <a:r>
              <a:rPr lang="en-GB" altLang="fr-FR" dirty="0"/>
              <a:t>s</a:t>
            </a:r>
            <a:r>
              <a:rPr lang="en-DE" altLang="fr-FR" dirty="0"/>
              <a:t>l</a:t>
            </a:r>
            <a:r>
              <a:rPr lang="en-GB" altLang="fr-FR" dirty="0"/>
              <a:t>a</a:t>
            </a:r>
            <a:r>
              <a:rPr lang="en-DE" altLang="fr-FR" dirty="0"/>
              <a:t>v</a:t>
            </a:r>
            <a:r>
              <a:rPr lang="en-GB" altLang="fr-FR" dirty="0"/>
              <a:t>a</a:t>
            </a:r>
            <a:r>
              <a:rPr lang="en-US" altLang="fr-FR" dirty="0"/>
              <a:t> (SL)</a:t>
            </a:r>
          </a:p>
          <a:p>
            <a:pPr marL="914400" lvl="2" indent="0">
              <a:buNone/>
            </a:pPr>
            <a:endParaRPr lang="en-US" altLang="fr-FR" dirty="0"/>
          </a:p>
          <a:p>
            <a:pPr lvl="1"/>
            <a:r>
              <a:rPr lang="en-US" altLang="fr-FR" dirty="0"/>
              <a:t>E-meetings replacing ordinary meeting :</a:t>
            </a:r>
          </a:p>
          <a:p>
            <a:pPr lvl="2"/>
            <a:r>
              <a:rPr lang="en-DE" altLang="fr-FR" dirty="0"/>
              <a:t>C</a:t>
            </a:r>
            <a:r>
              <a:rPr lang="en-GB" altLang="fr-FR" dirty="0"/>
              <a:t>T</a:t>
            </a:r>
            <a:r>
              <a:rPr lang="en-DE" altLang="fr-FR" dirty="0"/>
              <a:t>4</a:t>
            </a:r>
            <a:r>
              <a:rPr lang="en-GB" altLang="fr-FR" dirty="0"/>
              <a:t>#115e</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a:t>657 in CT4#114</a:t>
            </a:r>
          </a:p>
          <a:p>
            <a:pPr lvl="1"/>
            <a:endParaRPr lang="en-GB" sz="1200" dirty="0"/>
          </a:p>
          <a:p>
            <a:r>
              <a:rPr lang="en-US" sz="2400" dirty="0"/>
              <a:t>Agreed CRs </a:t>
            </a:r>
          </a:p>
          <a:p>
            <a:pPr lvl="1"/>
            <a:r>
              <a:rPr lang="en-US" sz="1600" dirty="0"/>
              <a:t>Cat B(</a:t>
            </a:r>
            <a:r>
              <a:rPr lang="en-DE" sz="1600" dirty="0"/>
              <a:t>8</a:t>
            </a:r>
            <a:r>
              <a:rPr lang="en-US" sz="1600" dirty="0"/>
              <a:t>8)/F(1</a:t>
            </a:r>
            <a:r>
              <a:rPr lang="en-DE" sz="1600" dirty="0"/>
              <a:t>3</a:t>
            </a:r>
            <a:r>
              <a:rPr lang="en-US" sz="1600" dirty="0"/>
              <a:t>8)/D(</a:t>
            </a:r>
            <a:r>
              <a:rPr lang="en-DE" sz="1600" dirty="0"/>
              <a:t>4</a:t>
            </a:r>
            <a:r>
              <a:rPr lang="en-US" sz="1600" dirty="0"/>
              <a:t>) CT4#114</a:t>
            </a:r>
            <a:endParaRPr lang="en-DE" sz="1600" dirty="0"/>
          </a:p>
          <a:p>
            <a:pPr lvl="1"/>
            <a:r>
              <a:rPr lang="en-DE" sz="1600" dirty="0"/>
              <a:t>Rel-15 (1) , Rel-16 (9),</a:t>
            </a:r>
            <a:r>
              <a:rPr lang="en-GB" sz="1600" dirty="0"/>
              <a:t>R</a:t>
            </a:r>
            <a:r>
              <a:rPr lang="en-DE" sz="1600" dirty="0"/>
              <a:t>e</a:t>
            </a:r>
            <a:r>
              <a:rPr lang="en-GB" sz="1600" dirty="0"/>
              <a:t>l</a:t>
            </a:r>
            <a:r>
              <a:rPr lang="en-DE" sz="1600" dirty="0"/>
              <a:t>-17 (46), </a:t>
            </a:r>
            <a:r>
              <a:rPr lang="en-GB" sz="1600" dirty="0"/>
              <a:t>R</a:t>
            </a:r>
            <a:r>
              <a:rPr lang="en-DE" sz="1600" dirty="0"/>
              <a:t>e</a:t>
            </a:r>
            <a:r>
              <a:rPr lang="en-GB" sz="1600" dirty="0"/>
              <a:t>l</a:t>
            </a:r>
            <a:r>
              <a:rPr lang="en-DE" sz="1600" dirty="0"/>
              <a:t>-18 (170)</a:t>
            </a:r>
            <a:endParaRPr lang="en-US" sz="1600" dirty="0"/>
          </a:p>
          <a:p>
            <a:r>
              <a:rPr lang="en-US" sz="2400" dirty="0"/>
              <a:t>Agreed pCRs</a:t>
            </a:r>
          </a:p>
          <a:p>
            <a:pPr lvl="1"/>
            <a:r>
              <a:rPr lang="en-DE" sz="1600" dirty="0"/>
              <a:t>5</a:t>
            </a:r>
            <a:r>
              <a:rPr lang="en-US" sz="1600" dirty="0"/>
              <a:t> </a:t>
            </a:r>
            <a:r>
              <a:rPr lang="de-DE" sz="1600"/>
              <a:t>CT4#114</a:t>
            </a:r>
            <a:endParaRPr lang="de-DE" sz="1600" dirty="0"/>
          </a:p>
          <a:p>
            <a:r>
              <a:rPr lang="en-US" sz="2400" dirty="0"/>
              <a:t>Attendances</a:t>
            </a:r>
          </a:p>
          <a:p>
            <a:pPr marL="630238" lvl="2"/>
            <a:r>
              <a:rPr lang="en-US" altLang="fr-FR" sz="1600" dirty="0"/>
              <a:t>CT4#114 : </a:t>
            </a:r>
            <a:r>
              <a:rPr lang="en-DE" altLang="fr-FR" sz="1600" dirty="0"/>
              <a:t>212/195</a:t>
            </a:r>
            <a:r>
              <a:rPr lang="en-US" altLang="fr-FR" sz="1600" dirty="0"/>
              <a:t>  (+</a:t>
            </a:r>
            <a:r>
              <a:rPr lang="en-DE" altLang="fr-FR" sz="1600" dirty="0"/>
              <a:t>21</a:t>
            </a:r>
            <a:r>
              <a:rPr lang="en-US" altLang="fr-FR" sz="1600" dirty="0"/>
              <a:t> remote attendance)</a:t>
            </a: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10 to 50 delegates depending on the topic.</a:t>
            </a:r>
          </a:p>
          <a:p>
            <a:pPr lvl="1"/>
            <a:r>
              <a:rPr lang="en-US" sz="2000" dirty="0"/>
              <a:t>Up to 5 delegates followed the  CT4 meeting</a:t>
            </a:r>
            <a:r>
              <a:rPr lang="de-DE" sz="2000" dirty="0"/>
              <a:t> using Microsoft Teams</a:t>
            </a:r>
          </a:p>
          <a:p>
            <a:pPr lvl="1"/>
            <a:r>
              <a:rPr lang="de-DE" sz="2000"/>
              <a:t>CT4#114 </a:t>
            </a:r>
            <a:r>
              <a:rPr lang="de-DE" sz="2000" dirty="0"/>
              <a:t>was 5 </a:t>
            </a:r>
            <a:r>
              <a:rPr lang="en-GB" sz="2000" dirty="0"/>
              <a:t>days</a:t>
            </a:r>
            <a:r>
              <a:rPr lang="de-DE" sz="2000" dirty="0"/>
              <a:t> </a:t>
            </a:r>
            <a:r>
              <a:rPr lang="en-GB"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New/revised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187428753"/>
              </p:ext>
            </p:extLst>
          </p:nvPr>
        </p:nvGraphicFramePr>
        <p:xfrm>
          <a:off x="439184" y="1906316"/>
          <a:ext cx="11022714" cy="3079429"/>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algn="l" fontAlgn="t"/>
                      <a:r>
                        <a:rPr lang="en-GB" sz="1200" b="0" i="0" u="none" strike="noStrike" dirty="0">
                          <a:solidFill>
                            <a:srgbClr val="000000"/>
                          </a:solidFill>
                          <a:effectLst/>
                          <a:latin typeface="Arial" panose="020B0604020202020204" pitchFamily="34" charset="0"/>
                        </a:rPr>
                        <a:t>CP-230023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CT aspects for the architectural enhancements for 5G Multicast-Broadcast services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Huawei</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200" b="0" i="0" u="none" strike="noStrike" kern="1200">
                          <a:solidFill>
                            <a:srgbClr val="000000"/>
                          </a:solidFill>
                          <a:effectLst/>
                          <a:latin typeface="Arial" panose="020B0604020202020204" pitchFamily="34" charset="0"/>
                          <a:ea typeface="+mn-ea"/>
                          <a:cs typeface="+mn-cs"/>
                        </a:rPr>
                        <a:t>S</a:t>
                      </a:r>
                      <a:r>
                        <a:rPr lang="en-GB" sz="1200" b="0" i="0" u="none" strike="noStrike" kern="1200">
                          <a:solidFill>
                            <a:srgbClr val="000000"/>
                          </a:solidFill>
                          <a:effectLst/>
                          <a:latin typeface="Arial" panose="020B0604020202020204" pitchFamily="34" charset="0"/>
                          <a:ea typeface="+mn-ea"/>
                          <a:cs typeface="+mn-cs"/>
                        </a:rPr>
                        <a:t>pecify protocol enhancements and related APIs for the 5MBS Phase 2 based on the normative stage 2 technical specifications developed by SA2 WG, e.g. 3GPP Rel-18 3GPP TS 23.247</a:t>
                      </a:r>
                      <a:endParaRPr lang="en-US"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6127">
                <a:tc>
                  <a:txBody>
                    <a:bodyPr/>
                    <a:lstStyle/>
                    <a:p>
                      <a:pPr algn="l" fontAlgn="t"/>
                      <a:r>
                        <a:rPr lang="en-GB" sz="1200" b="0" i="0" u="none" strike="noStrike" dirty="0">
                          <a:solidFill>
                            <a:srgbClr val="000000"/>
                          </a:solidFill>
                          <a:effectLst/>
                          <a:latin typeface="Arial" panose="020B0604020202020204" pitchFamily="34" charset="0"/>
                        </a:rPr>
                        <a:t>CP-230024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CT aspects of UPF enhancement for exposure and SBA</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China Mobile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US" sz="1200" b="0" i="0" u="none" strike="noStrike" kern="1200">
                          <a:solidFill>
                            <a:srgbClr val="000000"/>
                          </a:solidFill>
                          <a:effectLst/>
                          <a:latin typeface="Arial" panose="020B0604020202020204" pitchFamily="34" charset="0"/>
                          <a:ea typeface="+mn-ea"/>
                          <a:cs typeface="+mn-cs"/>
                        </a:rPr>
                        <a:t>specify the stage 3 aspects to support the UPF enhancement </a:t>
                      </a:r>
                      <a:r>
                        <a:rPr lang="en-GB" sz="1200" b="0" i="0" u="none" strike="noStrike" kern="1200">
                          <a:solidFill>
                            <a:srgbClr val="000000"/>
                          </a:solidFill>
                          <a:effectLst/>
                          <a:latin typeface="Arial" panose="020B0604020202020204" pitchFamily="34" charset="0"/>
                          <a:ea typeface="+mn-ea"/>
                          <a:cs typeface="+mn-cs"/>
                        </a:rPr>
                        <a:t>for Exposure and SBA </a:t>
                      </a:r>
                      <a:r>
                        <a:rPr lang="en-US" sz="1200" b="0" i="0" u="none" strike="noStrike" kern="1200">
                          <a:solidFill>
                            <a:srgbClr val="000000"/>
                          </a:solidFill>
                          <a:effectLst/>
                          <a:latin typeface="Arial" panose="020B0604020202020204" pitchFamily="34" charset="0"/>
                          <a:ea typeface="+mn-ea"/>
                          <a:cs typeface="+mn-cs"/>
                        </a:rPr>
                        <a:t>according to </a:t>
                      </a:r>
                      <a:r>
                        <a:rPr lang="en-GB" sz="1200" b="0" i="0" u="none" strike="noStrike" kern="1200">
                          <a:solidFill>
                            <a:srgbClr val="000000"/>
                          </a:solidFill>
                          <a:effectLst/>
                          <a:latin typeface="Arial" panose="020B0604020202020204" pitchFamily="34" charset="0"/>
                          <a:ea typeface="+mn-ea"/>
                          <a:cs typeface="+mn-cs"/>
                        </a:rPr>
                        <a:t>stage 2 requirements agreed under the stage 2 work item </a:t>
                      </a:r>
                      <a:r>
                        <a:rPr lang="en-US" sz="1200" b="0" i="0" u="none" strike="noStrike" kern="1200">
                          <a:solidFill>
                            <a:srgbClr val="000000"/>
                          </a:solidFill>
                          <a:effectLst/>
                          <a:latin typeface="Arial" panose="020B0604020202020204" pitchFamily="34" charset="0"/>
                          <a:ea typeface="+mn-ea"/>
                          <a:cs typeface="+mn-cs"/>
                        </a:rPr>
                        <a:t>UPEAS</a:t>
                      </a:r>
                      <a:endParaRPr lang="en-US"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9935">
                <a:tc>
                  <a:txBody>
                    <a:bodyPr/>
                    <a:lstStyle/>
                    <a:p>
                      <a:pPr algn="l" fontAlgn="t"/>
                      <a:r>
                        <a:rPr lang="en-GB" sz="1200" b="0" i="0" u="none" strike="noStrike" dirty="0">
                          <a:solidFill>
                            <a:srgbClr val="000000"/>
                          </a:solidFill>
                          <a:effectLst/>
                          <a:latin typeface="Arial" panose="020B0604020202020204" pitchFamily="34" charset="0"/>
                        </a:rPr>
                        <a:t>CP-230025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Enhancements on Service-based support for SMS in 5GC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China Telecom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200" b="0" i="0" u="none" strike="noStrike" kern="1200">
                          <a:solidFill>
                            <a:srgbClr val="000000"/>
                          </a:solidFill>
                          <a:effectLst/>
                          <a:latin typeface="Arial" panose="020B0604020202020204" pitchFamily="34" charset="0"/>
                          <a:ea typeface="+mn-ea"/>
                          <a:cs typeface="+mn-cs"/>
                        </a:rPr>
                        <a:t>S</a:t>
                      </a:r>
                      <a:r>
                        <a:rPr lang="en-US" sz="1200" b="0" i="0" u="none" strike="noStrike" kern="1200">
                          <a:solidFill>
                            <a:srgbClr val="000000"/>
                          </a:solidFill>
                          <a:effectLst/>
                          <a:latin typeface="Arial" panose="020B0604020202020204" pitchFamily="34" charset="0"/>
                          <a:ea typeface="+mn-ea"/>
                          <a:cs typeface="+mn-cs"/>
                        </a:rPr>
                        <a:t>olve legacy problems of SMS_SBI (Rel-17), i.e. in</a:t>
                      </a:r>
                      <a:r>
                        <a:rPr lang="en-GB" sz="1200" b="0" i="0" u="none" strike="noStrike" kern="1200">
                          <a:solidFill>
                            <a:srgbClr val="000000"/>
                          </a:solidFill>
                          <a:effectLst/>
                          <a:latin typeface="Arial" panose="020B0604020202020204" pitchFamily="34" charset="0"/>
                          <a:ea typeface="+mn-ea"/>
                          <a:cs typeface="+mn-cs"/>
                        </a:rPr>
                        <a:t>compatibility problems and protocol selection problems</a:t>
                      </a:r>
                      <a:r>
                        <a:rPr lang="en-US" sz="1200" b="0" i="0" u="none" strike="noStrike" kern="1200">
                          <a:solidFill>
                            <a:srgbClr val="000000"/>
                          </a:solidFill>
                          <a:effectLst/>
                          <a:latin typeface="Arial" panose="020B0604020202020204" pitchFamily="34" charset="0"/>
                          <a:ea typeface="+mn-ea"/>
                          <a:cs typeface="+mn-cs"/>
                        </a:rPr>
                        <a:t>, and make SBI-based SMS NFs and legacy SMS NFs work in harmony</a:t>
                      </a:r>
                      <a:r>
                        <a:rPr lang="en-US" sz="1800" kern="1200">
                          <a:solidFill>
                            <a:schemeClr val="tx1"/>
                          </a:solidFill>
                          <a:effectLst/>
                          <a:latin typeface="+mn-lt"/>
                          <a:ea typeface="+mn-ea"/>
                          <a:cs typeface="+mn-cs"/>
                        </a:rPr>
                        <a:t>.</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29488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Arial" panose="020B0604020202020204" pitchFamily="34" charset="0"/>
                        </a:rPr>
                        <a:t>CP-23002</a:t>
                      </a:r>
                      <a:r>
                        <a:rPr lang="en-DE" sz="1200" b="0" i="0" u="none" strike="noStrike">
                          <a:solidFill>
                            <a:srgbClr val="000000"/>
                          </a:solidFill>
                          <a:effectLst/>
                          <a:latin typeface="Arial" panose="020B0604020202020204" pitchFamily="34" charset="0"/>
                        </a:rPr>
                        <a:t>6</a:t>
                      </a:r>
                      <a:endParaRPr lang="en-GB" sz="1200" b="0" i="0" u="none" strike="noStrike">
                        <a:solidFill>
                          <a:srgbClr val="000000"/>
                        </a:solidFill>
                        <a:effectLst/>
                        <a:latin typeface="Arial" panose="020B0604020202020204" pitchFamily="34" charset="0"/>
                      </a:endParaRPr>
                    </a:p>
                    <a:p>
                      <a:pPr algn="l" fontAlgn="t"/>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Revised WID on CT aspects of enhancement to the 5GC location services -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CATT</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000" kern="1200">
                          <a:solidFill>
                            <a:schemeClr val="tx1"/>
                          </a:solidFill>
                          <a:effectLst/>
                          <a:latin typeface="Arial "/>
                          <a:ea typeface="Calibri" panose="020F0502020204030204" pitchFamily="34" charset="0"/>
                          <a:cs typeface="Times New Roman" panose="02020603050405020304" pitchFamily="18" charset="0"/>
                        </a:rPr>
                        <a:t>e.</a:t>
                      </a:r>
                      <a:r>
                        <a:rPr lang="en-GB" sz="1000" kern="1200">
                          <a:solidFill>
                            <a:schemeClr val="tx1"/>
                          </a:solidFill>
                          <a:effectLst/>
                          <a:latin typeface="Arial "/>
                          <a:ea typeface="Calibri" panose="020F0502020204030204" pitchFamily="34" charset="0"/>
                          <a:cs typeface="Times New Roman" panose="02020603050405020304" pitchFamily="18" charset="0"/>
                        </a:rPr>
                        <a:t>g</a:t>
                      </a:r>
                      <a:r>
                        <a:rPr lang="en-DE" sz="1200" b="0" i="0" u="none" strike="noStrike" kern="1200">
                          <a:solidFill>
                            <a:srgbClr val="000000"/>
                          </a:solidFill>
                          <a:effectLst/>
                          <a:latin typeface="Arial" panose="020B0604020202020204" pitchFamily="34" charset="0"/>
                          <a:ea typeface="+mn-ea"/>
                          <a:cs typeface="+mn-cs"/>
                        </a:rPr>
                        <a:t>. </a:t>
                      </a:r>
                      <a:r>
                        <a:rPr lang="en-US" sz="1200" b="0" i="0" u="none" strike="noStrike" kern="1200">
                          <a:solidFill>
                            <a:srgbClr val="000000"/>
                          </a:solidFill>
                          <a:effectLst/>
                          <a:latin typeface="Arial" panose="020B0604020202020204" pitchFamily="34" charset="0"/>
                          <a:ea typeface="+mn-ea"/>
                          <a:cs typeface="+mn-cs"/>
                        </a:rPr>
                        <a:t>Impact to the </a:t>
                      </a:r>
                      <a:r>
                        <a:rPr lang="en-GB" sz="1200" b="0" i="0" u="none" strike="noStrike" kern="1200">
                          <a:solidFill>
                            <a:srgbClr val="000000"/>
                          </a:solidFill>
                          <a:effectLst/>
                          <a:latin typeface="Arial" panose="020B0604020202020204" pitchFamily="34" charset="0"/>
                          <a:ea typeface="+mn-ea"/>
                          <a:cs typeface="+mn-cs"/>
                        </a:rPr>
                        <a:t>Supplementary services to support user plane positioning procedures</a:t>
                      </a:r>
                      <a:r>
                        <a:rPr lang="en-DE" sz="1200" b="0" i="0" u="none" strike="noStrike" kern="1200">
                          <a:solidFill>
                            <a:srgbClr val="000000"/>
                          </a:solidFill>
                          <a:effectLst/>
                          <a:latin typeface="Arial" panose="020B0604020202020204" pitchFamily="34" charset="0"/>
                          <a:ea typeface="+mn-ea"/>
                          <a:cs typeface="+mn-cs"/>
                        </a:rPr>
                        <a:t> </a:t>
                      </a:r>
                      <a:r>
                        <a:rPr lang="en-GB" sz="1200" b="0" i="0" u="none" strike="noStrike" kern="1200">
                          <a:solidFill>
                            <a:srgbClr val="000000"/>
                          </a:solidFill>
                          <a:effectLst/>
                          <a:latin typeface="Arial" panose="020B0604020202020204" pitchFamily="34" charset="0"/>
                          <a:ea typeface="+mn-ea"/>
                          <a:cs typeface="+mn-cs"/>
                        </a:rPr>
                        <a:t>a</a:t>
                      </a:r>
                      <a:r>
                        <a:rPr lang="en-DE" sz="1200" b="0" i="0" u="none" strike="noStrike" kern="1200">
                          <a:solidFill>
                            <a:srgbClr val="000000"/>
                          </a:solidFill>
                          <a:effectLst/>
                          <a:latin typeface="Arial" panose="020B0604020202020204" pitchFamily="34" charset="0"/>
                          <a:ea typeface="+mn-ea"/>
                          <a:cs typeface="+mn-cs"/>
                        </a:rPr>
                        <a:t>r</a:t>
                      </a:r>
                      <a:r>
                        <a:rPr lang="en-GB" sz="1200" b="0" i="0" u="none" strike="noStrike" kern="1200">
                          <a:solidFill>
                            <a:srgbClr val="000000"/>
                          </a:solidFill>
                          <a:effectLst/>
                          <a:latin typeface="Arial" panose="020B0604020202020204" pitchFamily="34" charset="0"/>
                          <a:ea typeface="+mn-ea"/>
                          <a:cs typeface="+mn-cs"/>
                        </a:rPr>
                        <a:t>e</a:t>
                      </a:r>
                      <a:r>
                        <a:rPr lang="en-DE" sz="1200" b="0" i="0" u="none" strike="noStrike" kern="1200">
                          <a:solidFill>
                            <a:srgbClr val="000000"/>
                          </a:solidFill>
                          <a:effectLst/>
                          <a:latin typeface="Arial" panose="020B0604020202020204" pitchFamily="34" charset="0"/>
                          <a:ea typeface="+mn-ea"/>
                          <a:cs typeface="+mn-cs"/>
                        </a:rPr>
                        <a:t> </a:t>
                      </a:r>
                      <a:r>
                        <a:rPr lang="en-GB" sz="1200" b="0" i="0" u="none" strike="noStrike" kern="1200">
                          <a:solidFill>
                            <a:srgbClr val="000000"/>
                          </a:solidFill>
                          <a:effectLst/>
                          <a:latin typeface="Arial" panose="020B0604020202020204" pitchFamily="34" charset="0"/>
                          <a:ea typeface="+mn-ea"/>
                          <a:cs typeface="+mn-cs"/>
                        </a:rPr>
                        <a:t>a</a:t>
                      </a:r>
                      <a:r>
                        <a:rPr lang="en-DE" sz="1200" b="0" i="0" u="none" strike="noStrike" kern="1200">
                          <a:solidFill>
                            <a:srgbClr val="000000"/>
                          </a:solidFill>
                          <a:effectLst/>
                          <a:latin typeface="Arial" panose="020B0604020202020204" pitchFamily="34" charset="0"/>
                          <a:ea typeface="+mn-ea"/>
                          <a:cs typeface="+mn-cs"/>
                        </a:rPr>
                        <a:t>d</a:t>
                      </a:r>
                      <a:r>
                        <a:rPr lang="en-GB" sz="1200" b="0" i="0" u="none" strike="noStrike" kern="1200">
                          <a:solidFill>
                            <a:srgbClr val="000000"/>
                          </a:solidFill>
                          <a:effectLst/>
                          <a:latin typeface="Arial" panose="020B0604020202020204" pitchFamily="34" charset="0"/>
                          <a:ea typeface="+mn-ea"/>
                          <a:cs typeface="+mn-cs"/>
                        </a:rPr>
                        <a:t>d</a:t>
                      </a:r>
                      <a:r>
                        <a:rPr lang="en-DE" sz="1200" b="0" i="0" u="none" strike="noStrike" kern="1200">
                          <a:solidFill>
                            <a:srgbClr val="000000"/>
                          </a:solidFill>
                          <a:effectLst/>
                          <a:latin typeface="Arial" panose="020B0604020202020204" pitchFamily="34" charset="0"/>
                          <a:ea typeface="+mn-ea"/>
                          <a:cs typeface="+mn-cs"/>
                        </a:rPr>
                        <a:t>e</a:t>
                      </a:r>
                      <a:r>
                        <a:rPr lang="en-GB" sz="1200" b="0" i="0" u="none" strike="noStrike" kern="1200">
                          <a:solidFill>
                            <a:srgbClr val="000000"/>
                          </a:solidFill>
                          <a:effectLst/>
                          <a:latin typeface="Arial" panose="020B0604020202020204" pitchFamily="34" charset="0"/>
                          <a:ea typeface="+mn-ea"/>
                          <a:cs typeface="+mn-cs"/>
                        </a:rPr>
                        <a:t>d</a:t>
                      </a:r>
                      <a:endParaRPr lang="en-GB"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endorsed  Study/Work Items by CT4</a:t>
            </a:r>
          </a:p>
        </p:txBody>
      </p:sp>
      <p:graphicFrame>
        <p:nvGraphicFramePr>
          <p:cNvPr id="4" name="Tableau 3"/>
          <p:cNvGraphicFramePr>
            <a:graphicFrameLocks noGrp="1"/>
          </p:cNvGraphicFramePr>
          <p:nvPr>
            <p:extLst>
              <p:ext uri="{D42A27DB-BD31-4B8C-83A1-F6EECF244321}">
                <p14:modId xmlns:p14="http://schemas.microsoft.com/office/powerpoint/2010/main" val="123273399"/>
              </p:ext>
            </p:extLst>
          </p:nvPr>
        </p:nvGraphicFramePr>
        <p:xfrm>
          <a:off x="510261" y="1965478"/>
          <a:ext cx="10919739" cy="4099539"/>
        </p:xfrm>
        <a:graphic>
          <a:graphicData uri="http://schemas.openxmlformats.org/drawingml/2006/table">
            <a:tbl>
              <a:tblPr firstRow="1" firstCol="1" bandRow="1"/>
              <a:tblGrid>
                <a:gridCol w="1351186">
                  <a:extLst>
                    <a:ext uri="{9D8B030D-6E8A-4147-A177-3AD203B41FA5}">
                      <a16:colId xmlns:a16="http://schemas.microsoft.com/office/drawing/2014/main" val="20000"/>
                    </a:ext>
                  </a:extLst>
                </a:gridCol>
                <a:gridCol w="3979646">
                  <a:extLst>
                    <a:ext uri="{9D8B030D-6E8A-4147-A177-3AD203B41FA5}">
                      <a16:colId xmlns:a16="http://schemas.microsoft.com/office/drawing/2014/main" val="20001"/>
                    </a:ext>
                  </a:extLst>
                </a:gridCol>
                <a:gridCol w="1569740">
                  <a:extLst>
                    <a:ext uri="{9D8B030D-6E8A-4147-A177-3AD203B41FA5}">
                      <a16:colId xmlns:a16="http://schemas.microsoft.com/office/drawing/2014/main" val="20002"/>
                    </a:ext>
                  </a:extLst>
                </a:gridCol>
                <a:gridCol w="4019167">
                  <a:extLst>
                    <a:ext uri="{9D8B030D-6E8A-4147-A177-3AD203B41FA5}">
                      <a16:colId xmlns:a16="http://schemas.microsoft.com/office/drawing/2014/main" val="20003"/>
                    </a:ext>
                  </a:extLst>
                </a:gridCol>
              </a:tblGrid>
              <a:tr h="450436">
                <a:tc>
                  <a:txBody>
                    <a:bodyPr/>
                    <a:lstStyle/>
                    <a:p>
                      <a:pPr algn="ctr" fontAlgn="auto" hangingPunct="1">
                        <a:spcAft>
                          <a:spcPts val="0"/>
                        </a:spcAft>
                      </a:pPr>
                      <a:r>
                        <a:rPr lang="fr-FR" sz="1400" b="1">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9577">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CP-230192</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WID </a:t>
                      </a:r>
                      <a:r>
                        <a:rPr lang="en-GB" sz="1000" dirty="0">
                          <a:solidFill>
                            <a:srgbClr val="000000"/>
                          </a:solidFill>
                          <a:effectLst/>
                          <a:latin typeface="Arial" panose="020B0604020202020204" pitchFamily="34" charset="0"/>
                          <a:ea typeface="Times New Roman" panose="02020603050405020304" pitchFamily="18" charset="0"/>
                        </a:rPr>
                        <a:t>for CT aspect </a:t>
                      </a:r>
                      <a:r>
                        <a:rPr lang="en-GB" sz="1000">
                          <a:solidFill>
                            <a:srgbClr val="000000"/>
                          </a:solidFill>
                          <a:effectLst/>
                          <a:latin typeface="Arial" panose="020B0604020202020204" pitchFamily="34" charset="0"/>
                          <a:ea typeface="Times New Roman" panose="02020603050405020304" pitchFamily="18" charset="0"/>
                        </a:rPr>
                        <a:t>of Architecture Enhancements for vehicle Mounted Relays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Qualcomm Korea</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develop the stage 3 for the stage 2 requirements agreed under the VMR stage 2 work item</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d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o</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L</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M</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R</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n</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M</a:t>
                      </a:r>
                      <a:r>
                        <a:rPr lang="en-DE" sz="1000" kern="1200">
                          <a:solidFill>
                            <a:srgbClr val="000000"/>
                          </a:solidFill>
                          <a:effectLst/>
                          <a:latin typeface="Arial" panose="020B0604020202020204" pitchFamily="34" charset="0"/>
                          <a:ea typeface="+mn-ea"/>
                          <a:cs typeface="+mn-cs"/>
                        </a:rPr>
                        <a:t>B</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R.</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117</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DE" sz="1000">
                          <a:solidFill>
                            <a:srgbClr val="000000"/>
                          </a:solidFill>
                          <a:effectLst/>
                          <a:latin typeface="Arial" panose="020B0604020202020204" pitchFamily="34" charset="0"/>
                          <a:ea typeface="Times New Roman" panose="02020603050405020304" pitchFamily="18" charset="0"/>
                        </a:rPr>
                        <a:t>N</a:t>
                      </a:r>
                      <a:r>
                        <a:rPr lang="en-GB" sz="1000">
                          <a:solidFill>
                            <a:srgbClr val="000000"/>
                          </a:solidFill>
                          <a:effectLst/>
                          <a:latin typeface="Arial" panose="020B0604020202020204" pitchFamily="34" charset="0"/>
                          <a:ea typeface="Times New Roman" panose="02020603050405020304" pitchFamily="18" charset="0"/>
                        </a:rPr>
                        <a:t>ew </a:t>
                      </a:r>
                      <a:r>
                        <a:rPr lang="en-GB" sz="1000" dirty="0">
                          <a:solidFill>
                            <a:srgbClr val="000000"/>
                          </a:solidFill>
                          <a:effectLst/>
                          <a:latin typeface="Arial" panose="020B0604020202020204" pitchFamily="34" charset="0"/>
                          <a:ea typeface="Times New Roman" panose="02020603050405020304" pitchFamily="18" charset="0"/>
                        </a:rPr>
                        <a:t>WID on CT aspect of System Support for AI/ML-based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Samsung</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specify the CT aspects of System Support for AI/ML-based Services in order to enhance the CT WGs specifications based on the stage-2 requirements</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21615080"/>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194</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Stage 3 of Network Slicing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ZTE</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to support the stage 2 requirements on network slicing phase 3 as defined in TS 23.501, TS 23.502 and TS 23.503</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alternative S-NSSAI handling</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both centralized NSACF architecture and hierarchical NSACF </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slice-specific policies to enforce network controlled S-NSSAI de-registration and PDU session release for S-NSSAIs subject to network control</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23380756"/>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187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Revised </a:t>
                      </a:r>
                      <a:r>
                        <a:rPr lang="en-GB" sz="1000" dirty="0">
                          <a:solidFill>
                            <a:srgbClr val="000000"/>
                          </a:solidFill>
                          <a:effectLst/>
                          <a:latin typeface="Arial" panose="020B0604020202020204" pitchFamily="34" charset="0"/>
                          <a:ea typeface="Times New Roman" panose="02020603050405020304" pitchFamily="18" charset="0"/>
                        </a:rPr>
                        <a:t>WID on support for 5WWC Phase 2</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DE" sz="1000" kern="1200">
                          <a:solidFill>
                            <a:srgbClr val="000000"/>
                          </a:solidFill>
                          <a:effectLst/>
                          <a:latin typeface="Arial" panose="020B0604020202020204" pitchFamily="34" charset="0"/>
                          <a:ea typeface="Times New Roman" panose="02020603050405020304" pitchFamily="18" charset="0"/>
                          <a:cs typeface="+mn-cs"/>
                        </a:rPr>
                        <a:t>C</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4 </a:t>
                      </a:r>
                      <a:r>
                        <a:rPr lang="en-GB" sz="1000" kern="1200">
                          <a:solidFill>
                            <a:srgbClr val="000000"/>
                          </a:solidFill>
                          <a:effectLst/>
                          <a:latin typeface="Arial" panose="020B0604020202020204" pitchFamily="34" charset="0"/>
                          <a:ea typeface="Times New Roman" panose="02020603050405020304" pitchFamily="18" charset="0"/>
                          <a:cs typeface="+mn-cs"/>
                        </a:rPr>
                        <a:t>i</a:t>
                      </a:r>
                      <a:r>
                        <a:rPr lang="en-DE" sz="1000" kern="1200">
                          <a:solidFill>
                            <a:srgbClr val="000000"/>
                          </a:solidFill>
                          <a:effectLst/>
                          <a:latin typeface="Arial" panose="020B0604020202020204" pitchFamily="34" charset="0"/>
                          <a:ea typeface="Times New Roman" panose="02020603050405020304" pitchFamily="18" charset="0"/>
                          <a:cs typeface="+mn-cs"/>
                        </a:rPr>
                        <a:t>m</a:t>
                      </a:r>
                      <a:r>
                        <a:rPr lang="en-GB" sz="1000" kern="1200">
                          <a:solidFill>
                            <a:srgbClr val="000000"/>
                          </a:solidFill>
                          <a:effectLst/>
                          <a:latin typeface="Arial" panose="020B0604020202020204" pitchFamily="34" charset="0"/>
                          <a:ea typeface="Times New Roman" panose="02020603050405020304" pitchFamily="18" charset="0"/>
                          <a:cs typeface="+mn-cs"/>
                        </a:rPr>
                        <a:t>p</a:t>
                      </a:r>
                      <a:r>
                        <a:rPr lang="en-DE" sz="1000" kern="1200">
                          <a:solidFill>
                            <a:srgbClr val="000000"/>
                          </a:solidFill>
                          <a:effectLst/>
                          <a:latin typeface="Arial" panose="020B0604020202020204" pitchFamily="34" charset="0"/>
                          <a:ea typeface="Times New Roman" panose="02020603050405020304" pitchFamily="18" charset="0"/>
                          <a:cs typeface="+mn-cs"/>
                        </a:rPr>
                        <a:t>a</a:t>
                      </a:r>
                      <a:r>
                        <a:rPr lang="en-GB" sz="1000" kern="1200">
                          <a:solidFill>
                            <a:srgbClr val="000000"/>
                          </a:solidFill>
                          <a:effectLst/>
                          <a:latin typeface="Arial" panose="020B0604020202020204" pitchFamily="34" charset="0"/>
                          <a:ea typeface="Times New Roman" panose="02020603050405020304" pitchFamily="18" charset="0"/>
                          <a:cs typeface="+mn-cs"/>
                        </a:rPr>
                        <a:t>c</a:t>
                      </a:r>
                      <a:r>
                        <a:rPr lang="en-DE" sz="1000" kern="1200">
                          <a:solidFill>
                            <a:srgbClr val="000000"/>
                          </a:solidFill>
                          <a:effectLst/>
                          <a:latin typeface="Arial" panose="020B0604020202020204" pitchFamily="34" charset="0"/>
                          <a:ea typeface="Times New Roman" panose="02020603050405020304" pitchFamily="18" charset="0"/>
                          <a:cs typeface="+mn-cs"/>
                        </a:rPr>
                        <a:t>t</a:t>
                      </a:r>
                      <a:r>
                        <a:rPr lang="en-GB" sz="1000" kern="1200">
                          <a:solidFill>
                            <a:srgbClr val="000000"/>
                          </a:solidFill>
                          <a:effectLst/>
                          <a:latin typeface="Arial" panose="020B0604020202020204" pitchFamily="34" charset="0"/>
                          <a:ea typeface="Times New Roman" panose="02020603050405020304" pitchFamily="18" charset="0"/>
                          <a:cs typeface="+mn-cs"/>
                        </a:rPr>
                        <a:t>s</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e</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i</a:t>
                      </a:r>
                      <a:r>
                        <a:rPr lang="en-DE" sz="1000" kern="1200">
                          <a:solidFill>
                            <a:srgbClr val="000000"/>
                          </a:solidFill>
                          <a:effectLst/>
                          <a:latin typeface="Arial" panose="020B0604020202020204" pitchFamily="34" charset="0"/>
                          <a:ea typeface="Times New Roman" panose="02020603050405020304" pitchFamily="18" charset="0"/>
                          <a:cs typeface="+mn-cs"/>
                        </a:rPr>
                        <a:t>n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r</a:t>
                      </a:r>
                      <a:r>
                        <a:rPr lang="en-GB" sz="1000" kern="1200">
                          <a:solidFill>
                            <a:srgbClr val="000000"/>
                          </a:solidFill>
                          <a:effectLst/>
                          <a:latin typeface="Arial" panose="020B0604020202020204" pitchFamily="34" charset="0"/>
                          <a:ea typeface="Times New Roman" panose="02020603050405020304" pitchFamily="18" charset="0"/>
                          <a:cs typeface="+mn-cs"/>
                        </a:rPr>
                        <a:t>e</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o</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Definition of NAI taking into account a TNGF ID  for Slice-specific TNGF selection</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26523955"/>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124</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Revised </a:t>
                      </a:r>
                      <a:r>
                        <a:rPr lang="en-GB" sz="1000" dirty="0">
                          <a:solidFill>
                            <a:srgbClr val="000000"/>
                          </a:solidFill>
                          <a:effectLst/>
                          <a:latin typeface="Arial" panose="020B0604020202020204" pitchFamily="34" charset="0"/>
                          <a:ea typeface="Times New Roman" panose="02020603050405020304" pitchFamily="18" charset="0"/>
                        </a:rPr>
                        <a:t>WID on 5G Timing Resiliency and TSC &amp; URLLC enhancements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DE" sz="1000" kern="1200">
                          <a:solidFill>
                            <a:srgbClr val="000000"/>
                          </a:solidFill>
                          <a:effectLst/>
                          <a:latin typeface="Arial" panose="020B0604020202020204" pitchFamily="34" charset="0"/>
                          <a:ea typeface="Times New Roman" panose="02020603050405020304" pitchFamily="18" charset="0"/>
                          <a:cs typeface="+mn-cs"/>
                        </a:rPr>
                        <a:t>I</a:t>
                      </a:r>
                      <a:r>
                        <a:rPr lang="en-GB" sz="1000" kern="1200">
                          <a:solidFill>
                            <a:srgbClr val="000000"/>
                          </a:solidFill>
                          <a:effectLst/>
                          <a:latin typeface="Arial" panose="020B0604020202020204" pitchFamily="34" charset="0"/>
                          <a:ea typeface="Times New Roman" panose="02020603050405020304" pitchFamily="18" charset="0"/>
                          <a:cs typeface="+mn-cs"/>
                        </a:rPr>
                        <a:t>m</a:t>
                      </a:r>
                      <a:r>
                        <a:rPr lang="en-DE" sz="1000" kern="1200">
                          <a:solidFill>
                            <a:srgbClr val="000000"/>
                          </a:solidFill>
                          <a:effectLst/>
                          <a:latin typeface="Arial" panose="020B0604020202020204" pitchFamily="34" charset="0"/>
                          <a:ea typeface="Times New Roman" panose="02020603050405020304" pitchFamily="18" charset="0"/>
                          <a:cs typeface="+mn-cs"/>
                        </a:rPr>
                        <a:t>p</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c</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s </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o </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M</a:t>
                      </a:r>
                      <a:r>
                        <a:rPr lang="en-DE" sz="1000" kern="1200">
                          <a:solidFill>
                            <a:srgbClr val="000000"/>
                          </a:solidFill>
                          <a:effectLst/>
                          <a:latin typeface="Arial" panose="020B0604020202020204" pitchFamily="34" charset="0"/>
                          <a:ea typeface="Times New Roman" panose="02020603050405020304" pitchFamily="18" charset="0"/>
                          <a:cs typeface="+mn-cs"/>
                        </a:rPr>
                        <a:t>/</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R</a:t>
                      </a:r>
                      <a:r>
                        <a:rPr lang="en-DE" sz="1000" kern="1200">
                          <a:solidFill>
                            <a:srgbClr val="000000"/>
                          </a:solidFill>
                          <a:effectLst/>
                          <a:latin typeface="Arial" panose="020B0604020202020204" pitchFamily="34" charset="0"/>
                          <a:ea typeface="Times New Roman" panose="02020603050405020304" pitchFamily="18" charset="0"/>
                          <a:cs typeface="+mn-cs"/>
                        </a:rPr>
                        <a:t> , </a:t>
                      </a:r>
                      <a:r>
                        <a:rPr lang="en-GB" sz="1000" kern="1200">
                          <a:solidFill>
                            <a:srgbClr val="000000"/>
                          </a:solidFill>
                          <a:effectLst/>
                          <a:latin typeface="Arial" panose="020B0604020202020204" pitchFamily="34" charset="0"/>
                          <a:ea typeface="Times New Roman" panose="02020603050405020304" pitchFamily="18" charset="0"/>
                          <a:cs typeface="+mn-cs"/>
                        </a:rPr>
                        <a:t>S</a:t>
                      </a:r>
                      <a:r>
                        <a:rPr lang="en-DE" sz="1000" kern="1200">
                          <a:solidFill>
                            <a:srgbClr val="000000"/>
                          </a:solidFill>
                          <a:effectLst/>
                          <a:latin typeface="Arial" panose="020B0604020202020204" pitchFamily="34" charset="0"/>
                          <a:ea typeface="Times New Roman" panose="02020603050405020304" pitchFamily="18" charset="0"/>
                          <a:cs typeface="+mn-cs"/>
                        </a:rPr>
                        <a:t>M</a:t>
                      </a:r>
                      <a:r>
                        <a:rPr lang="en-GB" sz="1000" kern="1200">
                          <a:solidFill>
                            <a:srgbClr val="000000"/>
                          </a:solidFill>
                          <a:effectLst/>
                          <a:latin typeface="Arial" panose="020B0604020202020204" pitchFamily="34" charset="0"/>
                          <a:ea typeface="Times New Roman" panose="02020603050405020304" pitchFamily="18" charset="0"/>
                          <a:cs typeface="+mn-cs"/>
                        </a:rPr>
                        <a:t>F</a:t>
                      </a:r>
                      <a:r>
                        <a:rPr lang="en-DE" sz="1000" kern="1200">
                          <a:solidFill>
                            <a:srgbClr val="000000"/>
                          </a:solidFill>
                          <a:effectLst/>
                          <a:latin typeface="Arial" panose="020B0604020202020204" pitchFamily="34" charset="0"/>
                          <a:ea typeface="Times New Roman" panose="02020603050405020304" pitchFamily="18" charset="0"/>
                          <a:cs typeface="+mn-cs"/>
                        </a:rPr>
                        <a:t>/</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P</a:t>
                      </a:r>
                      <a:r>
                        <a:rPr lang="en-GB" sz="1000" kern="1200">
                          <a:solidFill>
                            <a:srgbClr val="000000"/>
                          </a:solidFill>
                          <a:effectLst/>
                          <a:latin typeface="Arial" panose="020B0604020202020204" pitchFamily="34" charset="0"/>
                          <a:ea typeface="Times New Roman" panose="02020603050405020304" pitchFamily="18" charset="0"/>
                          <a:cs typeface="+mn-cs"/>
                        </a:rPr>
                        <a:t>F</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n</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Amf</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r</a:t>
                      </a:r>
                      <a:r>
                        <a:rPr lang="en-GB" sz="1000" kern="1200">
                          <a:solidFill>
                            <a:srgbClr val="000000"/>
                          </a:solidFill>
                          <a:effectLst/>
                          <a:latin typeface="Arial" panose="020B0604020202020204" pitchFamily="34" charset="0"/>
                          <a:ea typeface="Times New Roman" panose="02020603050405020304" pitchFamily="18" charset="0"/>
                          <a:cs typeface="+mn-cs"/>
                        </a:rPr>
                        <a:t>e</a:t>
                      </a:r>
                      <a:r>
                        <a:rPr lang="en-DE" sz="1000" kern="1200">
                          <a:solidFill>
                            <a:srgbClr val="000000"/>
                          </a:solidFill>
                          <a:effectLst/>
                          <a:latin typeface="Arial" panose="020B0604020202020204" pitchFamily="34" charset="0"/>
                          <a:ea typeface="Times New Roman" panose="02020603050405020304" pitchFamily="18" charset="0"/>
                          <a:cs typeface="+mn-cs"/>
                        </a:rPr>
                        <a:t>  modiifed</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56543322"/>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200</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WID </a:t>
                      </a:r>
                      <a:r>
                        <a:rPr lang="en-GB" sz="1000">
                          <a:solidFill>
                            <a:srgbClr val="000000"/>
                          </a:solidFill>
                          <a:effectLst/>
                          <a:latin typeface="Arial" panose="020B0604020202020204" pitchFamily="34" charset="0"/>
                          <a:ea typeface="Times New Roman" panose="02020603050405020304" pitchFamily="18" charset="0"/>
                        </a:rPr>
                        <a:t>new    Access </a:t>
                      </a:r>
                      <a:r>
                        <a:rPr lang="en-GB" sz="1000" dirty="0">
                          <a:solidFill>
                            <a:srgbClr val="000000"/>
                          </a:solidFill>
                          <a:effectLst/>
                          <a:latin typeface="Arial" panose="020B0604020202020204" pitchFamily="34" charset="0"/>
                          <a:ea typeface="Times New Roman" panose="02020603050405020304" pitchFamily="18" charset="0"/>
                        </a:rPr>
                        <a:t>Traffic Steering, Switch and Splitting support in 5G system –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Lenovo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to provide the stage 3 solutions for the functionalities defined in stage 2 requirements under the ATSSS_Ph3 WID in the TSG SAs working groups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o</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n</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s</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o</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r</a:t>
                      </a:r>
                      <a:r>
                        <a:rPr lang="en-DE" sz="1000" kern="1200">
                          <a:solidFill>
                            <a:srgbClr val="000000"/>
                          </a:solidFill>
                          <a:effectLst/>
                          <a:latin typeface="Arial" panose="020B0604020202020204" pitchFamily="34" charset="0"/>
                          <a:ea typeface="+mn-ea"/>
                          <a:cs typeface="+mn-cs"/>
                        </a:rPr>
                        <a:t>v</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c</a:t>
                      </a:r>
                      <a:r>
                        <a:rPr lang="en-GB" sz="1000" kern="1200">
                          <a:solidFill>
                            <a:srgbClr val="000000"/>
                          </a:solidFill>
                          <a:effectLst/>
                          <a:latin typeface="Arial" panose="020B0604020202020204" pitchFamily="34" charset="0"/>
                          <a:ea typeface="+mn-ea"/>
                          <a:cs typeface="+mn-cs"/>
                        </a:rPr>
                        <a:t>e</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41044840"/>
                  </a:ext>
                </a:extLst>
              </a:tr>
              <a:tr h="338303">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CP-230116</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CT aspects </a:t>
                      </a:r>
                      <a:r>
                        <a:rPr lang="en-GB" sz="1000">
                          <a:solidFill>
                            <a:srgbClr val="000000"/>
                          </a:solidFill>
                          <a:effectLst/>
                          <a:latin typeface="Arial" panose="020B0604020202020204" pitchFamily="34" charset="0"/>
                          <a:ea typeface="Times New Roman" panose="02020603050405020304" pitchFamily="18" charset="0"/>
                        </a:rPr>
                        <a:t>on 5G AM Policy</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Telecom</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a:solidFill>
                            <a:srgbClr val="000000"/>
                          </a:solidFill>
                          <a:effectLst/>
                          <a:latin typeface="Arial" panose="020B0604020202020204" pitchFamily="34" charset="0"/>
                          <a:ea typeface="+mn-ea"/>
                          <a:cs typeface="+mn-cs"/>
                        </a:rPr>
                        <a:t>Impacts on N26 interface to support validity period during 5G to 4G mobility</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endorsed  Study/Work Items by CT4</a:t>
            </a:r>
          </a:p>
        </p:txBody>
      </p:sp>
      <p:graphicFrame>
        <p:nvGraphicFramePr>
          <p:cNvPr id="4" name="Tableau 3"/>
          <p:cNvGraphicFramePr>
            <a:graphicFrameLocks noGrp="1"/>
          </p:cNvGraphicFramePr>
          <p:nvPr>
            <p:extLst>
              <p:ext uri="{D42A27DB-BD31-4B8C-83A1-F6EECF244321}">
                <p14:modId xmlns:p14="http://schemas.microsoft.com/office/powerpoint/2010/main" val="3917990202"/>
              </p:ext>
            </p:extLst>
          </p:nvPr>
        </p:nvGraphicFramePr>
        <p:xfrm>
          <a:off x="158750" y="2026707"/>
          <a:ext cx="11350643" cy="3852994"/>
        </p:xfrm>
        <a:graphic>
          <a:graphicData uri="http://schemas.openxmlformats.org/drawingml/2006/table">
            <a:tbl>
              <a:tblPr firstRow="1" firstCol="1" bandRow="1"/>
              <a:tblGrid>
                <a:gridCol w="1404505">
                  <a:extLst>
                    <a:ext uri="{9D8B030D-6E8A-4147-A177-3AD203B41FA5}">
                      <a16:colId xmlns:a16="http://schemas.microsoft.com/office/drawing/2014/main" val="20000"/>
                    </a:ext>
                  </a:extLst>
                </a:gridCol>
                <a:gridCol w="4142163">
                  <a:extLst>
                    <a:ext uri="{9D8B030D-6E8A-4147-A177-3AD203B41FA5}">
                      <a16:colId xmlns:a16="http://schemas.microsoft.com/office/drawing/2014/main" val="20001"/>
                    </a:ext>
                  </a:extLst>
                </a:gridCol>
                <a:gridCol w="1694842">
                  <a:extLst>
                    <a:ext uri="{9D8B030D-6E8A-4147-A177-3AD203B41FA5}">
                      <a16:colId xmlns:a16="http://schemas.microsoft.com/office/drawing/2014/main" val="20002"/>
                    </a:ext>
                  </a:extLst>
                </a:gridCol>
                <a:gridCol w="4109133">
                  <a:extLst>
                    <a:ext uri="{9D8B030D-6E8A-4147-A177-3AD203B41FA5}">
                      <a16:colId xmlns:a16="http://schemas.microsoft.com/office/drawing/2014/main" val="20003"/>
                    </a:ext>
                  </a:extLst>
                </a:gridCol>
              </a:tblGrid>
              <a:tr h="5196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35842">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CP-230118</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Rel-18 Generic Group Management, Exposure and Communication Enhancements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 HiSilicon</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to support the GMEC normative requirements developed by stage 2</a:t>
                      </a:r>
                      <a:endParaRPr lang="en-DE" sz="1000" kern="1200">
                        <a:solidFill>
                          <a:srgbClr val="000000"/>
                        </a:solidFill>
                        <a:effectLst/>
                        <a:latin typeface="Arial" panose="020B0604020202020204" pitchFamily="34" charset="0"/>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noProof="0">
                          <a:solidFill>
                            <a:srgbClr val="000000"/>
                          </a:solidFill>
                          <a:effectLst/>
                          <a:latin typeface="Arial" panose="020B0604020202020204" pitchFamily="34" charset="0"/>
                          <a:ea typeface="+mn-ea"/>
                          <a:cs typeface="+mn-cs"/>
                        </a:rPr>
                        <a:t>C</a:t>
                      </a:r>
                      <a:r>
                        <a:rPr lang="en-DE" sz="1000" kern="1200" noProof="0">
                          <a:solidFill>
                            <a:srgbClr val="000000"/>
                          </a:solidFill>
                          <a:effectLst/>
                          <a:latin typeface="Arial" panose="020B0604020202020204" pitchFamily="34" charset="0"/>
                          <a:ea typeface="+mn-ea"/>
                          <a:cs typeface="+mn-cs"/>
                        </a:rPr>
                        <a:t>t4 impacts are:: </a:t>
                      </a:r>
                      <a:r>
                        <a:rPr lang="en-GB" sz="1000" kern="1200">
                          <a:solidFill>
                            <a:srgbClr val="000000"/>
                          </a:solidFill>
                          <a:effectLst/>
                          <a:latin typeface="Arial" panose="020B0604020202020204" pitchFamily="34" charset="0"/>
                          <a:ea typeface="+mn-ea"/>
                          <a:cs typeface="+mn-cs"/>
                        </a:rPr>
                        <a:t>Support the necessary enhancements to enable the provisioning and enforcement of DNN and S-NSSAI specific group parameters </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d </a:t>
                      </a:r>
                      <a:r>
                        <a:rPr lang="en-GB" sz="1000" kern="1200">
                          <a:solidFill>
                            <a:srgbClr val="000000"/>
                          </a:solidFill>
                          <a:effectLst/>
                          <a:latin typeface="Arial" panose="020B0604020202020204" pitchFamily="34" charset="0"/>
                          <a:ea typeface="+mn-ea"/>
                          <a:cs typeface="+mn-cs"/>
                        </a:rPr>
                        <a:t>Support group status event reporting</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26125">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CP-230115</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Architecture Enhancements for XR and media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Mobile M2M Company Ltd.</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a:solidFill>
                            <a:srgbClr val="000000"/>
                          </a:solidFill>
                          <a:effectLst/>
                          <a:latin typeface="Arial" panose="020B0604020202020204" pitchFamily="34" charset="0"/>
                          <a:ea typeface="+mn-ea"/>
                          <a:cs typeface="+mn-cs"/>
                        </a:rPr>
                        <a:t>to specify the CT aspects of XR (Extended Reality) and media services in order to enhance the CT WGs specifications based on the stage 2 normative work</a:t>
                      </a:r>
                      <a:r>
                        <a:rPr lang="en-DE" sz="1000" kern="1200">
                          <a:solidFill>
                            <a:srgbClr val="000000"/>
                          </a:solidFill>
                          <a:effectLst/>
                          <a:latin typeface="Arial" panose="020B0604020202020204" pitchFamily="34" charset="0"/>
                          <a:ea typeface="+mn-ea"/>
                          <a:cs typeface="+mn-cs"/>
                        </a:rPr>
                        <a:t> .</a:t>
                      </a:r>
                    </a:p>
                    <a:p>
                      <a:pPr>
                        <a:spcAft>
                          <a:spcPts val="0"/>
                        </a:spcAft>
                      </a:pP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mpacted CT4 areas  are IF SMF-UPF, </a:t>
                      </a:r>
                      <a:r>
                        <a:rPr lang="en-GB" sz="1000" kern="1200">
                          <a:solidFill>
                            <a:srgbClr val="000000"/>
                          </a:solidFill>
                          <a:effectLst/>
                          <a:latin typeface="Arial" panose="020B0604020202020204" pitchFamily="34" charset="0"/>
                          <a:ea typeface="+mn-ea"/>
                          <a:cs typeface="+mn-cs"/>
                        </a:rPr>
                        <a:t>Potential </a:t>
                      </a:r>
                      <a:r>
                        <a:rPr lang="en-US" sz="1000" kern="1200">
                          <a:solidFill>
                            <a:srgbClr val="000000"/>
                          </a:solidFill>
                          <a:effectLst/>
                          <a:latin typeface="Arial" panose="020B0604020202020204" pitchFamily="34" charset="0"/>
                          <a:ea typeface="+mn-ea"/>
                          <a:cs typeface="+mn-cs"/>
                        </a:rPr>
                        <a:t>u</a:t>
                      </a:r>
                      <a:r>
                        <a:rPr lang="en-GB" sz="1000" kern="1200">
                          <a:solidFill>
                            <a:srgbClr val="000000"/>
                          </a:solidFill>
                          <a:effectLst/>
                          <a:latin typeface="Arial" panose="020B0604020202020204" pitchFamily="34" charset="0"/>
                          <a:ea typeface="+mn-ea"/>
                          <a:cs typeface="+mn-cs"/>
                        </a:rPr>
                        <a:t>pdate GTP-U for support of </a:t>
                      </a:r>
                      <a:r>
                        <a:rPr lang="en-US" sz="1000" kern="1200">
                          <a:solidFill>
                            <a:srgbClr val="000000"/>
                          </a:solidFill>
                          <a:effectLst/>
                          <a:latin typeface="Arial" panose="020B0604020202020204" pitchFamily="34" charset="0"/>
                          <a:ea typeface="+mn-ea"/>
                          <a:cs typeface="+mn-cs"/>
                        </a:rPr>
                        <a:t>XR and media </a:t>
                      </a:r>
                      <a:r>
                        <a:rPr lang="en-GB" sz="1000" kern="1200">
                          <a:solidFill>
                            <a:srgbClr val="000000"/>
                          </a:solidFill>
                          <a:effectLst/>
                          <a:latin typeface="Arial" panose="020B0604020202020204" pitchFamily="34" charset="0"/>
                          <a:ea typeface="+mn-ea"/>
                          <a:cs typeface="+mn-cs"/>
                        </a:rPr>
                        <a:t>services in 5GS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26125">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CP-230119</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Enablers for Network Automation for 5G -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rgbClr val="000000"/>
                          </a:solidFill>
                          <a:effectLst/>
                          <a:latin typeface="Arial" panose="020B0604020202020204" pitchFamily="34" charset="0"/>
                          <a:ea typeface="+mn-ea"/>
                          <a:cs typeface="+mn-cs"/>
                        </a:rPr>
                        <a:t>China Mobile M2M Company Ltd.</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Enablers for Network Automation for 5G phase 3 in order to enhance the CT WGs specifications based on the stage 2 normative work</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 </a:t>
                      </a:r>
                      <a:r>
                        <a:rPr lang="en-GB" sz="1000" kern="1200">
                          <a:solidFill>
                            <a:srgbClr val="000000"/>
                          </a:solidFill>
                          <a:effectLst/>
                          <a:latin typeface="Arial" panose="020B0604020202020204" pitchFamily="34" charset="0"/>
                          <a:ea typeface="+mn-ea"/>
                          <a:cs typeface="+mn-cs"/>
                        </a:rPr>
                        <a:t>o</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NWDAF</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6736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197</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Personal IoT Network</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VIVO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Personal IoT Network in order to enhance the CT WGs specifications based on the stage-2 requirements.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a:t>
                      </a:r>
                      <a:r>
                        <a:rPr lang="en-DE" sz="1000" kern="1200">
                          <a:solidFill>
                            <a:srgbClr val="000000"/>
                          </a:solidFill>
                          <a:effectLst/>
                          <a:latin typeface="Arial" panose="020B0604020202020204" pitchFamily="34" charset="0"/>
                          <a:ea typeface="+mn-ea"/>
                          <a:cs typeface="+mn-cs"/>
                        </a:rPr>
                        <a:t> of SMF, UPF, UDM, UDR</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57972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CP-230202</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DE" sz="1000">
                          <a:solidFill>
                            <a:srgbClr val="000000"/>
                          </a:solidFill>
                          <a:effectLst/>
                          <a:latin typeface="Arial" panose="020B0604020202020204" pitchFamily="34" charset="0"/>
                          <a:ea typeface="Times New Roman" panose="02020603050405020304" pitchFamily="18" charset="0"/>
                        </a:rPr>
                        <a:t>N</a:t>
                      </a:r>
                      <a:r>
                        <a:rPr lang="en-GB" sz="1000">
                          <a:solidFill>
                            <a:srgbClr val="000000"/>
                          </a:solidFill>
                          <a:effectLst/>
                          <a:latin typeface="Arial" panose="020B0604020202020204" pitchFamily="34" charset="0"/>
                          <a:ea typeface="Times New Roman" panose="02020603050405020304" pitchFamily="18" charset="0"/>
                        </a:rPr>
                        <a:t>ew </a:t>
                      </a:r>
                      <a:r>
                        <a:rPr lang="en-GB" sz="1000" dirty="0">
                          <a:solidFill>
                            <a:srgbClr val="000000"/>
                          </a:solidFill>
                          <a:effectLst/>
                          <a:latin typeface="Arial" panose="020B0604020202020204" pitchFamily="34" charset="0"/>
                          <a:ea typeface="Times New Roman" panose="02020603050405020304" pitchFamily="18" charset="0"/>
                        </a:rPr>
                        <a:t>WID on Next Generation Real time Communication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Mobile, China Southern Power Grid, Huawei, Hisilicon, ZTE, T-Mobile USA, Vivo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specify new signalling and media functions, specify protocol details, enhance IMS protocols, define and extend NF services to support Data Channel, AR communication and SBA in IMS media control interface under remit of CT WGs for the stage 2 requirements agreed under the stage 2 work item NG_RTC</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7329540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(1/3)</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276504207"/>
              </p:ext>
            </p:extLst>
          </p:nvPr>
        </p:nvGraphicFramePr>
        <p:xfrm>
          <a:off x="412822" y="1827741"/>
          <a:ext cx="10222311" cy="3097112"/>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1022056">
                  <a:extLst>
                    <a:ext uri="{9D8B030D-6E8A-4147-A177-3AD203B41FA5}">
                      <a16:colId xmlns:a16="http://schemas.microsoft.com/office/drawing/2014/main" val="20005"/>
                    </a:ext>
                  </a:extLst>
                </a:gridCol>
                <a:gridCol w="571150">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361534">
                <a:tc>
                  <a:txBody>
                    <a:bodyPr/>
                    <a:lstStyle/>
                    <a:p>
                      <a:pPr>
                        <a:lnSpc>
                          <a:spcPct val="107000"/>
                        </a:lnSpc>
                        <a:spcAft>
                          <a:spcPts val="800"/>
                        </a:spcAft>
                      </a:pPr>
                      <a:r>
                        <a:rPr lang="en-US" sz="1200"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a:t>
                      </a: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Notes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7346">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980054</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5GSATB</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5GSATB</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3"/>
                        </a:rPr>
                        <a:t>CP-223204</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980059</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5G_eLCS_Ph3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5G_eLCS_Ph3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4"/>
                        </a:rPr>
                        <a:t>CP-223023</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dirty="0">
                          <a:solidFill>
                            <a:srgbClr val="FF0000"/>
                          </a:solidFill>
                          <a:effectLst/>
                          <a:latin typeface="Arial" panose="020B0604020202020204" pitchFamily="34" charset="0"/>
                          <a:cs typeface="Arial" panose="020B0604020202020204" pitchFamily="34" charset="0"/>
                        </a:rPr>
                        <a:t>25%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42981826"/>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980062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5G_ProSe_Ph2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5G_ProSe_Ph2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5"/>
                        </a:rPr>
                        <a:t>CP-223110</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2507045"/>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980068</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NR_REDCAP_Ph2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NR_REDCAP_Ph2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13/12/2023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6"/>
                        </a:rPr>
                        <a:t>CP-223021</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dirty="0">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14054746"/>
                  </a:ext>
                </a:extLst>
              </a:tr>
              <a:tr h="0">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980071</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eMCSMI_IRail</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eMCSMI_IRail</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7"/>
                        </a:rPr>
                        <a:t>CP-223105</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32814632"/>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980077</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EDGE_Ph2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EDGE_Ph2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8"/>
                        </a:rPr>
                        <a:t>CP-220325</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20%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92905707"/>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eNPN_Ph2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eNPN_Ph2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9"/>
                        </a:rPr>
                        <a:t>CP-223104</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27965109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5WWC_Ph2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5WWC_Ph2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40%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0"/>
                        </a:rPr>
                        <a:t>CP-223114</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05058008"/>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980087</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eNSAC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eNSAC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22/06/2023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1"/>
                        </a:rPr>
                        <a:t>CP-223026</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5416839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Seamless UE context recovery </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SUECR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14/09/2023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2"/>
                        </a:rPr>
                        <a:t>CP-223113</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75%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8990038"/>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SFC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SFC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3"/>
                        </a:rPr>
                        <a:t>CP-223210</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84097922"/>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Detnet</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DetNet</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4"/>
                        </a:rPr>
                        <a:t>CP-223206</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38732542"/>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980002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a:solidFill>
                            <a:srgbClr val="000000"/>
                          </a:solidFill>
                          <a:effectLst/>
                          <a:latin typeface="Arial" panose="020B0604020202020204" pitchFamily="34" charset="0"/>
                          <a:cs typeface="Arial" panose="020B0604020202020204" pitchFamily="34" charset="0"/>
                        </a:rPr>
                        <a:t>   CT aspects on TEI18_MLR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TEI18_MLR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5"/>
                        </a:rPr>
                        <a:t>CP-223022</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80%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97796518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980098</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TEI18_IPv6PD</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TEI18_IPv6PD</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6"/>
                        </a:rPr>
                        <a:t>CP-223203</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90%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30746965"/>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980101</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TEI18_SDNAEPC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TEI18_SDNAEPC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7"/>
                        </a:rPr>
                        <a:t>CP-223111</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90%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51660127"/>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980104</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TRS_URLLC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TRS_URLLC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8"/>
                        </a:rPr>
                        <a:t>CP-223205</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40%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708030312"/>
                  </a:ext>
                </a:extLst>
              </a:tr>
            </a:tbl>
          </a:graphicData>
        </a:graphic>
      </p:graphicFrame>
    </p:spTree>
    <p:extLst>
      <p:ext uri="{BB962C8B-B14F-4D97-AF65-F5344CB8AC3E}">
        <p14:creationId xmlns:p14="http://schemas.microsoft.com/office/powerpoint/2010/main" val="133884528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a:t>CT4 (2/3</a:t>
            </a:r>
            <a:r>
              <a:rPr lang="en-US" dirty="0"/>
              <a:t>)</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097932713"/>
              </p:ext>
            </p:extLst>
          </p:nvPr>
        </p:nvGraphicFramePr>
        <p:xfrm>
          <a:off x="412822" y="1666322"/>
          <a:ext cx="10222311" cy="3715773"/>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829142">
                  <a:extLst>
                    <a:ext uri="{9D8B030D-6E8A-4147-A177-3AD203B41FA5}">
                      <a16:colId xmlns:a16="http://schemas.microsoft.com/office/drawing/2014/main" val="20005"/>
                    </a:ext>
                  </a:extLst>
                </a:gridCol>
                <a:gridCol w="764064">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418367">
                <a:tc>
                  <a:txBody>
                    <a:bodyPr/>
                    <a:lstStyle/>
                    <a:p>
                      <a:pPr>
                        <a:lnSpc>
                          <a:spcPct val="107000"/>
                        </a:lnSpc>
                        <a:spcAft>
                          <a:spcPts val="800"/>
                        </a:spcAft>
                      </a:pPr>
                      <a:r>
                        <a:rPr lang="en-US" sz="1300">
                          <a:effectLst/>
                          <a:latin typeface="Arial" panose="020B0604020202020204" pitchFamily="34" charset="0"/>
                          <a:ea typeface="Calibri" panose="020F0502020204030204" pitchFamily="34" charset="0"/>
                          <a:cs typeface="Arial" panose="020B0604020202020204" pitchFamily="34" charset="0"/>
                        </a:rPr>
                        <a:t>UID</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Name</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3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3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Target</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Status </a:t>
                      </a:r>
                      <a:r>
                        <a:rPr lang="en-US" sz="13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3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3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Notes</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88757">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980107</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CT4 aspects of MCProtoc18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MCProtoc18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08/12/2023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50%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3"/>
                        </a:rPr>
                        <a:t>CP-221270</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24380101"/>
                  </a:ext>
                </a:extLst>
              </a:tr>
              <a:tr h="188757">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980004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1" i="0" u="none" strike="noStrike">
                          <a:solidFill>
                            <a:srgbClr val="0000FF"/>
                          </a:solidFill>
                          <a:effectLst/>
                          <a:latin typeface="Arial" panose="020B0604020202020204" pitchFamily="34" charset="0"/>
                          <a:cs typeface="Arial" panose="020B0604020202020204" pitchFamily="34" charset="0"/>
                        </a:rPr>
                        <a:t>Enhancement of Shared Data ID and Handling</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ShDatID_H</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14/09/2023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4"/>
                        </a:rPr>
                        <a:t>CP-223024</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72866240"/>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960002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1" u="none" strike="noStrike">
                          <a:solidFill>
                            <a:srgbClr val="000000"/>
                          </a:solidFill>
                          <a:effectLst/>
                          <a:latin typeface="Arial" panose="020B0604020202020204" pitchFamily="34" charset="0"/>
                          <a:cs typeface="Arial" panose="020B0604020202020204" pitchFamily="34" charset="0"/>
                        </a:rPr>
                        <a:t>Study on NRF API enhancements to avoid signalling and storing of redundant data</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FS_NRFe</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08/06/2023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5"/>
                        </a:rPr>
                        <a:t>CP-221088</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50%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6106770"/>
                  </a:ext>
                </a:extLst>
              </a:tr>
              <a:tr h="50990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960001</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CT4 aspects of SBIProtoc18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SBIProtoc18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12/12/2023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6"/>
                        </a:rPr>
                        <a:t>CP-221083</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64596275"/>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800045</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1" u="none" strike="noStrike">
                          <a:solidFill>
                            <a:srgbClr val="000000"/>
                          </a:solidFill>
                          <a:effectLst/>
                          <a:latin typeface="Arial" panose="020B0604020202020204" pitchFamily="34" charset="0"/>
                          <a:cs typeface="Arial" panose="020B0604020202020204" pitchFamily="34" charset="0"/>
                        </a:rPr>
                        <a:t>Study on IETF QUIC Transport for Service Based Interfaces</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FS_QUIC</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12/12/2023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80%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7"/>
                        </a:rPr>
                        <a:t>CP-183245</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89851541"/>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740058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(IETF) Diameter Load Information Conveyance (draft-ietf-dime-load) --&gt; RFC 8583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DLoCMe</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15/03/2017</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8"/>
                        </a:rPr>
                        <a:t>CP-160645</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100%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903177921"/>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641009</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(IETF) CT4 part of Extended IMS media plane security features (draft-schwarz-mmusic-sdp-for-gw)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eMEDIASEC-CT</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09/12/2014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9"/>
                        </a:rPr>
                        <a:t>CP-130597</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46639495"/>
                  </a:ext>
                </a:extLst>
              </a:tr>
              <a:tr h="188757">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990001</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 WID on CT aspects for the 5MBS Phase 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rtl="0" fontAlgn="ctr"/>
                      <a:r>
                        <a:rPr lang="en-GB" sz="1100" b="0" i="0" u="none" strike="noStrike">
                          <a:solidFill>
                            <a:srgbClr val="FF0000"/>
                          </a:solidFill>
                          <a:effectLst/>
                          <a:latin typeface="Arial" panose="020B0604020202020204" pitchFamily="34" charset="0"/>
                          <a:cs typeface="Arial" panose="020B0604020202020204" pitchFamily="34" charset="0"/>
                        </a:rPr>
                        <a:t>5MBS_Ph2</a:t>
                      </a:r>
                    </a:p>
                  </a:txBody>
                  <a:tcPr marL="6350" marR="6350" marT="698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CP-230023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5%</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FF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900928689"/>
                  </a:ext>
                </a:extLst>
              </a:tr>
              <a:tr h="342265">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 New WID on CT aspects of UPF enhancement for exposure and SBA</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UPEAS</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CP-230024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47398574"/>
                  </a:ext>
                </a:extLst>
              </a:tr>
              <a:tr h="342265">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 WID: Enhancements on Service-based support for SMS in 5GC</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eSMS_SBI</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a:t>
                      </a:r>
                      <a:r>
                        <a:rPr lang="en-DE" sz="1100" b="0" i="0" u="none" strike="noStrike">
                          <a:solidFill>
                            <a:srgbClr val="FF0000"/>
                          </a:solidFill>
                          <a:effectLst/>
                          <a:latin typeface="Arial" panose="020B0604020202020204" pitchFamily="34" charset="0"/>
                          <a:cs typeface="Arial" panose="020B0604020202020204" pitchFamily="34" charset="0"/>
                        </a:rPr>
                        <a:t>P-230025</a:t>
                      </a:r>
                      <a:endParaRPr lang="en-GB" sz="1100" b="0" i="0" u="none" strike="noStrike">
                        <a:solidFill>
                          <a:srgbClr val="FF0000"/>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30178581"/>
                  </a:ext>
                </a:extLst>
              </a:tr>
            </a:tbl>
          </a:graphicData>
        </a:graphic>
      </p:graphicFrame>
    </p:spTree>
    <p:extLst>
      <p:ext uri="{BB962C8B-B14F-4D97-AF65-F5344CB8AC3E}">
        <p14:creationId xmlns:p14="http://schemas.microsoft.com/office/powerpoint/2010/main" val="51755793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106616</TotalTime>
  <Words>4052</Words>
  <Application>Microsoft Office PowerPoint</Application>
  <PresentationFormat>Widescreen</PresentationFormat>
  <Paragraphs>721</Paragraphs>
  <Slides>28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MS PGothic</vt:lpstr>
      <vt:lpstr>宋体</vt:lpstr>
      <vt:lpstr>Arial</vt:lpstr>
      <vt:lpstr>Arial </vt:lpstr>
      <vt:lpstr>Calibri</vt:lpstr>
      <vt:lpstr>Calibri Light</vt:lpstr>
      <vt:lpstr>Times New Roman</vt:lpstr>
      <vt:lpstr>Wingdings</vt:lpstr>
      <vt:lpstr>Office Theme</vt:lpstr>
      <vt:lpstr>CT WG4 Status Report  to TSG CT#99</vt:lpstr>
      <vt:lpstr>TSG CT4 Officials</vt:lpstr>
      <vt:lpstr>Meeting Calendar</vt:lpstr>
      <vt:lpstr>TSG WG CT4 Statistics</vt:lpstr>
      <vt:lpstr>New/revised agreed  Study/Work Items led by CT4</vt:lpstr>
      <vt:lpstr>New/revised endorsed  Study/Work Items by CT4</vt:lpstr>
      <vt:lpstr>New/revised endorsed  Study/Work Items by CT4</vt:lpstr>
      <vt:lpstr>Work Plan CT4 (1/3)</vt:lpstr>
      <vt:lpstr>Work Plan CT4 (2/3)</vt:lpstr>
      <vt:lpstr>Work Plan CT4 (3/3)</vt:lpstr>
      <vt:lpstr>TS/TR sent to CT plenary</vt:lpstr>
      <vt:lpstr>Exception sheets to CT plenary</vt:lpstr>
      <vt:lpstr>Release 16 Status</vt:lpstr>
      <vt:lpstr>Release 17 Status</vt:lpstr>
      <vt:lpstr>Release 17 Status</vt:lpstr>
      <vt:lpstr>Release 17 Status</vt:lpstr>
      <vt:lpstr>Release 18 Status</vt:lpstr>
      <vt:lpstr>Release 18 Status</vt:lpstr>
      <vt:lpstr>Release 18 Status</vt:lpstr>
      <vt:lpstr>Release 18 Status</vt:lpstr>
      <vt:lpstr>Backward Incompatible Changes</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1642</cp:revision>
  <cp:lastPrinted>2021-03-17T12:26:32Z</cp:lastPrinted>
  <dcterms:created xsi:type="dcterms:W3CDTF">2010-02-05T13:52:04Z</dcterms:created>
  <dcterms:modified xsi:type="dcterms:W3CDTF">2023-03-11T03:06:03Z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1678502654</vt:lpwstr>
  </property>
</Properties>
</file>