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1"/>
  </p:sldMasterIdLst>
  <p:notesMasterIdLst>
    <p:notesMasterId r:id="rId32"/>
  </p:notesMasterIdLst>
  <p:handoutMasterIdLst>
    <p:handoutMasterId r:id="rId33"/>
  </p:handoutMasterIdLst>
  <p:sldIdLst>
    <p:sldId id="341" r:id="rId2"/>
    <p:sldId id="396" r:id="rId3"/>
    <p:sldId id="447" r:id="rId4"/>
    <p:sldId id="446" r:id="rId5"/>
    <p:sldId id="445" r:id="rId6"/>
    <p:sldId id="275" r:id="rId7"/>
    <p:sldId id="299" r:id="rId8"/>
    <p:sldId id="267" r:id="rId9"/>
    <p:sldId id="456" r:id="rId10"/>
    <p:sldId id="438" r:id="rId11"/>
    <p:sldId id="380" r:id="rId12"/>
    <p:sldId id="1128" r:id="rId13"/>
    <p:sldId id="455" r:id="rId14"/>
    <p:sldId id="411" r:id="rId15"/>
    <p:sldId id="423" r:id="rId16"/>
    <p:sldId id="450" r:id="rId17"/>
    <p:sldId id="452" r:id="rId18"/>
    <p:sldId id="451" r:id="rId19"/>
    <p:sldId id="398" r:id="rId20"/>
    <p:sldId id="403" r:id="rId21"/>
    <p:sldId id="405" r:id="rId22"/>
    <p:sldId id="437" r:id="rId23"/>
    <p:sldId id="449" r:id="rId24"/>
    <p:sldId id="407" r:id="rId25"/>
    <p:sldId id="443" r:id="rId26"/>
    <p:sldId id="441" r:id="rId27"/>
    <p:sldId id="409" r:id="rId28"/>
    <p:sldId id="454" r:id="rId29"/>
    <p:sldId id="453" r:id="rId30"/>
    <p:sldId id="379" r:id="rId31"/>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Arial"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Arial"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Arial"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0735" autoAdjust="0"/>
    <p:restoredTop sz="99112" autoAdjust="0"/>
  </p:normalViewPr>
  <p:slideViewPr>
    <p:cSldViewPr snapToGrid="0">
      <p:cViewPr varScale="1">
        <p:scale>
          <a:sx n="66" d="100"/>
          <a:sy n="66" d="100"/>
        </p:scale>
        <p:origin x="990" y="60"/>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6699782B-1646-48C5-B03C-2D29BD990979}" type="slidenum">
              <a:rPr lang="en-GB" altLang="en-US"/>
              <a:pPr>
                <a:defRPr/>
              </a:pPr>
              <a:t>‹N°›</a:t>
            </a:fld>
            <a:endParaRPr lang="en-GB" altLang="en-US"/>
          </a:p>
        </p:txBody>
      </p:sp>
    </p:spTree>
    <p:extLst>
      <p:ext uri="{BB962C8B-B14F-4D97-AF65-F5344CB8AC3E}">
        <p14:creationId xmlns:p14="http://schemas.microsoft.com/office/powerpoint/2010/main" val="111263339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D5440688-9C35-4353-934E-C9AE90237507}" type="slidenum">
              <a:rPr lang="en-GB" altLang="en-US"/>
              <a:pPr>
                <a:defRPr/>
              </a:pPr>
              <a:t>‹N°›</a:t>
            </a:fld>
            <a:endParaRPr lang="en-GB" altLang="en-US"/>
          </a:p>
        </p:txBody>
      </p:sp>
    </p:spTree>
    <p:extLst>
      <p:ext uri="{BB962C8B-B14F-4D97-AF65-F5344CB8AC3E}">
        <p14:creationId xmlns:p14="http://schemas.microsoft.com/office/powerpoint/2010/main" val="422994383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6448397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96234779"/>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230092279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Snip Single Corner Rectangle 6"/>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2023</a:t>
            </a:r>
          </a:p>
        </p:txBody>
      </p:sp>
      <p:pic>
        <p:nvPicPr>
          <p:cNvPr id="1031" name="Picture 1"/>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defRPr/>
            </a:pPr>
            <a:fld id="{4F90773A-FBA2-44A3-9C23-E06B115DB1E3}" type="slidenum">
              <a:rPr lang="en-GB" altLang="en-US" sz="1400" smtClean="0">
                <a:latin typeface="Calibri" pitchFamily="34" charset="0"/>
              </a:rPr>
              <a:pPr>
                <a:defRPr/>
              </a:pPr>
              <a:t>‹N°›</a:t>
            </a:fld>
            <a:endParaRPr lang="en-GB" altLang="en-US" sz="1400">
              <a:latin typeface="Calibri" pitchFamily="34" charset="0"/>
            </a:endParaRPr>
          </a:p>
        </p:txBody>
      </p:sp>
      <p:sp>
        <p:nvSpPr>
          <p:cNvPr id="13" name="Text Box 14"/>
          <p:cNvSpPr txBox="1">
            <a:spLocks noChangeArrowheads="1"/>
          </p:cNvSpPr>
          <p:nvPr userDrawn="1"/>
        </p:nvSpPr>
        <p:spPr bwMode="auto">
          <a:xfrm>
            <a:off x="9163050" y="133350"/>
            <a:ext cx="26003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dirty="0">
                <a:latin typeface="Arial "/>
              </a:rPr>
              <a:t>CP-230009	</a:t>
            </a:r>
          </a:p>
        </p:txBody>
      </p:sp>
      <p:sp>
        <p:nvSpPr>
          <p:cNvPr id="14" name="Text Box 14"/>
          <p:cNvSpPr txBox="1">
            <a:spLocks noChangeArrowheads="1"/>
          </p:cNvSpPr>
          <p:nvPr userDrawn="1"/>
        </p:nvSpPr>
        <p:spPr bwMode="auto">
          <a:xfrm>
            <a:off x="133350" y="36513"/>
            <a:ext cx="341974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US" altLang="en-US" sz="1200" b="1" dirty="0">
                <a:latin typeface="Arial "/>
              </a:rPr>
              <a:t>3GPP TSG CT#99</a:t>
            </a:r>
          </a:p>
          <a:p>
            <a:pPr eaLnBrk="1" hangingPunct="1">
              <a:defRPr/>
            </a:pPr>
            <a:r>
              <a:rPr lang="en-US" altLang="en-US" sz="1200" b="1" dirty="0">
                <a:latin typeface="Arial "/>
              </a:rPr>
              <a:t>Rotterdam, NL– 20th – 21</a:t>
            </a:r>
            <a:r>
              <a:rPr lang="en-US" altLang="en-US" sz="1200" b="1" baseline="30000" dirty="0">
                <a:latin typeface="Arial "/>
              </a:rPr>
              <a:t>st</a:t>
            </a:r>
            <a:r>
              <a:rPr lang="en-US" altLang="en-US" sz="1200" b="1" dirty="0">
                <a:latin typeface="Arial "/>
              </a:rPr>
              <a:t> March 2023</a:t>
            </a:r>
          </a:p>
        </p:txBody>
      </p:sp>
    </p:spTree>
  </p:cSld>
  <p:clrMap bg1="lt1" tx1="dk1" bg2="lt2" tx2="dk2" accent1="accent1" accent2="accent2" accent3="accent3" accent4="accent4" accent5="accent5" accent6="accent6" hlink="hlink" folHlink="folHlink"/>
  <p:sldLayoutIdLst>
    <p:sldLayoutId id="2147485167" r:id="rId1"/>
    <p:sldLayoutId id="2147485165" r:id="rId2"/>
    <p:sldLayoutId id="2147485166"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hyperlink" Target="https://www.3gpp.org/ftp/Specs/archive/29_series/29.941/29941-h20.zip" TargetMode="External"/><Relationship Id="rId2" Type="http://schemas.openxmlformats.org/officeDocument/2006/relationships/hyperlink" Target="https://www.3gpp.org/ftp/Specs/archive/29_series/29.835/29835-h10.zip" TargetMode="External"/><Relationship Id="rId1" Type="http://schemas.openxmlformats.org/officeDocument/2006/relationships/slideLayout" Target="../slideLayouts/slideLayout2.xml"/><Relationship Id="rId4" Type="http://schemas.openxmlformats.org/officeDocument/2006/relationships/hyperlink" Target="https://www.3gpp.org/ftp/Specs/archive/29_series/29.641/29641-h20.zip" TargetMode="External"/></Relationships>
</file>

<file path=ppt/slides/_rels/slide12.xml.rels><?xml version="1.0" encoding="UTF-8" standalone="yes"?>
<Relationships xmlns="http://schemas.openxmlformats.org/package/2006/relationships"><Relationship Id="rId2" Type="http://schemas.openxmlformats.org/officeDocument/2006/relationships/hyperlink" Target="https://www.3gpp.org/component/sppagebuilder/?view=page&amp;id=753" TargetMode="Externa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4.xml.rels><?xml version="1.0" encoding="UTF-8" standalone="yes"?>
<Relationships xmlns="http://schemas.openxmlformats.org/package/2006/relationships"><Relationship Id="rId2" Type="http://schemas.openxmlformats.org/officeDocument/2006/relationships/hyperlink" Target="https://datatracker.ietf.org/meeting/116/agenda#row-116-2023-03-28-tue-0230-iab-ietf-3gpp-coordination"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hyperlink" Target="https://datatracker.ietf.org/liaison/1796/" TargetMode="Externa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hyperlink" Target="https://datatracker.ietf.org/liaison/1816/" TargetMode="Externa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hyperlink" Target="https://datatracker.ietf.org/liaison/1806/"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2147888" y="1709738"/>
            <a:ext cx="7886700" cy="2852737"/>
          </a:xfrm>
        </p:spPr>
        <p:txBody>
          <a:bodyPr/>
          <a:lstStyle/>
          <a:p>
            <a:pPr eaLnBrk="1" hangingPunct="1"/>
            <a:r>
              <a:rPr lang="en-US" altLang="en-US" dirty="0"/>
              <a:t>IETF Status Report </a:t>
            </a:r>
            <a:br>
              <a:rPr lang="en-US" altLang="en-US" dirty="0"/>
            </a:br>
            <a:r>
              <a:rPr lang="en-US" altLang="en-US" dirty="0"/>
              <a:t>to TSG CT/SA#99</a:t>
            </a:r>
            <a:endParaRPr lang="en-GB" altLang="en-US" dirty="0"/>
          </a:p>
        </p:txBody>
      </p:sp>
      <p:sp>
        <p:nvSpPr>
          <p:cNvPr id="3075" name="Text Placeholder 2"/>
          <p:cNvSpPr>
            <a:spLocks noGrp="1"/>
          </p:cNvSpPr>
          <p:nvPr>
            <p:ph type="body" idx="4294967295"/>
          </p:nvPr>
        </p:nvSpPr>
        <p:spPr>
          <a:xfrm>
            <a:off x="2147888" y="4589463"/>
            <a:ext cx="7886700" cy="1500187"/>
          </a:xfrm>
        </p:spPr>
        <p:txBody>
          <a:bodyPr/>
          <a:lstStyle/>
          <a:p>
            <a:pPr marL="0" indent="0" eaLnBrk="1" hangingPunct="1">
              <a:buFontTx/>
              <a:buNone/>
            </a:pPr>
            <a:r>
              <a:rPr lang="en-GB" altLang="en-US" dirty="0"/>
              <a:t>Lionel Morand</a:t>
            </a:r>
          </a:p>
          <a:p>
            <a:pPr marL="0" indent="0" eaLnBrk="1" hangingPunct="1">
              <a:buFontTx/>
              <a:buNone/>
            </a:pPr>
            <a:r>
              <a:rPr lang="en-GB" altLang="en-US" dirty="0"/>
              <a:t>IETF liaison, 3GPP TSG CT chair, Orange</a:t>
            </a:r>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err="1"/>
              <a:t>Tracking</a:t>
            </a:r>
            <a:r>
              <a:rPr lang="fr-FR" dirty="0"/>
              <a:t> </a:t>
            </a:r>
            <a:r>
              <a:rPr lang="fr-FR" dirty="0" err="1"/>
              <a:t>requests</a:t>
            </a:r>
            <a:r>
              <a:rPr lang="fr-FR" dirty="0"/>
              <a:t> to IANA</a:t>
            </a:r>
          </a:p>
        </p:txBody>
      </p:sp>
    </p:spTree>
    <p:extLst>
      <p:ext uri="{BB962C8B-B14F-4D97-AF65-F5344CB8AC3E}">
        <p14:creationId xmlns:p14="http://schemas.microsoft.com/office/powerpoint/2010/main" val="35660259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p:txBody>
          <a:bodyPr/>
          <a:lstStyle/>
          <a:p>
            <a:r>
              <a:rPr lang="en-US" dirty="0"/>
              <a:t>IANA port number Assignment</a:t>
            </a:r>
          </a:p>
        </p:txBody>
      </p:sp>
      <p:sp>
        <p:nvSpPr>
          <p:cNvPr id="4" name="Espace réservé du contenu 3"/>
          <p:cNvSpPr>
            <a:spLocks noGrp="1"/>
          </p:cNvSpPr>
          <p:nvPr>
            <p:ph idx="1"/>
          </p:nvPr>
        </p:nvSpPr>
        <p:spPr/>
        <p:txBody>
          <a:bodyPr/>
          <a:lstStyle/>
          <a:p>
            <a:r>
              <a:rPr lang="en-US" dirty="0"/>
              <a:t>3GPP was tasked to work on alternative solutions to avoid the need for port assignment for (private) 3GPP interfaces</a:t>
            </a:r>
          </a:p>
          <a:p>
            <a:r>
              <a:rPr lang="en-US" dirty="0"/>
              <a:t>The following documents have been approved</a:t>
            </a:r>
          </a:p>
          <a:p>
            <a:pPr lvl="1"/>
            <a:r>
              <a:rPr lang="en-US" dirty="0">
                <a:hlinkClick r:id="rId2"/>
              </a:rPr>
              <a:t>TR 29.835</a:t>
            </a:r>
            <a:r>
              <a:rPr lang="en-US" dirty="0"/>
              <a:t>: Study on Port Allocation Alternatives for New 3GPP Interfaces.</a:t>
            </a:r>
          </a:p>
          <a:p>
            <a:pPr lvl="1"/>
            <a:r>
              <a:rPr lang="en-GB" dirty="0">
                <a:hlinkClick r:id="rId3"/>
              </a:rPr>
              <a:t>TR 29.941</a:t>
            </a:r>
            <a:r>
              <a:rPr lang="en-GB" dirty="0"/>
              <a:t>: </a:t>
            </a:r>
            <a:r>
              <a:rPr lang="en-US" dirty="0"/>
              <a:t>Guidelines on Port Allocation for New 3GPP Interfaces</a:t>
            </a:r>
          </a:p>
          <a:p>
            <a:pPr lvl="1"/>
            <a:r>
              <a:rPr lang="en-GB" dirty="0">
                <a:hlinkClick r:id="rId4"/>
              </a:rPr>
              <a:t>TS 29.641</a:t>
            </a:r>
            <a:r>
              <a:rPr lang="en-GB" dirty="0"/>
              <a:t>: </a:t>
            </a:r>
            <a:r>
              <a:rPr lang="en-US" dirty="0"/>
              <a:t>3GPP Registry for Service Names and Port Numbers</a:t>
            </a:r>
            <a:endParaRPr lang="en-GB" dirty="0"/>
          </a:p>
          <a:p>
            <a:pPr lvl="2"/>
            <a:r>
              <a:rPr lang="en-US" dirty="0"/>
              <a:t>Defines procedures to be followed by 3GPP WGs when requesting new port numbers from the 3GPP allocated port number sub-range of 101 ports from 65400 to 65500 in Dynamic/Private Port range [49152 - 65535]</a:t>
            </a:r>
          </a:p>
          <a:p>
            <a:r>
              <a:rPr lang="en-US" dirty="0"/>
              <a:t>Any 3GPP WG should check TR 29.941 before asking for IANA UDP port assignment</a:t>
            </a:r>
          </a:p>
          <a:p>
            <a:endParaRPr lang="en-GB" dirty="0"/>
          </a:p>
        </p:txBody>
      </p:sp>
    </p:spTree>
    <p:extLst>
      <p:ext uri="{BB962C8B-B14F-4D97-AF65-F5344CB8AC3E}">
        <p14:creationId xmlns:p14="http://schemas.microsoft.com/office/powerpoint/2010/main" val="2999504407"/>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F1416A8-F09A-4C6F-926B-414BFC403C30}"/>
              </a:ext>
            </a:extLst>
          </p:cNvPr>
          <p:cNvSpPr>
            <a:spLocks noGrp="1"/>
          </p:cNvSpPr>
          <p:nvPr>
            <p:ph type="title"/>
          </p:nvPr>
        </p:nvSpPr>
        <p:spPr/>
        <p:txBody>
          <a:bodyPr/>
          <a:lstStyle/>
          <a:p>
            <a:r>
              <a:rPr lang="fr-FR" dirty="0"/>
              <a:t>IANA </a:t>
            </a:r>
            <a:r>
              <a:rPr lang="fr-FR" dirty="0" err="1"/>
              <a:t>assignment</a:t>
            </a:r>
            <a:r>
              <a:rPr lang="fr-FR" dirty="0"/>
              <a:t> </a:t>
            </a:r>
            <a:r>
              <a:rPr lang="fr-FR" dirty="0" err="1"/>
              <a:t>request</a:t>
            </a:r>
            <a:r>
              <a:rPr lang="fr-FR" dirty="0"/>
              <a:t> handling</a:t>
            </a:r>
          </a:p>
        </p:txBody>
      </p:sp>
      <p:sp>
        <p:nvSpPr>
          <p:cNvPr id="3" name="Espace réservé du contenu 2">
            <a:extLst>
              <a:ext uri="{FF2B5EF4-FFF2-40B4-BE49-F238E27FC236}">
                <a16:creationId xmlns:a16="http://schemas.microsoft.com/office/drawing/2014/main" id="{E626B6D4-55FA-4B43-B455-F093510F3D36}"/>
              </a:ext>
            </a:extLst>
          </p:cNvPr>
          <p:cNvSpPr>
            <a:spLocks noGrp="1"/>
          </p:cNvSpPr>
          <p:nvPr>
            <p:ph idx="1"/>
          </p:nvPr>
        </p:nvSpPr>
        <p:spPr/>
        <p:txBody>
          <a:bodyPr/>
          <a:lstStyle/>
          <a:p>
            <a:r>
              <a:rPr lang="fr-FR" dirty="0"/>
              <a:t>Last CT1 </a:t>
            </a:r>
            <a:r>
              <a:rPr lang="fr-FR" dirty="0" err="1"/>
              <a:t>review</a:t>
            </a:r>
            <a:r>
              <a:rPr lang="fr-FR" dirty="0"/>
              <a:t> of Rel-17 </a:t>
            </a:r>
            <a:r>
              <a:rPr lang="fr-FR" dirty="0" err="1"/>
              <a:t>specifications</a:t>
            </a:r>
            <a:r>
              <a:rPr lang="fr-FR" dirty="0"/>
              <a:t> has </a:t>
            </a:r>
            <a:r>
              <a:rPr lang="fr-FR" dirty="0" err="1"/>
              <a:t>revealed</a:t>
            </a:r>
            <a:r>
              <a:rPr lang="fr-FR" dirty="0"/>
              <a:t> </a:t>
            </a:r>
            <a:r>
              <a:rPr lang="fr-FR" dirty="0" err="1"/>
              <a:t>that</a:t>
            </a:r>
            <a:r>
              <a:rPr lang="fr-FR" dirty="0"/>
              <a:t>:</a:t>
            </a:r>
          </a:p>
          <a:p>
            <a:pPr lvl="1"/>
            <a:r>
              <a:rPr lang="fr-FR" dirty="0"/>
              <a:t>A lot of IANA </a:t>
            </a:r>
            <a:r>
              <a:rPr lang="fr-FR" dirty="0" err="1"/>
              <a:t>assignment</a:t>
            </a:r>
            <a:r>
              <a:rPr lang="fr-FR" dirty="0"/>
              <a:t> </a:t>
            </a:r>
            <a:r>
              <a:rPr lang="fr-FR" dirty="0" err="1"/>
              <a:t>requests</a:t>
            </a:r>
            <a:r>
              <a:rPr lang="fr-FR" dirty="0"/>
              <a:t> have </a:t>
            </a:r>
            <a:r>
              <a:rPr lang="fr-FR" dirty="0" err="1"/>
              <a:t>still</a:t>
            </a:r>
            <a:r>
              <a:rPr lang="fr-FR" dirty="0"/>
              <a:t> to </a:t>
            </a:r>
            <a:r>
              <a:rPr lang="fr-FR" dirty="0" err="1"/>
              <a:t>be</a:t>
            </a:r>
            <a:r>
              <a:rPr lang="fr-FR" dirty="0"/>
              <a:t> </a:t>
            </a:r>
            <a:r>
              <a:rPr lang="fr-FR" dirty="0" err="1"/>
              <a:t>done</a:t>
            </a:r>
            <a:endParaRPr lang="fr-FR" dirty="0"/>
          </a:p>
          <a:p>
            <a:pPr lvl="1"/>
            <a:r>
              <a:rPr lang="fr-FR" dirty="0"/>
              <a:t>There </a:t>
            </a:r>
            <a:r>
              <a:rPr lang="fr-FR" dirty="0" err="1"/>
              <a:t>is</a:t>
            </a:r>
            <a:r>
              <a:rPr lang="fr-FR" dirty="0"/>
              <a:t> no </a:t>
            </a:r>
            <a:r>
              <a:rPr lang="fr-FR" dirty="0" err="1"/>
              <a:t>easy</a:t>
            </a:r>
            <a:r>
              <a:rPr lang="fr-FR" dirty="0"/>
              <a:t> </a:t>
            </a:r>
            <a:r>
              <a:rPr lang="fr-FR" dirty="0" err="1"/>
              <a:t>way</a:t>
            </a:r>
            <a:r>
              <a:rPr lang="fr-FR" dirty="0"/>
              <a:t> to </a:t>
            </a:r>
            <a:r>
              <a:rPr lang="fr-FR" dirty="0" err="1"/>
              <a:t>track</a:t>
            </a:r>
            <a:r>
              <a:rPr lang="fr-FR" dirty="0"/>
              <a:t> the </a:t>
            </a:r>
            <a:r>
              <a:rPr lang="fr-FR" dirty="0" err="1"/>
              <a:t>need</a:t>
            </a:r>
            <a:r>
              <a:rPr lang="fr-FR" dirty="0"/>
              <a:t> for IANA </a:t>
            </a:r>
            <a:r>
              <a:rPr lang="fr-FR" dirty="0" err="1"/>
              <a:t>assignment</a:t>
            </a:r>
            <a:r>
              <a:rPr lang="fr-FR" dirty="0"/>
              <a:t> </a:t>
            </a:r>
            <a:r>
              <a:rPr lang="fr-FR" dirty="0" err="1"/>
              <a:t>requests</a:t>
            </a:r>
            <a:r>
              <a:rPr lang="fr-FR" dirty="0"/>
              <a:t>  </a:t>
            </a:r>
            <a:r>
              <a:rPr lang="fr-FR" dirty="0" err="1"/>
              <a:t>from</a:t>
            </a:r>
            <a:r>
              <a:rPr lang="fr-FR" dirty="0"/>
              <a:t> 3GPP</a:t>
            </a:r>
          </a:p>
          <a:p>
            <a:r>
              <a:rPr lang="fr-FR" dirty="0"/>
              <a:t>Actions (3GPP </a:t>
            </a:r>
            <a:r>
              <a:rPr lang="fr-FR" dirty="0" err="1"/>
              <a:t>wide</a:t>
            </a:r>
            <a:r>
              <a:rPr lang="fr-FR" dirty="0"/>
              <a:t>):</a:t>
            </a:r>
          </a:p>
          <a:p>
            <a:pPr lvl="1"/>
            <a:r>
              <a:rPr lang="fr-FR" dirty="0"/>
              <a:t>LS sent to all the 3GPP </a:t>
            </a:r>
            <a:r>
              <a:rPr lang="fr-FR" dirty="0" err="1"/>
              <a:t>WGs</a:t>
            </a:r>
            <a:endParaRPr lang="fr-FR" dirty="0"/>
          </a:p>
          <a:p>
            <a:pPr lvl="2"/>
            <a:r>
              <a:rPr lang="fr-FR" dirty="0" err="1"/>
              <a:t>Specification</a:t>
            </a:r>
            <a:r>
              <a:rPr lang="fr-FR" dirty="0"/>
              <a:t> rapporteurs </a:t>
            </a:r>
            <a:r>
              <a:rPr lang="fr-FR" dirty="0" err="1"/>
              <a:t>needs</a:t>
            </a:r>
            <a:r>
              <a:rPr lang="fr-FR" dirty="0"/>
              <a:t> to </a:t>
            </a:r>
            <a:r>
              <a:rPr lang="fr-FR" dirty="0" err="1"/>
              <a:t>review</a:t>
            </a:r>
            <a:r>
              <a:rPr lang="fr-FR" dirty="0"/>
              <a:t> Rel-17/Rel-18 </a:t>
            </a:r>
            <a:r>
              <a:rPr lang="fr-FR" dirty="0" err="1"/>
              <a:t>specs</a:t>
            </a:r>
            <a:r>
              <a:rPr lang="fr-FR" dirty="0"/>
              <a:t> and </a:t>
            </a:r>
            <a:r>
              <a:rPr lang="fr-FR" dirty="0" err="1"/>
              <a:t>collect</a:t>
            </a:r>
            <a:r>
              <a:rPr lang="fr-FR" dirty="0"/>
              <a:t> the </a:t>
            </a:r>
            <a:r>
              <a:rPr lang="fr-FR" dirty="0" err="1"/>
              <a:t>request</a:t>
            </a:r>
            <a:r>
              <a:rPr lang="fr-FR" dirty="0"/>
              <a:t> for IANA </a:t>
            </a:r>
            <a:r>
              <a:rPr lang="fr-FR" dirty="0" err="1"/>
              <a:t>assignment</a:t>
            </a:r>
            <a:endParaRPr lang="fr-FR" dirty="0"/>
          </a:p>
          <a:p>
            <a:pPr lvl="2"/>
            <a:r>
              <a:rPr lang="fr-FR" dirty="0" err="1"/>
              <a:t>Any</a:t>
            </a:r>
            <a:r>
              <a:rPr lang="fr-FR" dirty="0"/>
              <a:t> IANA </a:t>
            </a:r>
            <a:r>
              <a:rPr lang="fr-FR" dirty="0" err="1"/>
              <a:t>assignment</a:t>
            </a:r>
            <a:r>
              <a:rPr lang="fr-FR" dirty="0"/>
              <a:t> </a:t>
            </a:r>
            <a:r>
              <a:rPr lang="fr-FR" dirty="0" err="1"/>
              <a:t>request</a:t>
            </a:r>
            <a:r>
              <a:rPr lang="fr-FR" dirty="0"/>
              <a:t> must </a:t>
            </a:r>
            <a:r>
              <a:rPr lang="fr-FR" dirty="0" err="1"/>
              <a:t>be</a:t>
            </a:r>
            <a:r>
              <a:rPr lang="fr-FR" dirty="0"/>
              <a:t> </a:t>
            </a:r>
            <a:r>
              <a:rPr lang="fr-FR" dirty="0" err="1"/>
              <a:t>indicated</a:t>
            </a:r>
            <a:r>
              <a:rPr lang="fr-FR" dirty="0"/>
              <a:t> to the CT Chair</a:t>
            </a:r>
          </a:p>
          <a:p>
            <a:pPr lvl="1"/>
            <a:r>
              <a:rPr lang="fr-FR" dirty="0"/>
              <a:t>ETSI has </a:t>
            </a:r>
            <a:r>
              <a:rPr lang="fr-FR" dirty="0" err="1"/>
              <a:t>created</a:t>
            </a:r>
            <a:r>
              <a:rPr lang="fr-FR" dirty="0"/>
              <a:t> an </a:t>
            </a:r>
            <a:r>
              <a:rPr lang="fr-FR" dirty="0">
                <a:hlinkClick r:id="rId2"/>
              </a:rPr>
              <a:t>IANA </a:t>
            </a:r>
            <a:r>
              <a:rPr lang="fr-FR" dirty="0" err="1">
                <a:hlinkClick r:id="rId2"/>
              </a:rPr>
              <a:t>registry</a:t>
            </a:r>
            <a:r>
              <a:rPr lang="fr-FR" dirty="0"/>
              <a:t> accessible </a:t>
            </a:r>
            <a:r>
              <a:rPr lang="fr-FR" dirty="0" err="1"/>
              <a:t>tooday</a:t>
            </a:r>
            <a:r>
              <a:rPr lang="fr-FR" dirty="0"/>
              <a:t> on CT1 WG </a:t>
            </a:r>
            <a:r>
              <a:rPr lang="fr-FR" dirty="0" err="1"/>
              <a:t>webpage</a:t>
            </a:r>
            <a:r>
              <a:rPr lang="fr-FR" dirty="0"/>
              <a:t> (trial phase) but </a:t>
            </a:r>
            <a:r>
              <a:rPr lang="fr-FR" dirty="0" err="1"/>
              <a:t>should</a:t>
            </a:r>
            <a:r>
              <a:rPr lang="fr-FR" dirty="0"/>
              <a:t> </a:t>
            </a:r>
            <a:r>
              <a:rPr lang="fr-FR" dirty="0" err="1"/>
              <a:t>be</a:t>
            </a:r>
            <a:r>
              <a:rPr lang="fr-FR" dirty="0"/>
              <a:t> accessible via the </a:t>
            </a:r>
            <a:r>
              <a:rPr lang="fr-FR" dirty="0" err="1"/>
              <a:t>delegate</a:t>
            </a:r>
            <a:r>
              <a:rPr lang="fr-FR" dirty="0"/>
              <a:t> corner.</a:t>
            </a:r>
          </a:p>
          <a:p>
            <a:pPr marL="457200" lvl="1" indent="0">
              <a:buNone/>
            </a:pPr>
            <a:endParaRPr lang="fr-FR" dirty="0"/>
          </a:p>
        </p:txBody>
      </p:sp>
    </p:spTree>
    <p:extLst>
      <p:ext uri="{BB962C8B-B14F-4D97-AF65-F5344CB8AC3E}">
        <p14:creationId xmlns:p14="http://schemas.microsoft.com/office/powerpoint/2010/main" val="1457088089"/>
      </p:ext>
    </p:extLst>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IETF </a:t>
            </a:r>
            <a:r>
              <a:rPr lang="fr-FR" dirty="0" err="1"/>
              <a:t>Dependencies</a:t>
            </a:r>
            <a:endParaRPr lang="fr-FR" dirty="0"/>
          </a:p>
        </p:txBody>
      </p:sp>
    </p:spTree>
    <p:extLst>
      <p:ext uri="{BB962C8B-B14F-4D97-AF65-F5344CB8AC3E}">
        <p14:creationId xmlns:p14="http://schemas.microsoft.com/office/powerpoint/2010/main" val="386944448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New </a:t>
            </a:r>
            <a:r>
              <a:rPr lang="fr-FR" dirty="0" err="1"/>
              <a:t>Published</a:t>
            </a:r>
            <a:r>
              <a:rPr lang="fr-FR" dirty="0"/>
              <a:t> </a:t>
            </a:r>
            <a:r>
              <a:rPr lang="fr-FR" dirty="0" err="1"/>
              <a:t>RFCs</a:t>
            </a:r>
            <a:endParaRPr lang="fr-FR" dirty="0"/>
          </a:p>
        </p:txBody>
      </p:sp>
    </p:spTree>
    <p:extLst>
      <p:ext uri="{BB962C8B-B14F-4D97-AF65-F5344CB8AC3E}">
        <p14:creationId xmlns:p14="http://schemas.microsoft.com/office/powerpoint/2010/main" val="144667476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IETF reference updates</a:t>
            </a:r>
          </a:p>
        </p:txBody>
      </p:sp>
      <p:sp>
        <p:nvSpPr>
          <p:cNvPr id="3" name="Espace réservé du contenu 2"/>
          <p:cNvSpPr>
            <a:spLocks noGrp="1"/>
          </p:cNvSpPr>
          <p:nvPr>
            <p:ph idx="1"/>
          </p:nvPr>
        </p:nvSpPr>
        <p:spPr/>
        <p:txBody>
          <a:bodyPr/>
          <a:lstStyle/>
          <a:p>
            <a:r>
              <a:rPr lang="fr-FR" dirty="0"/>
              <a:t>RFC 9177 (</a:t>
            </a:r>
            <a:r>
              <a:rPr lang="fr-FR" dirty="0" err="1"/>
              <a:t>Was</a:t>
            </a:r>
            <a:r>
              <a:rPr lang="fr-FR" dirty="0"/>
              <a:t>: draft-</a:t>
            </a:r>
            <a:r>
              <a:rPr lang="fr-FR" dirty="0" err="1"/>
              <a:t>ietf</a:t>
            </a:r>
            <a:r>
              <a:rPr lang="fr-FR" dirty="0"/>
              <a:t>-</a:t>
            </a:r>
            <a:r>
              <a:rPr lang="fr-FR" dirty="0" err="1"/>
              <a:t>core</a:t>
            </a:r>
            <a:r>
              <a:rPr lang="fr-FR" dirty="0"/>
              <a:t>-new-block)</a:t>
            </a:r>
          </a:p>
          <a:p>
            <a:pPr lvl="1"/>
            <a:r>
              <a:rPr lang="en-US" dirty="0"/>
              <a:t>Title: Constrained Application Protocol (CoAP) Block-Wise Transfer Options Supporting Robust Transmission</a:t>
            </a:r>
          </a:p>
          <a:p>
            <a:pPr lvl="1"/>
            <a:r>
              <a:rPr lang="en-US" dirty="0">
                <a:sym typeface="Wingdings" panose="05000000000000000000" pitchFamily="2" charset="2"/>
              </a:rPr>
              <a:t>Published: 03/2022</a:t>
            </a:r>
          </a:p>
          <a:p>
            <a:pPr lvl="1"/>
            <a:r>
              <a:rPr lang="fr-FR" dirty="0"/>
              <a:t>Next </a:t>
            </a:r>
            <a:r>
              <a:rPr lang="fr-FR" dirty="0" err="1"/>
              <a:t>step</a:t>
            </a:r>
            <a:r>
              <a:rPr lang="fr-FR" dirty="0"/>
              <a:t>: CT1 </a:t>
            </a:r>
            <a:r>
              <a:rPr lang="fr-FR" dirty="0" err="1"/>
              <a:t>CRs</a:t>
            </a:r>
            <a:r>
              <a:rPr lang="fr-FR" dirty="0"/>
              <a:t> to 24.544, 24.545, 24.546, 24.548</a:t>
            </a:r>
          </a:p>
          <a:p>
            <a:pPr lvl="1"/>
            <a:endParaRPr lang="fr-FR" dirty="0"/>
          </a:p>
          <a:p>
            <a:pPr marL="228600" marR="0" lvl="0" indent="-228600" algn="l" defTabSz="914400" rtl="0" eaLnBrk="0" fontAlgn="base" latinLnBrk="0" hangingPunct="0">
              <a:lnSpc>
                <a:spcPct val="90000"/>
              </a:lnSpc>
              <a:spcBef>
                <a:spcPts val="1000"/>
              </a:spcBef>
              <a:spcAft>
                <a:spcPct val="0"/>
              </a:spcAft>
              <a:buClrTx/>
              <a:buSzTx/>
              <a:buFontTx/>
              <a:buBlip>
                <a:blip r:embed="rId2"/>
              </a:buBlip>
              <a:tabLst/>
              <a:defRPr/>
            </a:pPr>
            <a:r>
              <a:rPr kumimoji="0" lang="fr-FR" sz="2800" b="0" i="0" u="none" strike="noStrike" kern="1200" cap="none" spc="0" normalizeH="0" baseline="0" noProof="0" dirty="0">
                <a:ln>
                  <a:noFill/>
                </a:ln>
                <a:solidFill>
                  <a:prstClr val="black"/>
                </a:solidFill>
                <a:effectLst/>
                <a:uLnTx/>
                <a:uFillTx/>
                <a:latin typeface="Calibri" panose="020F0502020204030204"/>
                <a:ea typeface="+mn-ea"/>
                <a:cs typeface="+mn-cs"/>
              </a:rPr>
              <a:t>RFC 9200 (</a:t>
            </a:r>
            <a:r>
              <a:rPr kumimoji="0" lang="fr-FR" sz="2800" b="0" i="0" u="none" strike="noStrike" kern="1200" cap="none" spc="0" normalizeH="0" baseline="0" noProof="0" dirty="0" err="1">
                <a:ln>
                  <a:noFill/>
                </a:ln>
                <a:solidFill>
                  <a:prstClr val="black"/>
                </a:solidFill>
                <a:effectLst/>
                <a:uLnTx/>
                <a:uFillTx/>
                <a:latin typeface="Calibri" panose="020F0502020204030204"/>
                <a:ea typeface="+mn-ea"/>
                <a:cs typeface="+mn-cs"/>
              </a:rPr>
              <a:t>Was</a:t>
            </a:r>
            <a:r>
              <a:rPr kumimoji="0" lang="fr-FR" sz="2800" b="0" i="0" u="none" strike="noStrike" kern="1200" cap="none" spc="0" normalizeH="0" baseline="0" noProof="0" dirty="0">
                <a:ln>
                  <a:noFill/>
                </a:ln>
                <a:solidFill>
                  <a:prstClr val="black"/>
                </a:solidFill>
                <a:effectLst/>
                <a:uLnTx/>
                <a:uFillTx/>
                <a:latin typeface="Calibri" panose="020F0502020204030204"/>
                <a:ea typeface="+mn-ea"/>
                <a:cs typeface="+mn-cs"/>
              </a:rPr>
              <a:t>: draft-</a:t>
            </a:r>
            <a:r>
              <a:rPr kumimoji="0" lang="fr-FR" sz="2800" b="0" i="0" u="none" strike="noStrike" kern="1200" cap="none" spc="0" normalizeH="0" baseline="0" noProof="0" dirty="0" err="1">
                <a:ln>
                  <a:noFill/>
                </a:ln>
                <a:solidFill>
                  <a:prstClr val="black"/>
                </a:solidFill>
                <a:effectLst/>
                <a:uLnTx/>
                <a:uFillTx/>
                <a:latin typeface="Calibri" panose="020F0502020204030204"/>
                <a:ea typeface="+mn-ea"/>
                <a:cs typeface="+mn-cs"/>
              </a:rPr>
              <a:t>ietf</a:t>
            </a:r>
            <a:r>
              <a:rPr kumimoji="0" lang="fr-FR" sz="2800" b="0" i="0" u="none" strike="noStrike" kern="1200" cap="none" spc="0" normalizeH="0" baseline="0" noProof="0" dirty="0">
                <a:ln>
                  <a:noFill/>
                </a:ln>
                <a:solidFill>
                  <a:prstClr val="black"/>
                </a:solidFill>
                <a:effectLst/>
                <a:uLnTx/>
                <a:uFillTx/>
                <a:latin typeface="Calibri" panose="020F0502020204030204"/>
                <a:ea typeface="+mn-ea"/>
                <a:cs typeface="+mn-cs"/>
              </a:rPr>
              <a:t>-ace-</a:t>
            </a:r>
            <a:r>
              <a:rPr kumimoji="0" lang="fr-FR" sz="2800" b="0" i="0" u="none" strike="noStrike" kern="1200" cap="none" spc="0" normalizeH="0" baseline="0" noProof="0" dirty="0" err="1">
                <a:ln>
                  <a:noFill/>
                </a:ln>
                <a:solidFill>
                  <a:prstClr val="black"/>
                </a:solidFill>
                <a:effectLst/>
                <a:uLnTx/>
                <a:uFillTx/>
                <a:latin typeface="Calibri" panose="020F0502020204030204"/>
                <a:ea typeface="+mn-ea"/>
                <a:cs typeface="+mn-cs"/>
              </a:rPr>
              <a:t>oauth</a:t>
            </a:r>
            <a:r>
              <a:rPr kumimoji="0" lang="fr-FR" sz="2800" b="0" i="0" u="none" strike="noStrike" kern="1200" cap="none" spc="0" normalizeH="0" baseline="0" noProof="0" dirty="0">
                <a:ln>
                  <a:noFill/>
                </a:ln>
                <a:solidFill>
                  <a:prstClr val="black"/>
                </a:solidFill>
                <a:effectLst/>
                <a:uLnTx/>
                <a:uFillTx/>
                <a:latin typeface="Calibri" panose="020F0502020204030204"/>
                <a:ea typeface="+mn-ea"/>
                <a:cs typeface="+mn-cs"/>
              </a:rPr>
              <a:t>-</a:t>
            </a:r>
            <a:r>
              <a:rPr kumimoji="0" lang="fr-FR" sz="2800" b="0" i="0" u="none" strike="noStrike" kern="1200" cap="none" spc="0" normalizeH="0" baseline="0" noProof="0" dirty="0" err="1">
                <a:ln>
                  <a:noFill/>
                </a:ln>
                <a:solidFill>
                  <a:prstClr val="black"/>
                </a:solidFill>
                <a:effectLst/>
                <a:uLnTx/>
                <a:uFillTx/>
                <a:latin typeface="Calibri" panose="020F0502020204030204"/>
                <a:ea typeface="+mn-ea"/>
                <a:cs typeface="+mn-cs"/>
              </a:rPr>
              <a:t>authz</a:t>
            </a:r>
            <a:r>
              <a:rPr lang="fr-FR" dirty="0">
                <a:solidFill>
                  <a:prstClr val="black"/>
                </a:solidFill>
                <a:latin typeface="Calibri" panose="020F0502020204030204"/>
              </a:rPr>
              <a:t>)</a:t>
            </a:r>
            <a:endParaRPr kumimoji="0" lang="fr-FR" sz="2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685800" marR="0" lvl="1" indent="-228600" algn="l" defTabSz="914400" rtl="0" eaLnBrk="0" fontAlgn="base" latinLnBrk="0" hangingPunct="0">
              <a:lnSpc>
                <a:spcPct val="90000"/>
              </a:lnSpc>
              <a:spcBef>
                <a:spcPts val="500"/>
              </a:spcBef>
              <a:spcAft>
                <a:spcPct val="0"/>
              </a:spcAft>
              <a:buClr>
                <a:srgbClr val="C00000"/>
              </a:buClr>
              <a:buSzTx/>
              <a:buFont typeface="Arial" pitchFamily="34" charset="0"/>
              <a:buChar char="•"/>
              <a:tabLst/>
              <a:defRPr/>
            </a:pP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Title: Authentication and Authorization for Constrained Environments Using the OAuth 2.0 Framework (ACE-OAuth)</a:t>
            </a:r>
          </a:p>
          <a:p>
            <a:pPr marL="685800" marR="0" lvl="1" indent="-228600" algn="l" defTabSz="914400" rtl="0" eaLnBrk="0" fontAlgn="base" latinLnBrk="0" hangingPunct="0">
              <a:lnSpc>
                <a:spcPct val="90000"/>
              </a:lnSpc>
              <a:spcBef>
                <a:spcPts val="500"/>
              </a:spcBef>
              <a:spcAft>
                <a:spcPct val="0"/>
              </a:spcAft>
              <a:buClr>
                <a:srgbClr val="C00000"/>
              </a:buClr>
              <a:buSzTx/>
              <a:buFont typeface="Arial" pitchFamily="34" charset="0"/>
              <a:buChar char="•"/>
              <a:tabLst/>
              <a:defRPr/>
            </a:pP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sym typeface="Wingdings" panose="05000000000000000000" pitchFamily="2" charset="2"/>
              </a:rPr>
              <a:t>Published: 08/2022</a:t>
            </a:r>
          </a:p>
          <a:p>
            <a:pPr marL="685800" marR="0" lvl="1" indent="-228600" algn="l" defTabSz="914400" rtl="0" eaLnBrk="0" fontAlgn="base" latinLnBrk="0" hangingPunct="0">
              <a:lnSpc>
                <a:spcPct val="90000"/>
              </a:lnSpc>
              <a:spcBef>
                <a:spcPts val="500"/>
              </a:spcBef>
              <a:spcAft>
                <a:spcPct val="0"/>
              </a:spcAft>
              <a:buClr>
                <a:srgbClr val="C00000"/>
              </a:buClr>
              <a:buSzTx/>
              <a:buFont typeface="Arial" pitchFamily="34" charset="0"/>
              <a:buChar char="•"/>
              <a:tabLst/>
              <a:defRPr/>
            </a:pPr>
            <a:r>
              <a:rPr kumimoji="0" lang="fr-FR" sz="2400" b="0" i="0" u="none" strike="noStrike" kern="1200" cap="none" spc="0" normalizeH="0" baseline="0" noProof="0" dirty="0">
                <a:ln>
                  <a:noFill/>
                </a:ln>
                <a:solidFill>
                  <a:prstClr val="black"/>
                </a:solidFill>
                <a:effectLst/>
                <a:uLnTx/>
                <a:uFillTx/>
                <a:latin typeface="Calibri" panose="020F0502020204030204"/>
                <a:ea typeface="+mn-ea"/>
                <a:cs typeface="+mn-cs"/>
              </a:rPr>
              <a:t>Next </a:t>
            </a:r>
            <a:r>
              <a:rPr kumimoji="0" lang="fr-FR" sz="2400" b="0" i="0" u="none" strike="noStrike" kern="1200" cap="none" spc="0" normalizeH="0" baseline="0" noProof="0" dirty="0" err="1">
                <a:ln>
                  <a:noFill/>
                </a:ln>
                <a:solidFill>
                  <a:prstClr val="black"/>
                </a:solidFill>
                <a:effectLst/>
                <a:uLnTx/>
                <a:uFillTx/>
                <a:latin typeface="Calibri" panose="020F0502020204030204"/>
                <a:ea typeface="+mn-ea"/>
                <a:cs typeface="+mn-cs"/>
              </a:rPr>
              <a:t>step</a:t>
            </a:r>
            <a:r>
              <a:rPr kumimoji="0" lang="fr-FR" sz="2400" b="0" i="0" u="none" strike="noStrike" kern="1200" cap="none" spc="0" normalizeH="0" baseline="0" noProof="0" dirty="0">
                <a:ln>
                  <a:noFill/>
                </a:ln>
                <a:solidFill>
                  <a:prstClr val="black"/>
                </a:solidFill>
                <a:effectLst/>
                <a:uLnTx/>
                <a:uFillTx/>
                <a:latin typeface="Calibri" panose="020F0502020204030204"/>
                <a:ea typeface="+mn-ea"/>
                <a:cs typeface="+mn-cs"/>
              </a:rPr>
              <a:t>: CT1 </a:t>
            </a:r>
            <a:r>
              <a:rPr kumimoji="0" lang="fr-FR" sz="2400" b="0" i="0" u="none" strike="noStrike" kern="1200" cap="none" spc="0" normalizeH="0" baseline="0" noProof="0" dirty="0" err="1">
                <a:ln>
                  <a:noFill/>
                </a:ln>
                <a:solidFill>
                  <a:prstClr val="black"/>
                </a:solidFill>
                <a:effectLst/>
                <a:uLnTx/>
                <a:uFillTx/>
                <a:latin typeface="Calibri" panose="020F0502020204030204"/>
                <a:ea typeface="+mn-ea"/>
                <a:cs typeface="+mn-cs"/>
              </a:rPr>
              <a:t>CRs</a:t>
            </a:r>
            <a:r>
              <a:rPr kumimoji="0" lang="fr-FR" sz="2400" b="0" i="0" u="none" strike="noStrike" kern="1200" cap="none" spc="0" normalizeH="0" baseline="0" noProof="0" dirty="0">
                <a:ln>
                  <a:noFill/>
                </a:ln>
                <a:solidFill>
                  <a:prstClr val="black"/>
                </a:solidFill>
                <a:effectLst/>
                <a:uLnTx/>
                <a:uFillTx/>
                <a:latin typeface="Calibri" panose="020F0502020204030204"/>
                <a:ea typeface="+mn-ea"/>
                <a:cs typeface="+mn-cs"/>
              </a:rPr>
              <a:t> to 24.547 and SA3 CR to 33.434</a:t>
            </a:r>
          </a:p>
          <a:p>
            <a:endParaRPr lang="fr-FR" dirty="0"/>
          </a:p>
        </p:txBody>
      </p:sp>
    </p:spTree>
    <p:extLst>
      <p:ext uri="{BB962C8B-B14F-4D97-AF65-F5344CB8AC3E}">
        <p14:creationId xmlns:p14="http://schemas.microsoft.com/office/powerpoint/2010/main" val="3812605162"/>
      </p:ext>
    </p:extLst>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36351FF-578A-4A40-88D0-E35FEB699BF5}"/>
              </a:ext>
            </a:extLst>
          </p:cNvPr>
          <p:cNvSpPr>
            <a:spLocks noGrp="1"/>
          </p:cNvSpPr>
          <p:nvPr>
            <p:ph type="title"/>
          </p:nvPr>
        </p:nvSpPr>
        <p:spPr/>
        <p:txBody>
          <a:bodyPr/>
          <a:lstStyle/>
          <a:p>
            <a:r>
              <a:rPr lang="en-US" dirty="0"/>
              <a:t>IETF reference updates</a:t>
            </a:r>
            <a:endParaRPr lang="fr-FR" dirty="0"/>
          </a:p>
        </p:txBody>
      </p:sp>
      <p:sp>
        <p:nvSpPr>
          <p:cNvPr id="3" name="Espace réservé du contenu 2">
            <a:extLst>
              <a:ext uri="{FF2B5EF4-FFF2-40B4-BE49-F238E27FC236}">
                <a16:creationId xmlns:a16="http://schemas.microsoft.com/office/drawing/2014/main" id="{8DBD83E5-1B35-4D87-BDA2-849C5DF5E613}"/>
              </a:ext>
            </a:extLst>
          </p:cNvPr>
          <p:cNvSpPr>
            <a:spLocks noGrp="1"/>
          </p:cNvSpPr>
          <p:nvPr>
            <p:ph idx="1"/>
          </p:nvPr>
        </p:nvSpPr>
        <p:spPr/>
        <p:txBody>
          <a:bodyPr/>
          <a:lstStyle/>
          <a:p>
            <a:r>
              <a:rPr lang="fr-FR" dirty="0"/>
              <a:t>RFC 9360 (</a:t>
            </a:r>
            <a:r>
              <a:rPr lang="fr-FR" dirty="0" err="1"/>
              <a:t>Was</a:t>
            </a:r>
            <a:r>
              <a:rPr lang="fr-FR" dirty="0"/>
              <a:t>: draft-</a:t>
            </a:r>
            <a:r>
              <a:rPr lang="fr-FR" dirty="0" err="1"/>
              <a:t>ietf</a:t>
            </a:r>
            <a:r>
              <a:rPr lang="fr-FR" dirty="0"/>
              <a:t>-</a:t>
            </a:r>
            <a:r>
              <a:rPr lang="fr-FR" dirty="0" err="1"/>
              <a:t>sipcore</a:t>
            </a:r>
            <a:r>
              <a:rPr lang="fr-FR" dirty="0"/>
              <a:t>-multiple-</a:t>
            </a:r>
            <a:r>
              <a:rPr lang="fr-FR" dirty="0" err="1"/>
              <a:t>reasons</a:t>
            </a:r>
            <a:r>
              <a:rPr lang="fr-FR" dirty="0"/>
              <a:t>)</a:t>
            </a:r>
          </a:p>
          <a:p>
            <a:pPr lvl="1"/>
            <a:r>
              <a:rPr lang="en-US" dirty="0"/>
              <a:t>Title: Multiple SIP Reason Header Field Values</a:t>
            </a:r>
          </a:p>
          <a:p>
            <a:pPr lvl="1"/>
            <a:r>
              <a:rPr lang="en-US" dirty="0">
                <a:sym typeface="Wingdings" panose="05000000000000000000" pitchFamily="2" charset="2"/>
              </a:rPr>
              <a:t>Published: 03/2023</a:t>
            </a:r>
          </a:p>
          <a:p>
            <a:pPr lvl="1"/>
            <a:r>
              <a:rPr lang="fr-FR" dirty="0"/>
              <a:t>Next </a:t>
            </a:r>
            <a:r>
              <a:rPr lang="fr-FR" dirty="0" err="1"/>
              <a:t>step</a:t>
            </a:r>
            <a:r>
              <a:rPr lang="fr-FR" dirty="0"/>
              <a:t>: CT1 </a:t>
            </a:r>
            <a:r>
              <a:rPr lang="fr-FR" dirty="0" err="1"/>
              <a:t>CRs</a:t>
            </a:r>
            <a:r>
              <a:rPr lang="fr-FR" dirty="0"/>
              <a:t> to 24.229 and 29.165</a:t>
            </a:r>
          </a:p>
          <a:p>
            <a:pPr lvl="1"/>
            <a:endParaRPr lang="fr-FR" dirty="0"/>
          </a:p>
          <a:p>
            <a:r>
              <a:rPr lang="fr-FR" dirty="0"/>
              <a:t>RFC 3428 (</a:t>
            </a:r>
            <a:r>
              <a:rPr lang="fr-FR" dirty="0" err="1"/>
              <a:t>Was</a:t>
            </a:r>
            <a:r>
              <a:rPr lang="fr-FR" dirty="0"/>
              <a:t>: draft-</a:t>
            </a:r>
            <a:r>
              <a:rPr lang="fr-FR" dirty="0" err="1"/>
              <a:t>ietf</a:t>
            </a:r>
            <a:r>
              <a:rPr lang="fr-FR" dirty="0"/>
              <a:t>-</a:t>
            </a:r>
            <a:r>
              <a:rPr lang="fr-FR" dirty="0" err="1"/>
              <a:t>sip</a:t>
            </a:r>
            <a:r>
              <a:rPr lang="fr-FR" dirty="0"/>
              <a:t>-message)</a:t>
            </a:r>
          </a:p>
          <a:p>
            <a:pPr lvl="1"/>
            <a:r>
              <a:rPr lang="en-US" dirty="0"/>
              <a:t>Title: Session Initiation Protocol (SIP) Extension for Instant Messaging</a:t>
            </a:r>
          </a:p>
          <a:p>
            <a:pPr lvl="1"/>
            <a:r>
              <a:rPr lang="en-US" dirty="0"/>
              <a:t>Was: </a:t>
            </a:r>
            <a:r>
              <a:rPr lang="en-US" dirty="0">
                <a:sym typeface="Wingdings" panose="05000000000000000000" pitchFamily="2" charset="2"/>
              </a:rPr>
              <a:t>draft-</a:t>
            </a:r>
            <a:r>
              <a:rPr lang="en-US" dirty="0" err="1">
                <a:sym typeface="Wingdings" panose="05000000000000000000" pitchFamily="2" charset="2"/>
              </a:rPr>
              <a:t>ietf</a:t>
            </a:r>
            <a:r>
              <a:rPr lang="en-US" dirty="0">
                <a:sym typeface="Wingdings" panose="05000000000000000000" pitchFamily="2" charset="2"/>
              </a:rPr>
              <a:t>-</a:t>
            </a:r>
            <a:r>
              <a:rPr lang="en-US" dirty="0" err="1">
                <a:sym typeface="Wingdings" panose="05000000000000000000" pitchFamily="2" charset="2"/>
              </a:rPr>
              <a:t>sipcore</a:t>
            </a:r>
            <a:r>
              <a:rPr lang="en-US" dirty="0">
                <a:sym typeface="Wingdings" panose="05000000000000000000" pitchFamily="2" charset="2"/>
              </a:rPr>
              <a:t>-multiple-reasons</a:t>
            </a:r>
          </a:p>
          <a:p>
            <a:pPr lvl="1"/>
            <a:r>
              <a:rPr lang="en-US" dirty="0">
                <a:sym typeface="Wingdings" panose="05000000000000000000" pitchFamily="2" charset="2"/>
              </a:rPr>
              <a:t>Published: 12/2022</a:t>
            </a:r>
          </a:p>
          <a:p>
            <a:pPr lvl="1"/>
            <a:r>
              <a:rPr lang="fr-FR" dirty="0"/>
              <a:t>Next </a:t>
            </a:r>
            <a:r>
              <a:rPr lang="fr-FR" dirty="0" err="1"/>
              <a:t>step</a:t>
            </a:r>
            <a:r>
              <a:rPr lang="fr-FR" dirty="0"/>
              <a:t>: SA1 </a:t>
            </a:r>
            <a:r>
              <a:rPr lang="fr-FR" dirty="0" err="1"/>
              <a:t>CRs</a:t>
            </a:r>
            <a:r>
              <a:rPr lang="fr-FR" dirty="0"/>
              <a:t> to 22.940</a:t>
            </a:r>
          </a:p>
          <a:p>
            <a:pPr lvl="1"/>
            <a:endParaRPr lang="fr-FR" dirty="0"/>
          </a:p>
          <a:p>
            <a:pPr lvl="1"/>
            <a:endParaRPr lang="fr-FR" dirty="0"/>
          </a:p>
        </p:txBody>
      </p:sp>
    </p:spTree>
    <p:extLst>
      <p:ext uri="{BB962C8B-B14F-4D97-AF65-F5344CB8AC3E}">
        <p14:creationId xmlns:p14="http://schemas.microsoft.com/office/powerpoint/2010/main" val="3024644237"/>
      </p:ext>
    </p:extLst>
  </p:cSld>
  <p:clrMapOvr>
    <a:masterClrMapping/>
  </p:clrMapOvr>
  <p:transition>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56CAB3C-47A1-4E72-8BF4-6FA86D77C6CF}"/>
              </a:ext>
            </a:extLst>
          </p:cNvPr>
          <p:cNvSpPr>
            <a:spLocks noGrp="1"/>
          </p:cNvSpPr>
          <p:nvPr>
            <p:ph type="title"/>
          </p:nvPr>
        </p:nvSpPr>
        <p:spPr/>
        <p:txBody>
          <a:bodyPr/>
          <a:lstStyle/>
          <a:p>
            <a:r>
              <a:rPr lang="en-US" dirty="0"/>
              <a:t>IETF reference updates</a:t>
            </a:r>
            <a:endParaRPr lang="fr-FR" dirty="0"/>
          </a:p>
        </p:txBody>
      </p:sp>
      <p:sp>
        <p:nvSpPr>
          <p:cNvPr id="3" name="Espace réservé du contenu 2">
            <a:extLst>
              <a:ext uri="{FF2B5EF4-FFF2-40B4-BE49-F238E27FC236}">
                <a16:creationId xmlns:a16="http://schemas.microsoft.com/office/drawing/2014/main" id="{8FD8AFB0-72EE-4E7A-AD9B-D250D7D8DE79}"/>
              </a:ext>
            </a:extLst>
          </p:cNvPr>
          <p:cNvSpPr>
            <a:spLocks noGrp="1"/>
          </p:cNvSpPr>
          <p:nvPr>
            <p:ph idx="1"/>
          </p:nvPr>
        </p:nvSpPr>
        <p:spPr/>
        <p:txBody>
          <a:bodyPr/>
          <a:lstStyle/>
          <a:p>
            <a:pPr marL="228600" marR="0" lvl="0" indent="-228600" algn="l" defTabSz="914400" rtl="0" eaLnBrk="0" fontAlgn="base" latinLnBrk="0" hangingPunct="0">
              <a:lnSpc>
                <a:spcPct val="90000"/>
              </a:lnSpc>
              <a:spcBef>
                <a:spcPts val="1000"/>
              </a:spcBef>
              <a:spcAft>
                <a:spcPct val="0"/>
              </a:spcAft>
              <a:buClrTx/>
              <a:buSzTx/>
              <a:buFontTx/>
              <a:buBlip>
                <a:blip r:embed="rId2"/>
              </a:buBlip>
              <a:tabLst/>
              <a:defRPr/>
            </a:pPr>
            <a:r>
              <a:rPr kumimoji="0" lang="fr-FR" sz="2800" b="0" i="0" u="none" strike="noStrike" kern="1200" cap="none" spc="0" normalizeH="0" baseline="0" noProof="0" dirty="0">
                <a:ln>
                  <a:noFill/>
                </a:ln>
                <a:solidFill>
                  <a:prstClr val="black"/>
                </a:solidFill>
                <a:effectLst/>
                <a:uLnTx/>
                <a:uFillTx/>
                <a:latin typeface="Calibri" panose="020F0502020204030204"/>
                <a:ea typeface="+mn-ea"/>
                <a:cs typeface="+mn-cs"/>
              </a:rPr>
              <a:t>RFC 9201 (</a:t>
            </a:r>
            <a:r>
              <a:rPr kumimoji="0" lang="fr-FR" sz="2800" b="0" i="0" u="none" strike="noStrike" kern="1200" cap="none" spc="0" normalizeH="0" baseline="0" noProof="0" dirty="0" err="1">
                <a:ln>
                  <a:noFill/>
                </a:ln>
                <a:solidFill>
                  <a:prstClr val="black"/>
                </a:solidFill>
                <a:effectLst/>
                <a:uLnTx/>
                <a:uFillTx/>
                <a:latin typeface="Calibri" panose="020F0502020204030204"/>
                <a:ea typeface="+mn-ea"/>
                <a:cs typeface="+mn-cs"/>
              </a:rPr>
              <a:t>Was</a:t>
            </a:r>
            <a:r>
              <a:rPr kumimoji="0" lang="fr-FR" sz="2800" b="0" i="0" u="none" strike="noStrike" kern="1200" cap="none" spc="0" normalizeH="0" baseline="0" noProof="0" dirty="0">
                <a:ln>
                  <a:noFill/>
                </a:ln>
                <a:solidFill>
                  <a:prstClr val="black"/>
                </a:solidFill>
                <a:effectLst/>
                <a:uLnTx/>
                <a:uFillTx/>
                <a:latin typeface="Calibri" panose="020F0502020204030204"/>
                <a:ea typeface="+mn-ea"/>
                <a:cs typeface="+mn-cs"/>
              </a:rPr>
              <a:t>: draft draft-</a:t>
            </a:r>
            <a:r>
              <a:rPr kumimoji="0" lang="fr-FR" sz="2800" b="0" i="0" u="none" strike="noStrike" kern="1200" cap="none" spc="0" normalizeH="0" baseline="0" noProof="0" dirty="0" err="1">
                <a:ln>
                  <a:noFill/>
                </a:ln>
                <a:solidFill>
                  <a:prstClr val="black"/>
                </a:solidFill>
                <a:effectLst/>
                <a:uLnTx/>
                <a:uFillTx/>
                <a:latin typeface="Calibri" panose="020F0502020204030204"/>
                <a:ea typeface="+mn-ea"/>
                <a:cs typeface="+mn-cs"/>
              </a:rPr>
              <a:t>ietf</a:t>
            </a:r>
            <a:r>
              <a:rPr kumimoji="0" lang="fr-FR" sz="2800" b="0" i="0" u="none" strike="noStrike" kern="1200" cap="none" spc="0" normalizeH="0" baseline="0" noProof="0" dirty="0">
                <a:ln>
                  <a:noFill/>
                </a:ln>
                <a:solidFill>
                  <a:prstClr val="black"/>
                </a:solidFill>
                <a:effectLst/>
                <a:uLnTx/>
                <a:uFillTx/>
                <a:latin typeface="Calibri" panose="020F0502020204030204"/>
                <a:ea typeface="+mn-ea"/>
                <a:cs typeface="+mn-cs"/>
              </a:rPr>
              <a:t>-ace-</a:t>
            </a:r>
            <a:r>
              <a:rPr kumimoji="0" lang="fr-FR" sz="2800" b="0" i="0" u="none" strike="noStrike" kern="1200" cap="none" spc="0" normalizeH="0" baseline="0" noProof="0" dirty="0" err="1">
                <a:ln>
                  <a:noFill/>
                </a:ln>
                <a:solidFill>
                  <a:prstClr val="black"/>
                </a:solidFill>
                <a:effectLst/>
                <a:uLnTx/>
                <a:uFillTx/>
                <a:latin typeface="Calibri" panose="020F0502020204030204"/>
                <a:ea typeface="+mn-ea"/>
                <a:cs typeface="+mn-cs"/>
              </a:rPr>
              <a:t>oauth</a:t>
            </a:r>
            <a:r>
              <a:rPr kumimoji="0" lang="fr-FR" sz="2800" b="0" i="0" u="none" strike="noStrike" kern="1200" cap="none" spc="0" normalizeH="0" baseline="0" noProof="0" dirty="0">
                <a:ln>
                  <a:noFill/>
                </a:ln>
                <a:solidFill>
                  <a:prstClr val="black"/>
                </a:solidFill>
                <a:effectLst/>
                <a:uLnTx/>
                <a:uFillTx/>
                <a:latin typeface="Calibri" panose="020F0502020204030204"/>
                <a:ea typeface="+mn-ea"/>
                <a:cs typeface="+mn-cs"/>
              </a:rPr>
              <a:t>-params</a:t>
            </a:r>
            <a:r>
              <a:rPr lang="fr-FR" dirty="0">
                <a:solidFill>
                  <a:prstClr val="black"/>
                </a:solidFill>
                <a:latin typeface="Calibri" panose="020F0502020204030204"/>
              </a:rPr>
              <a:t>)</a:t>
            </a:r>
            <a:endParaRPr kumimoji="0" lang="fr-FR" sz="2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685800" marR="0" lvl="1" indent="-228600" algn="l" defTabSz="914400" rtl="0" eaLnBrk="0" fontAlgn="base" latinLnBrk="0" hangingPunct="0">
              <a:lnSpc>
                <a:spcPct val="90000"/>
              </a:lnSpc>
              <a:spcBef>
                <a:spcPts val="500"/>
              </a:spcBef>
              <a:spcAft>
                <a:spcPct val="0"/>
              </a:spcAft>
              <a:buClr>
                <a:srgbClr val="C00000"/>
              </a:buClr>
              <a:buSzTx/>
              <a:buFont typeface="Arial" pitchFamily="34" charset="0"/>
              <a:buChar char="•"/>
              <a:tabLst/>
              <a:defRPr/>
            </a:pP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Title: Additional OAuth Parameters for Authentication and Authorization for Constrained Environments (ACE)</a:t>
            </a:r>
          </a:p>
          <a:p>
            <a:pPr marL="685800" marR="0" lvl="1" indent="-228600" algn="l" defTabSz="914400" rtl="0" eaLnBrk="0" fontAlgn="base" latinLnBrk="0" hangingPunct="0">
              <a:lnSpc>
                <a:spcPct val="90000"/>
              </a:lnSpc>
              <a:spcBef>
                <a:spcPts val="500"/>
              </a:spcBef>
              <a:spcAft>
                <a:spcPct val="0"/>
              </a:spcAft>
              <a:buClr>
                <a:srgbClr val="C00000"/>
              </a:buClr>
              <a:buSzTx/>
              <a:buFont typeface="Arial" pitchFamily="34" charset="0"/>
              <a:buChar char="•"/>
              <a:tabLst/>
              <a:defRPr/>
            </a:pP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sym typeface="Wingdings" panose="05000000000000000000" pitchFamily="2" charset="2"/>
              </a:rPr>
              <a:t>Published: 08/2022</a:t>
            </a:r>
          </a:p>
          <a:p>
            <a:pPr marL="685800" marR="0" lvl="1" indent="-228600" algn="l" defTabSz="914400" rtl="0" eaLnBrk="0" fontAlgn="base" latinLnBrk="0" hangingPunct="0">
              <a:lnSpc>
                <a:spcPct val="90000"/>
              </a:lnSpc>
              <a:spcBef>
                <a:spcPts val="500"/>
              </a:spcBef>
              <a:spcAft>
                <a:spcPct val="0"/>
              </a:spcAft>
              <a:buClr>
                <a:srgbClr val="C00000"/>
              </a:buClr>
              <a:buSzTx/>
              <a:buFont typeface="Arial" pitchFamily="34" charset="0"/>
              <a:buChar char="•"/>
              <a:tabLst/>
              <a:defRPr/>
            </a:pPr>
            <a:r>
              <a:rPr kumimoji="0" lang="fr-FR" sz="2400" b="0" i="0" u="none" strike="noStrike" kern="1200" cap="none" spc="0" normalizeH="0" baseline="0" noProof="0" dirty="0">
                <a:ln>
                  <a:noFill/>
                </a:ln>
                <a:solidFill>
                  <a:prstClr val="black"/>
                </a:solidFill>
                <a:effectLst/>
                <a:uLnTx/>
                <a:uFillTx/>
                <a:latin typeface="Calibri" panose="020F0502020204030204"/>
                <a:ea typeface="+mn-ea"/>
                <a:cs typeface="+mn-cs"/>
              </a:rPr>
              <a:t>Next </a:t>
            </a:r>
            <a:r>
              <a:rPr kumimoji="0" lang="fr-FR" sz="2400" b="0" i="0" u="none" strike="noStrike" kern="1200" cap="none" spc="0" normalizeH="0" baseline="0" noProof="0" dirty="0" err="1">
                <a:ln>
                  <a:noFill/>
                </a:ln>
                <a:solidFill>
                  <a:prstClr val="black"/>
                </a:solidFill>
                <a:effectLst/>
                <a:uLnTx/>
                <a:uFillTx/>
                <a:latin typeface="Calibri" panose="020F0502020204030204"/>
                <a:ea typeface="+mn-ea"/>
                <a:cs typeface="+mn-cs"/>
              </a:rPr>
              <a:t>step</a:t>
            </a:r>
            <a:r>
              <a:rPr kumimoji="0" lang="fr-FR" sz="2400" b="0" i="0" u="none" strike="noStrike" kern="1200" cap="none" spc="0" normalizeH="0" baseline="0" noProof="0" dirty="0">
                <a:ln>
                  <a:noFill/>
                </a:ln>
                <a:solidFill>
                  <a:prstClr val="black"/>
                </a:solidFill>
                <a:effectLst/>
                <a:uLnTx/>
                <a:uFillTx/>
                <a:latin typeface="Calibri" panose="020F0502020204030204"/>
                <a:ea typeface="+mn-ea"/>
                <a:cs typeface="+mn-cs"/>
              </a:rPr>
              <a:t>: SA3 CR to 33.434</a:t>
            </a:r>
          </a:p>
          <a:p>
            <a:pPr marL="228600" marR="0" lvl="0" indent="-228600" algn="l" defTabSz="914400" rtl="0" eaLnBrk="0" fontAlgn="base" latinLnBrk="0" hangingPunct="0">
              <a:lnSpc>
                <a:spcPct val="90000"/>
              </a:lnSpc>
              <a:spcBef>
                <a:spcPts val="1000"/>
              </a:spcBef>
              <a:spcAft>
                <a:spcPct val="0"/>
              </a:spcAft>
              <a:buClrTx/>
              <a:buSzTx/>
              <a:buFontTx/>
              <a:buBlip>
                <a:blip r:embed="rId2"/>
              </a:buBlip>
              <a:tabLst/>
              <a:defRPr/>
            </a:pPr>
            <a:r>
              <a:rPr kumimoji="0" lang="fr-FR" sz="2800" b="0" i="0" u="none" strike="noStrike" kern="1200" cap="none" spc="0" normalizeH="0" baseline="0" noProof="0" dirty="0">
                <a:ln>
                  <a:noFill/>
                </a:ln>
                <a:solidFill>
                  <a:prstClr val="black"/>
                </a:solidFill>
                <a:effectLst/>
                <a:uLnTx/>
                <a:uFillTx/>
                <a:latin typeface="Calibri" panose="020F0502020204030204"/>
                <a:ea typeface="+mn-ea"/>
                <a:cs typeface="+mn-cs"/>
              </a:rPr>
              <a:t>RFC 9202 (</a:t>
            </a:r>
            <a:r>
              <a:rPr kumimoji="0" lang="fr-FR" sz="2800" b="0" i="0" u="none" strike="noStrike" kern="1200" cap="none" spc="0" normalizeH="0" baseline="0" noProof="0" dirty="0" err="1">
                <a:ln>
                  <a:noFill/>
                </a:ln>
                <a:solidFill>
                  <a:prstClr val="black"/>
                </a:solidFill>
                <a:effectLst/>
                <a:uLnTx/>
                <a:uFillTx/>
                <a:latin typeface="Calibri" panose="020F0502020204030204"/>
                <a:ea typeface="+mn-ea"/>
                <a:cs typeface="+mn-cs"/>
              </a:rPr>
              <a:t>Was</a:t>
            </a:r>
            <a:r>
              <a:rPr kumimoji="0" lang="fr-FR" sz="2800" b="0" i="0" u="none" strike="noStrike" kern="1200" cap="none" spc="0" normalizeH="0" baseline="0" noProof="0" dirty="0">
                <a:ln>
                  <a:noFill/>
                </a:ln>
                <a:solidFill>
                  <a:prstClr val="black"/>
                </a:solidFill>
                <a:effectLst/>
                <a:uLnTx/>
                <a:uFillTx/>
                <a:latin typeface="Calibri" panose="020F0502020204030204"/>
                <a:ea typeface="+mn-ea"/>
                <a:cs typeface="+mn-cs"/>
              </a:rPr>
              <a:t>: draft-</a:t>
            </a:r>
            <a:r>
              <a:rPr kumimoji="0" lang="fr-FR" sz="2800" b="0" i="0" u="none" strike="noStrike" kern="1200" cap="none" spc="0" normalizeH="0" baseline="0" noProof="0" dirty="0" err="1">
                <a:ln>
                  <a:noFill/>
                </a:ln>
                <a:solidFill>
                  <a:prstClr val="black"/>
                </a:solidFill>
                <a:effectLst/>
                <a:uLnTx/>
                <a:uFillTx/>
                <a:latin typeface="Calibri" panose="020F0502020204030204"/>
                <a:ea typeface="+mn-ea"/>
                <a:cs typeface="+mn-cs"/>
              </a:rPr>
              <a:t>ietf</a:t>
            </a:r>
            <a:r>
              <a:rPr kumimoji="0" lang="fr-FR" sz="2800" b="0" i="0" u="none" strike="noStrike" kern="1200" cap="none" spc="0" normalizeH="0" baseline="0" noProof="0" dirty="0">
                <a:ln>
                  <a:noFill/>
                </a:ln>
                <a:solidFill>
                  <a:prstClr val="black"/>
                </a:solidFill>
                <a:effectLst/>
                <a:uLnTx/>
                <a:uFillTx/>
                <a:latin typeface="Calibri" panose="020F0502020204030204"/>
                <a:ea typeface="+mn-ea"/>
                <a:cs typeface="+mn-cs"/>
              </a:rPr>
              <a:t>-ace-</a:t>
            </a:r>
            <a:r>
              <a:rPr kumimoji="0" lang="fr-FR" sz="2800" b="0" i="0" u="none" strike="noStrike" kern="1200" cap="none" spc="0" normalizeH="0" baseline="0" noProof="0" dirty="0" err="1">
                <a:ln>
                  <a:noFill/>
                </a:ln>
                <a:solidFill>
                  <a:prstClr val="black"/>
                </a:solidFill>
                <a:effectLst/>
                <a:uLnTx/>
                <a:uFillTx/>
                <a:latin typeface="Calibri" panose="020F0502020204030204"/>
                <a:ea typeface="+mn-ea"/>
                <a:cs typeface="+mn-cs"/>
              </a:rPr>
              <a:t>dtls</a:t>
            </a:r>
            <a:r>
              <a:rPr kumimoji="0" lang="fr-FR" sz="2800" b="0" i="0" u="none" strike="noStrike" kern="1200" cap="none" spc="0" normalizeH="0" baseline="0" noProof="0" dirty="0">
                <a:ln>
                  <a:noFill/>
                </a:ln>
                <a:solidFill>
                  <a:prstClr val="black"/>
                </a:solidFill>
                <a:effectLst/>
                <a:uLnTx/>
                <a:uFillTx/>
                <a:latin typeface="Calibri" panose="020F0502020204030204"/>
                <a:ea typeface="+mn-ea"/>
                <a:cs typeface="+mn-cs"/>
              </a:rPr>
              <a:t>-</a:t>
            </a:r>
            <a:r>
              <a:rPr kumimoji="0" lang="fr-FR" sz="2800" b="0" i="0" u="none" strike="noStrike" kern="1200" cap="none" spc="0" normalizeH="0" baseline="0" noProof="0" dirty="0" err="1">
                <a:ln>
                  <a:noFill/>
                </a:ln>
                <a:solidFill>
                  <a:prstClr val="black"/>
                </a:solidFill>
                <a:effectLst/>
                <a:uLnTx/>
                <a:uFillTx/>
                <a:latin typeface="Calibri" panose="020F0502020204030204"/>
                <a:ea typeface="+mn-ea"/>
                <a:cs typeface="+mn-cs"/>
              </a:rPr>
              <a:t>authorize</a:t>
            </a:r>
            <a:r>
              <a:rPr lang="fr-FR" dirty="0">
                <a:solidFill>
                  <a:prstClr val="black"/>
                </a:solidFill>
                <a:latin typeface="Calibri" panose="020F0502020204030204"/>
              </a:rPr>
              <a:t>)</a:t>
            </a:r>
            <a:endParaRPr kumimoji="0" lang="fr-FR" sz="2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685800" marR="0" lvl="1" indent="-228600" algn="l" defTabSz="914400" rtl="0" eaLnBrk="0" fontAlgn="base" latinLnBrk="0" hangingPunct="0">
              <a:lnSpc>
                <a:spcPct val="90000"/>
              </a:lnSpc>
              <a:spcBef>
                <a:spcPts val="500"/>
              </a:spcBef>
              <a:spcAft>
                <a:spcPct val="0"/>
              </a:spcAft>
              <a:buClr>
                <a:srgbClr val="C00000"/>
              </a:buClr>
              <a:buSzTx/>
              <a:buFont typeface="Arial" pitchFamily="34" charset="0"/>
              <a:buChar char="•"/>
              <a:tabLst/>
              <a:defRPr/>
            </a:pP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Title: Datagram Transport Layer Security (DTLS) Profile for Authentication and Authorization for Constrained Environments (ACE)</a:t>
            </a:r>
          </a:p>
          <a:p>
            <a:pPr marL="685800" marR="0" lvl="1" indent="-228600" algn="l" defTabSz="914400" rtl="0" eaLnBrk="0" fontAlgn="base" latinLnBrk="0" hangingPunct="0">
              <a:lnSpc>
                <a:spcPct val="90000"/>
              </a:lnSpc>
              <a:spcBef>
                <a:spcPts val="500"/>
              </a:spcBef>
              <a:spcAft>
                <a:spcPct val="0"/>
              </a:spcAft>
              <a:buClr>
                <a:srgbClr val="C00000"/>
              </a:buClr>
              <a:buSzTx/>
              <a:buFont typeface="Arial" pitchFamily="34" charset="0"/>
              <a:buChar char="•"/>
              <a:tabLst/>
              <a:defRPr/>
            </a:pP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sym typeface="Wingdings" panose="05000000000000000000" pitchFamily="2" charset="2"/>
              </a:rPr>
              <a:t>Published: 08/2022</a:t>
            </a:r>
          </a:p>
          <a:p>
            <a:pPr marL="685800" marR="0" lvl="1" indent="-228600" algn="l" defTabSz="914400" rtl="0" eaLnBrk="0" fontAlgn="base" latinLnBrk="0" hangingPunct="0">
              <a:lnSpc>
                <a:spcPct val="90000"/>
              </a:lnSpc>
              <a:spcBef>
                <a:spcPts val="500"/>
              </a:spcBef>
              <a:spcAft>
                <a:spcPct val="0"/>
              </a:spcAft>
              <a:buClr>
                <a:srgbClr val="C00000"/>
              </a:buClr>
              <a:buSzTx/>
              <a:buFont typeface="Arial" pitchFamily="34" charset="0"/>
              <a:buChar char="•"/>
              <a:tabLst/>
              <a:defRPr/>
            </a:pPr>
            <a:r>
              <a:rPr kumimoji="0" lang="fr-FR" sz="2400" b="0" i="0" u="none" strike="noStrike" kern="1200" cap="none" spc="0" normalizeH="0" baseline="0" noProof="0" dirty="0">
                <a:ln>
                  <a:noFill/>
                </a:ln>
                <a:solidFill>
                  <a:prstClr val="black"/>
                </a:solidFill>
                <a:effectLst/>
                <a:uLnTx/>
                <a:uFillTx/>
                <a:latin typeface="Calibri" panose="020F0502020204030204"/>
                <a:ea typeface="+mn-ea"/>
                <a:cs typeface="+mn-cs"/>
              </a:rPr>
              <a:t>Next </a:t>
            </a:r>
            <a:r>
              <a:rPr kumimoji="0" lang="fr-FR" sz="2400" b="0" i="0" u="none" strike="noStrike" kern="1200" cap="none" spc="0" normalizeH="0" baseline="0" noProof="0" dirty="0" err="1">
                <a:ln>
                  <a:noFill/>
                </a:ln>
                <a:solidFill>
                  <a:prstClr val="black"/>
                </a:solidFill>
                <a:effectLst/>
                <a:uLnTx/>
                <a:uFillTx/>
                <a:latin typeface="Calibri" panose="020F0502020204030204"/>
                <a:ea typeface="+mn-ea"/>
                <a:cs typeface="+mn-cs"/>
              </a:rPr>
              <a:t>step</a:t>
            </a:r>
            <a:r>
              <a:rPr kumimoji="0" lang="fr-FR" sz="2400" b="0" i="0" u="none" strike="noStrike" kern="1200" cap="none" spc="0" normalizeH="0" baseline="0" noProof="0" dirty="0">
                <a:ln>
                  <a:noFill/>
                </a:ln>
                <a:solidFill>
                  <a:prstClr val="black"/>
                </a:solidFill>
                <a:effectLst/>
                <a:uLnTx/>
                <a:uFillTx/>
                <a:latin typeface="Calibri" panose="020F0502020204030204"/>
                <a:ea typeface="+mn-ea"/>
                <a:cs typeface="+mn-cs"/>
              </a:rPr>
              <a:t>: CT1 </a:t>
            </a:r>
            <a:r>
              <a:rPr kumimoji="0" lang="fr-FR" sz="2400" b="0" i="0" u="none" strike="noStrike" kern="1200" cap="none" spc="0" normalizeH="0" baseline="0" noProof="0" dirty="0" err="1">
                <a:ln>
                  <a:noFill/>
                </a:ln>
                <a:solidFill>
                  <a:prstClr val="black"/>
                </a:solidFill>
                <a:effectLst/>
                <a:uLnTx/>
                <a:uFillTx/>
                <a:latin typeface="Calibri" panose="020F0502020204030204"/>
                <a:ea typeface="+mn-ea"/>
                <a:cs typeface="+mn-cs"/>
              </a:rPr>
              <a:t>CRs</a:t>
            </a:r>
            <a:r>
              <a:rPr kumimoji="0" lang="fr-FR" sz="2400" b="0" i="0" u="none" strike="noStrike" kern="1200" cap="none" spc="0" normalizeH="0" baseline="0" noProof="0" dirty="0">
                <a:ln>
                  <a:noFill/>
                </a:ln>
                <a:solidFill>
                  <a:prstClr val="black"/>
                </a:solidFill>
                <a:effectLst/>
                <a:uLnTx/>
                <a:uFillTx/>
                <a:latin typeface="Calibri" panose="020F0502020204030204"/>
                <a:ea typeface="+mn-ea"/>
                <a:cs typeface="+mn-cs"/>
              </a:rPr>
              <a:t> to 24.547 and SA3 CR to 33.434</a:t>
            </a:r>
          </a:p>
          <a:p>
            <a:endParaRPr lang="fr-FR" dirty="0"/>
          </a:p>
        </p:txBody>
      </p:sp>
    </p:spTree>
    <p:extLst>
      <p:ext uri="{BB962C8B-B14F-4D97-AF65-F5344CB8AC3E}">
        <p14:creationId xmlns:p14="http://schemas.microsoft.com/office/powerpoint/2010/main" val="2761110213"/>
      </p:ext>
    </p:extLst>
  </p:cSld>
  <p:clrMapOvr>
    <a:masterClrMapping/>
  </p:clrMapOvr>
  <p:transition>
    <p:wipe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59ABF33-93CE-4E49-A2FF-4105B75AC7CB}"/>
              </a:ext>
            </a:extLst>
          </p:cNvPr>
          <p:cNvSpPr>
            <a:spLocks noGrp="1"/>
          </p:cNvSpPr>
          <p:nvPr>
            <p:ph type="title"/>
          </p:nvPr>
        </p:nvSpPr>
        <p:spPr/>
        <p:txBody>
          <a:bodyPr/>
          <a:lstStyle/>
          <a:p>
            <a:r>
              <a:rPr lang="en-US" dirty="0"/>
              <a:t>IETF reference updates</a:t>
            </a:r>
            <a:endParaRPr lang="fr-FR" dirty="0"/>
          </a:p>
        </p:txBody>
      </p:sp>
      <p:sp>
        <p:nvSpPr>
          <p:cNvPr id="3" name="Espace réservé du contenu 2">
            <a:extLst>
              <a:ext uri="{FF2B5EF4-FFF2-40B4-BE49-F238E27FC236}">
                <a16:creationId xmlns:a16="http://schemas.microsoft.com/office/drawing/2014/main" id="{99CE7331-3CAA-494E-B1DA-E2C25E6539B6}"/>
              </a:ext>
            </a:extLst>
          </p:cNvPr>
          <p:cNvSpPr>
            <a:spLocks noGrp="1"/>
          </p:cNvSpPr>
          <p:nvPr>
            <p:ph idx="1"/>
          </p:nvPr>
        </p:nvSpPr>
        <p:spPr/>
        <p:txBody>
          <a:bodyPr/>
          <a:lstStyle/>
          <a:p>
            <a:pPr marL="228600" marR="0" lvl="0" indent="-228600" algn="l" defTabSz="914400" rtl="0" eaLnBrk="0" fontAlgn="base" latinLnBrk="0" hangingPunct="0">
              <a:lnSpc>
                <a:spcPct val="90000"/>
              </a:lnSpc>
              <a:spcBef>
                <a:spcPts val="1000"/>
              </a:spcBef>
              <a:spcAft>
                <a:spcPct val="0"/>
              </a:spcAft>
              <a:buClrTx/>
              <a:buSzTx/>
              <a:buFontTx/>
              <a:buBlip>
                <a:blip r:embed="rId2"/>
              </a:buBlip>
              <a:tabLst/>
              <a:defRPr/>
            </a:pPr>
            <a:r>
              <a:rPr kumimoji="0" lang="fr-FR" sz="2800" b="0" i="0" u="none" strike="noStrike" kern="1200" cap="none" spc="0" normalizeH="0" baseline="0" noProof="0" dirty="0">
                <a:ln>
                  <a:noFill/>
                </a:ln>
                <a:solidFill>
                  <a:prstClr val="black"/>
                </a:solidFill>
                <a:effectLst/>
                <a:uLnTx/>
                <a:uFillTx/>
                <a:latin typeface="Calibri" panose="020F0502020204030204"/>
                <a:ea typeface="+mn-ea"/>
                <a:cs typeface="+mn-cs"/>
              </a:rPr>
              <a:t>RFC 9203 (</a:t>
            </a:r>
            <a:r>
              <a:rPr kumimoji="0" lang="fr-FR" sz="2800" b="0" i="0" u="none" strike="noStrike" kern="1200" cap="none" spc="0" normalizeH="0" baseline="0" noProof="0" dirty="0" err="1">
                <a:ln>
                  <a:noFill/>
                </a:ln>
                <a:solidFill>
                  <a:prstClr val="black"/>
                </a:solidFill>
                <a:effectLst/>
                <a:uLnTx/>
                <a:uFillTx/>
                <a:latin typeface="Calibri" panose="020F0502020204030204"/>
                <a:ea typeface="+mn-ea"/>
                <a:cs typeface="+mn-cs"/>
              </a:rPr>
              <a:t>Was</a:t>
            </a:r>
            <a:r>
              <a:rPr kumimoji="0" lang="fr-FR" sz="2800" b="0" i="0" u="none" strike="noStrike" kern="1200" cap="none" spc="0" normalizeH="0" baseline="0" noProof="0" dirty="0">
                <a:ln>
                  <a:noFill/>
                </a:ln>
                <a:solidFill>
                  <a:prstClr val="black"/>
                </a:solidFill>
                <a:effectLst/>
                <a:uLnTx/>
                <a:uFillTx/>
                <a:latin typeface="Calibri" panose="020F0502020204030204"/>
                <a:ea typeface="+mn-ea"/>
                <a:cs typeface="+mn-cs"/>
              </a:rPr>
              <a:t>: draft-</a:t>
            </a:r>
            <a:r>
              <a:rPr kumimoji="0" lang="fr-FR" sz="2800" b="0" i="0" u="none" strike="noStrike" kern="1200" cap="none" spc="0" normalizeH="0" baseline="0" noProof="0" dirty="0" err="1">
                <a:ln>
                  <a:noFill/>
                </a:ln>
                <a:solidFill>
                  <a:prstClr val="black"/>
                </a:solidFill>
                <a:effectLst/>
                <a:uLnTx/>
                <a:uFillTx/>
                <a:latin typeface="Calibri" panose="020F0502020204030204"/>
                <a:ea typeface="+mn-ea"/>
                <a:cs typeface="+mn-cs"/>
              </a:rPr>
              <a:t>ietf</a:t>
            </a:r>
            <a:r>
              <a:rPr kumimoji="0" lang="fr-FR" sz="2800" b="0" i="0" u="none" strike="noStrike" kern="1200" cap="none" spc="0" normalizeH="0" baseline="0" noProof="0" dirty="0">
                <a:ln>
                  <a:noFill/>
                </a:ln>
                <a:solidFill>
                  <a:prstClr val="black"/>
                </a:solidFill>
                <a:effectLst/>
                <a:uLnTx/>
                <a:uFillTx/>
                <a:latin typeface="Calibri" panose="020F0502020204030204"/>
                <a:ea typeface="+mn-ea"/>
                <a:cs typeface="+mn-cs"/>
              </a:rPr>
              <a:t>-ace-</a:t>
            </a:r>
            <a:r>
              <a:rPr kumimoji="0" lang="fr-FR" sz="2800" b="0" i="0" u="none" strike="noStrike" kern="1200" cap="none" spc="0" normalizeH="0" baseline="0" noProof="0" dirty="0" err="1">
                <a:ln>
                  <a:noFill/>
                </a:ln>
                <a:solidFill>
                  <a:prstClr val="black"/>
                </a:solidFill>
                <a:effectLst/>
                <a:uLnTx/>
                <a:uFillTx/>
                <a:latin typeface="Calibri" panose="020F0502020204030204"/>
                <a:ea typeface="+mn-ea"/>
                <a:cs typeface="+mn-cs"/>
              </a:rPr>
              <a:t>oscore</a:t>
            </a:r>
            <a:r>
              <a:rPr kumimoji="0" lang="fr-FR" sz="2800" b="0" i="0" u="none" strike="noStrike" kern="1200" cap="none" spc="0" normalizeH="0" baseline="0" noProof="0" dirty="0">
                <a:ln>
                  <a:noFill/>
                </a:ln>
                <a:solidFill>
                  <a:prstClr val="black"/>
                </a:solidFill>
                <a:effectLst/>
                <a:uLnTx/>
                <a:uFillTx/>
                <a:latin typeface="Calibri" panose="020F0502020204030204"/>
                <a:ea typeface="+mn-ea"/>
                <a:cs typeface="+mn-cs"/>
              </a:rPr>
              <a:t>-profile</a:t>
            </a:r>
            <a:r>
              <a:rPr lang="fr-FR" dirty="0">
                <a:solidFill>
                  <a:prstClr val="black"/>
                </a:solidFill>
                <a:latin typeface="Calibri" panose="020F0502020204030204"/>
              </a:rPr>
              <a:t>)</a:t>
            </a:r>
            <a:endParaRPr kumimoji="0" lang="fr-FR" sz="2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685800" marR="0" lvl="1" indent="-228600" algn="l" defTabSz="914400" rtl="0" eaLnBrk="0" fontAlgn="base" latinLnBrk="0" hangingPunct="0">
              <a:lnSpc>
                <a:spcPct val="90000"/>
              </a:lnSpc>
              <a:spcBef>
                <a:spcPts val="500"/>
              </a:spcBef>
              <a:spcAft>
                <a:spcPct val="0"/>
              </a:spcAft>
              <a:buClr>
                <a:srgbClr val="C00000"/>
              </a:buClr>
              <a:buSzTx/>
              <a:buFont typeface="Arial" pitchFamily="34" charset="0"/>
              <a:buChar char="•"/>
              <a:tabLst/>
              <a:defRPr/>
            </a:pP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Title: The Object Security for Constrained RESTful Environments (OSCORE) Profile of the Authentication and Authorization for Constrained Environments (ACE) Framework</a:t>
            </a:r>
          </a:p>
          <a:p>
            <a:pPr marL="685800" marR="0" lvl="1" indent="-228600" algn="l" defTabSz="914400" rtl="0" eaLnBrk="0" fontAlgn="base" latinLnBrk="0" hangingPunct="0">
              <a:lnSpc>
                <a:spcPct val="90000"/>
              </a:lnSpc>
              <a:spcBef>
                <a:spcPts val="500"/>
              </a:spcBef>
              <a:spcAft>
                <a:spcPct val="0"/>
              </a:spcAft>
              <a:buClr>
                <a:srgbClr val="C00000"/>
              </a:buClr>
              <a:buSzTx/>
              <a:buFont typeface="Arial" pitchFamily="34" charset="0"/>
              <a:buChar char="•"/>
              <a:tabLst/>
              <a:defRPr/>
            </a:pP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sym typeface="Wingdings" panose="05000000000000000000" pitchFamily="2" charset="2"/>
              </a:rPr>
              <a:t>Published: 08/2022</a:t>
            </a:r>
          </a:p>
          <a:p>
            <a:pPr marL="685800" marR="0" lvl="1" indent="-228600" algn="l" defTabSz="914400" rtl="0" eaLnBrk="0" fontAlgn="base" latinLnBrk="0" hangingPunct="0">
              <a:lnSpc>
                <a:spcPct val="90000"/>
              </a:lnSpc>
              <a:spcBef>
                <a:spcPts val="500"/>
              </a:spcBef>
              <a:spcAft>
                <a:spcPct val="0"/>
              </a:spcAft>
              <a:buClr>
                <a:srgbClr val="C00000"/>
              </a:buClr>
              <a:buSzTx/>
              <a:buFont typeface="Arial" pitchFamily="34" charset="0"/>
              <a:buChar char="•"/>
              <a:tabLst/>
              <a:defRPr/>
            </a:pPr>
            <a:r>
              <a:rPr kumimoji="0" lang="fr-FR" sz="2400" b="0" i="0" u="none" strike="noStrike" kern="1200" cap="none" spc="0" normalizeH="0" baseline="0" noProof="0" dirty="0">
                <a:ln>
                  <a:noFill/>
                </a:ln>
                <a:solidFill>
                  <a:prstClr val="black"/>
                </a:solidFill>
                <a:effectLst/>
                <a:uLnTx/>
                <a:uFillTx/>
                <a:latin typeface="Calibri" panose="020F0502020204030204"/>
                <a:ea typeface="+mn-ea"/>
                <a:cs typeface="+mn-cs"/>
              </a:rPr>
              <a:t>Next </a:t>
            </a:r>
            <a:r>
              <a:rPr kumimoji="0" lang="fr-FR" sz="2400" b="0" i="0" u="none" strike="noStrike" kern="1200" cap="none" spc="0" normalizeH="0" baseline="0" noProof="0" dirty="0" err="1">
                <a:ln>
                  <a:noFill/>
                </a:ln>
                <a:solidFill>
                  <a:prstClr val="black"/>
                </a:solidFill>
                <a:effectLst/>
                <a:uLnTx/>
                <a:uFillTx/>
                <a:latin typeface="Calibri" panose="020F0502020204030204"/>
                <a:ea typeface="+mn-ea"/>
                <a:cs typeface="+mn-cs"/>
              </a:rPr>
              <a:t>step</a:t>
            </a:r>
            <a:r>
              <a:rPr kumimoji="0" lang="fr-FR" sz="2400" b="0" i="0" u="none" strike="noStrike" kern="1200" cap="none" spc="0" normalizeH="0" baseline="0" noProof="0" dirty="0">
                <a:ln>
                  <a:noFill/>
                </a:ln>
                <a:solidFill>
                  <a:prstClr val="black"/>
                </a:solidFill>
                <a:effectLst/>
                <a:uLnTx/>
                <a:uFillTx/>
                <a:latin typeface="Calibri" panose="020F0502020204030204"/>
                <a:ea typeface="+mn-ea"/>
                <a:cs typeface="+mn-cs"/>
              </a:rPr>
              <a:t>: CT1 </a:t>
            </a:r>
            <a:r>
              <a:rPr kumimoji="0" lang="fr-FR" sz="2400" b="0" i="0" u="none" strike="noStrike" kern="1200" cap="none" spc="0" normalizeH="0" baseline="0" noProof="0" dirty="0" err="1">
                <a:ln>
                  <a:noFill/>
                </a:ln>
                <a:solidFill>
                  <a:prstClr val="black"/>
                </a:solidFill>
                <a:effectLst/>
                <a:uLnTx/>
                <a:uFillTx/>
                <a:latin typeface="Calibri" panose="020F0502020204030204"/>
                <a:ea typeface="+mn-ea"/>
                <a:cs typeface="+mn-cs"/>
              </a:rPr>
              <a:t>CRs</a:t>
            </a:r>
            <a:r>
              <a:rPr kumimoji="0" lang="fr-FR" sz="2400" b="0" i="0" u="none" strike="noStrike" kern="1200" cap="none" spc="0" normalizeH="0" baseline="0" noProof="0" dirty="0">
                <a:ln>
                  <a:noFill/>
                </a:ln>
                <a:solidFill>
                  <a:prstClr val="black"/>
                </a:solidFill>
                <a:effectLst/>
                <a:uLnTx/>
                <a:uFillTx/>
                <a:latin typeface="Calibri" panose="020F0502020204030204"/>
                <a:ea typeface="+mn-ea"/>
                <a:cs typeface="+mn-cs"/>
              </a:rPr>
              <a:t> to 24.547 and SA3 CR to 33.434</a:t>
            </a:r>
          </a:p>
          <a:p>
            <a:endParaRPr lang="fr-FR" dirty="0"/>
          </a:p>
        </p:txBody>
      </p:sp>
    </p:spTree>
    <p:extLst>
      <p:ext uri="{BB962C8B-B14F-4D97-AF65-F5344CB8AC3E}">
        <p14:creationId xmlns:p14="http://schemas.microsoft.com/office/powerpoint/2010/main" val="4227191078"/>
      </p:ext>
    </p:extLst>
  </p:cSld>
  <p:clrMapOvr>
    <a:masterClrMapping/>
  </p:clrMapOvr>
  <p:transition>
    <p:wipe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err="1"/>
              <a:t>Drafts</a:t>
            </a:r>
            <a:r>
              <a:rPr lang="fr-FR" dirty="0"/>
              <a:t> in RFC Editor queue</a:t>
            </a:r>
          </a:p>
        </p:txBody>
      </p:sp>
    </p:spTree>
    <p:extLst>
      <p:ext uri="{BB962C8B-B14F-4D97-AF65-F5344CB8AC3E}">
        <p14:creationId xmlns:p14="http://schemas.microsoft.com/office/powerpoint/2010/main" val="383516296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Contents</a:t>
            </a:r>
          </a:p>
        </p:txBody>
      </p:sp>
      <p:sp>
        <p:nvSpPr>
          <p:cNvPr id="3" name="Espace réservé du contenu 2"/>
          <p:cNvSpPr>
            <a:spLocks noGrp="1"/>
          </p:cNvSpPr>
          <p:nvPr>
            <p:ph idx="1"/>
          </p:nvPr>
        </p:nvSpPr>
        <p:spPr/>
        <p:txBody>
          <a:bodyPr/>
          <a:lstStyle/>
          <a:p>
            <a:r>
              <a:rPr lang="en-US" dirty="0"/>
              <a:t>3GPP-IETF Coordination meeting</a:t>
            </a:r>
          </a:p>
          <a:p>
            <a:r>
              <a:rPr lang="en-US" dirty="0"/>
              <a:t>Liaison statements exchanged between IETF and 3GPP</a:t>
            </a:r>
          </a:p>
          <a:p>
            <a:r>
              <a:rPr lang="en-US" dirty="0"/>
              <a:t>Tracking IANA requests</a:t>
            </a:r>
          </a:p>
          <a:p>
            <a:r>
              <a:rPr lang="fr-FR" dirty="0" err="1"/>
              <a:t>Published</a:t>
            </a:r>
            <a:r>
              <a:rPr lang="fr-FR" dirty="0"/>
              <a:t> </a:t>
            </a:r>
            <a:r>
              <a:rPr lang="fr-FR" dirty="0" err="1"/>
              <a:t>RFCs</a:t>
            </a:r>
            <a:r>
              <a:rPr lang="fr-FR" dirty="0"/>
              <a:t> (0)</a:t>
            </a:r>
            <a:endParaRPr lang="en-US" dirty="0"/>
          </a:p>
          <a:p>
            <a:r>
              <a:rPr lang="en-US" dirty="0"/>
              <a:t>RFC Editors Queue (0)</a:t>
            </a:r>
          </a:p>
          <a:p>
            <a:r>
              <a:rPr lang="en-US" dirty="0"/>
              <a:t>IESG review (2)</a:t>
            </a:r>
          </a:p>
          <a:p>
            <a:r>
              <a:rPr lang="fr-FR" dirty="0"/>
              <a:t>Active WG document (0)</a:t>
            </a:r>
            <a:endParaRPr lang="en-US" dirty="0"/>
          </a:p>
          <a:p>
            <a:r>
              <a:rPr lang="en-US" dirty="0"/>
              <a:t>Individual drafts (2)</a:t>
            </a:r>
          </a:p>
          <a:p>
            <a:pPr marL="0" indent="0">
              <a:buNone/>
            </a:pPr>
            <a:endParaRPr lang="fr-FR" dirty="0"/>
          </a:p>
        </p:txBody>
      </p:sp>
    </p:spTree>
    <p:extLst>
      <p:ext uri="{BB962C8B-B14F-4D97-AF65-F5344CB8AC3E}">
        <p14:creationId xmlns:p14="http://schemas.microsoft.com/office/powerpoint/2010/main" val="15749967"/>
      </p:ext>
    </p:extLst>
  </p:cSld>
  <p:clrMapOvr>
    <a:masterClrMapping/>
  </p:clrMapOvr>
  <p:transition>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err="1"/>
              <a:t>Drafts</a:t>
            </a:r>
            <a:r>
              <a:rPr lang="fr-FR" dirty="0"/>
              <a:t> in RFC Editor queue</a:t>
            </a:r>
          </a:p>
        </p:txBody>
      </p:sp>
      <p:sp>
        <p:nvSpPr>
          <p:cNvPr id="3" name="Espace réservé du contenu 2"/>
          <p:cNvSpPr>
            <a:spLocks noGrp="1"/>
          </p:cNvSpPr>
          <p:nvPr>
            <p:ph idx="1"/>
          </p:nvPr>
        </p:nvSpPr>
        <p:spPr/>
        <p:txBody>
          <a:bodyPr/>
          <a:lstStyle/>
          <a:p>
            <a:endParaRPr lang="en-US" dirty="0"/>
          </a:p>
          <a:p>
            <a:r>
              <a:rPr lang="fr-FR" dirty="0"/>
              <a:t>None</a:t>
            </a:r>
            <a:endParaRPr lang="en-US" dirty="0">
              <a:sym typeface="Wingdings" panose="05000000000000000000" pitchFamily="2" charset="2"/>
            </a:endParaRPr>
          </a:p>
        </p:txBody>
      </p:sp>
    </p:spTree>
    <p:extLst>
      <p:ext uri="{BB962C8B-B14F-4D97-AF65-F5344CB8AC3E}">
        <p14:creationId xmlns:p14="http://schemas.microsoft.com/office/powerpoint/2010/main" val="777626163"/>
      </p:ext>
    </p:extLst>
  </p:cSld>
  <p:clrMapOvr>
    <a:masterClrMapping/>
  </p:clrMapOvr>
  <p:transition>
    <p:wipe dir="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Drafts under IESG review</a:t>
            </a:r>
            <a:endParaRPr lang="fr-FR" dirty="0"/>
          </a:p>
        </p:txBody>
      </p:sp>
    </p:spTree>
    <p:extLst>
      <p:ext uri="{BB962C8B-B14F-4D97-AF65-F5344CB8AC3E}">
        <p14:creationId xmlns:p14="http://schemas.microsoft.com/office/powerpoint/2010/main" val="272059906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Drafts under IESG review</a:t>
            </a:r>
            <a:endParaRPr lang="fr-FR" dirty="0"/>
          </a:p>
        </p:txBody>
      </p:sp>
      <p:sp>
        <p:nvSpPr>
          <p:cNvPr id="3" name="Espace réservé du contenu 2"/>
          <p:cNvSpPr>
            <a:spLocks noGrp="1"/>
          </p:cNvSpPr>
          <p:nvPr>
            <p:ph idx="1"/>
          </p:nvPr>
        </p:nvSpPr>
        <p:spPr/>
        <p:txBody>
          <a:bodyPr/>
          <a:lstStyle/>
          <a:p>
            <a:r>
              <a:rPr lang="en-GB" dirty="0"/>
              <a:t>draft-ietf-stir-passport-rcd-</a:t>
            </a:r>
            <a:r>
              <a:rPr lang="en-GB" dirty="0">
                <a:solidFill>
                  <a:srgbClr val="FF0000"/>
                </a:solidFill>
              </a:rPr>
              <a:t>24</a:t>
            </a:r>
            <a:r>
              <a:rPr lang="en-GB" dirty="0"/>
              <a:t> </a:t>
            </a:r>
            <a:r>
              <a:rPr lang="en-US" dirty="0"/>
              <a:t>		</a:t>
            </a:r>
          </a:p>
          <a:p>
            <a:pPr lvl="1"/>
            <a:r>
              <a:rPr lang="en-US" dirty="0"/>
              <a:t>Title: </a:t>
            </a:r>
            <a:r>
              <a:rPr lang="en-GB" dirty="0" err="1"/>
              <a:t>PASSporT</a:t>
            </a:r>
            <a:r>
              <a:rPr lang="en-GB" dirty="0"/>
              <a:t> Extension for Rich Call Data</a:t>
            </a:r>
          </a:p>
          <a:p>
            <a:pPr lvl="1"/>
            <a:r>
              <a:rPr lang="en-GB" dirty="0"/>
              <a:t>Published: 03/2023</a:t>
            </a:r>
            <a:endParaRPr lang="en-US" dirty="0"/>
          </a:p>
          <a:p>
            <a:pPr lvl="1"/>
            <a:r>
              <a:rPr lang="fr-FR" dirty="0"/>
              <a:t>Next </a:t>
            </a:r>
            <a:r>
              <a:rPr lang="fr-FR" dirty="0" err="1"/>
              <a:t>step</a:t>
            </a:r>
            <a:r>
              <a:rPr lang="fr-FR" dirty="0"/>
              <a:t>: </a:t>
            </a:r>
            <a:r>
              <a:rPr lang="fr-FR" dirty="0" err="1"/>
              <a:t>Published</a:t>
            </a:r>
            <a:r>
              <a:rPr lang="fr-FR" dirty="0"/>
              <a:t> as </a:t>
            </a:r>
            <a:r>
              <a:rPr lang="fr-FR" dirty="0" err="1"/>
              <a:t>Proposed</a:t>
            </a:r>
            <a:r>
              <a:rPr lang="fr-FR" dirty="0"/>
              <a:t> Standard RFC, </a:t>
            </a:r>
            <a:r>
              <a:rPr lang="en-US" dirty="0"/>
              <a:t>CRs to 33.127 and 33.128</a:t>
            </a:r>
            <a:endParaRPr lang="en-GB" dirty="0"/>
          </a:p>
          <a:p>
            <a:pPr lvl="1"/>
            <a:endParaRPr lang="en-US" dirty="0"/>
          </a:p>
          <a:p>
            <a:r>
              <a:rPr lang="en-GB" dirty="0"/>
              <a:t>draft-ietf-stir-messaging-</a:t>
            </a:r>
            <a:r>
              <a:rPr lang="en-GB" dirty="0">
                <a:solidFill>
                  <a:srgbClr val="FF0000"/>
                </a:solidFill>
              </a:rPr>
              <a:t>07</a:t>
            </a:r>
          </a:p>
          <a:p>
            <a:pPr lvl="1"/>
            <a:r>
              <a:rPr lang="en-US" dirty="0"/>
              <a:t>Title: </a:t>
            </a:r>
            <a:r>
              <a:rPr lang="en-GB" dirty="0"/>
              <a:t>Messaging Use Cases and Extensions for STIR </a:t>
            </a:r>
          </a:p>
          <a:p>
            <a:pPr lvl="1"/>
            <a:r>
              <a:rPr lang="en-GB" dirty="0"/>
              <a:t>Published: 03/2023</a:t>
            </a:r>
            <a:endParaRPr lang="en-US" dirty="0"/>
          </a:p>
          <a:p>
            <a:pPr lvl="1"/>
            <a:r>
              <a:rPr lang="fr-FR" dirty="0"/>
              <a:t>Next </a:t>
            </a:r>
            <a:r>
              <a:rPr lang="fr-FR" dirty="0" err="1"/>
              <a:t>step</a:t>
            </a:r>
            <a:r>
              <a:rPr lang="fr-FR" dirty="0"/>
              <a:t>: </a:t>
            </a:r>
            <a:r>
              <a:rPr lang="fr-FR" dirty="0" err="1"/>
              <a:t>Published</a:t>
            </a:r>
            <a:r>
              <a:rPr lang="fr-FR" dirty="0"/>
              <a:t> as </a:t>
            </a:r>
            <a:r>
              <a:rPr lang="fr-FR" dirty="0" err="1"/>
              <a:t>Proposed</a:t>
            </a:r>
            <a:r>
              <a:rPr lang="fr-FR" dirty="0"/>
              <a:t> Standard RFC, </a:t>
            </a:r>
            <a:r>
              <a:rPr lang="en-US" dirty="0"/>
              <a:t>CRs to 33.127</a:t>
            </a:r>
          </a:p>
          <a:p>
            <a:pPr lvl="1"/>
            <a:r>
              <a:rPr lang="en-US" b="1" dirty="0">
                <a:solidFill>
                  <a:srgbClr val="FF0000"/>
                </a:solidFill>
              </a:rPr>
              <a:t>!!! WARNING !!! Wrong draft reference in 33.127</a:t>
            </a:r>
            <a:endParaRPr lang="en-GB" b="1" dirty="0">
              <a:solidFill>
                <a:srgbClr val="FF0000"/>
              </a:solidFill>
            </a:endParaRPr>
          </a:p>
          <a:p>
            <a:pPr lvl="1"/>
            <a:endParaRPr lang="en-US" dirty="0"/>
          </a:p>
        </p:txBody>
      </p:sp>
    </p:spTree>
    <p:extLst>
      <p:ext uri="{BB962C8B-B14F-4D97-AF65-F5344CB8AC3E}">
        <p14:creationId xmlns:p14="http://schemas.microsoft.com/office/powerpoint/2010/main" val="3351138125"/>
      </p:ext>
    </p:extLst>
  </p:cSld>
  <p:clrMapOvr>
    <a:masterClrMapping/>
  </p:clrMapOvr>
  <p:transition>
    <p:wipe dir="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Drafts under IESG review</a:t>
            </a:r>
            <a:endParaRPr lang="fr-FR" dirty="0"/>
          </a:p>
        </p:txBody>
      </p:sp>
      <p:sp>
        <p:nvSpPr>
          <p:cNvPr id="3" name="Espace réservé du contenu 2"/>
          <p:cNvSpPr>
            <a:spLocks noGrp="1"/>
          </p:cNvSpPr>
          <p:nvPr>
            <p:ph idx="1"/>
          </p:nvPr>
        </p:nvSpPr>
        <p:spPr/>
        <p:txBody>
          <a:bodyPr/>
          <a:lstStyle/>
          <a:p>
            <a:r>
              <a:rPr lang="en-GB" dirty="0"/>
              <a:t>draft-ietf-stir-identity-header-errors-handling-</a:t>
            </a:r>
            <a:r>
              <a:rPr lang="en-GB" dirty="0">
                <a:solidFill>
                  <a:srgbClr val="FF0000"/>
                </a:solidFill>
              </a:rPr>
              <a:t>28</a:t>
            </a:r>
            <a:r>
              <a:rPr lang="en-GB" dirty="0"/>
              <a:t> </a:t>
            </a:r>
            <a:r>
              <a:rPr lang="en-US" dirty="0"/>
              <a:t>		</a:t>
            </a:r>
          </a:p>
          <a:p>
            <a:pPr lvl="1"/>
            <a:r>
              <a:rPr lang="en-US" dirty="0"/>
              <a:t>Title: </a:t>
            </a:r>
            <a:r>
              <a:rPr lang="en-GB" dirty="0"/>
              <a:t>Identity Header Errors Handling for STIR</a:t>
            </a:r>
            <a:endParaRPr lang="en-US" dirty="0"/>
          </a:p>
          <a:p>
            <a:pPr lvl="1"/>
            <a:r>
              <a:rPr lang="en-US" dirty="0"/>
              <a:t>Status: </a:t>
            </a:r>
            <a:r>
              <a:rPr lang="fr-FR" dirty="0"/>
              <a:t>IESG </a:t>
            </a:r>
            <a:r>
              <a:rPr lang="fr-FR" dirty="0" err="1"/>
              <a:t>Review</a:t>
            </a:r>
            <a:endParaRPr lang="en-US" dirty="0"/>
          </a:p>
          <a:p>
            <a:pPr lvl="1"/>
            <a:r>
              <a:rPr lang="fr-FR" dirty="0"/>
              <a:t>Next </a:t>
            </a:r>
            <a:r>
              <a:rPr lang="fr-FR" dirty="0" err="1"/>
              <a:t>step</a:t>
            </a:r>
            <a:r>
              <a:rPr lang="fr-FR" dirty="0"/>
              <a:t>:</a:t>
            </a:r>
          </a:p>
          <a:p>
            <a:pPr lvl="2"/>
            <a:r>
              <a:rPr lang="fr-FR" dirty="0" err="1"/>
              <a:t>Published</a:t>
            </a:r>
            <a:r>
              <a:rPr lang="fr-FR" dirty="0"/>
              <a:t> as </a:t>
            </a:r>
            <a:r>
              <a:rPr lang="fr-FR" dirty="0" err="1"/>
              <a:t>Proposed</a:t>
            </a:r>
            <a:r>
              <a:rPr lang="fr-FR" dirty="0"/>
              <a:t> Standard RFC</a:t>
            </a:r>
          </a:p>
          <a:p>
            <a:pPr lvl="2"/>
            <a:r>
              <a:rPr lang="en-US" dirty="0"/>
              <a:t>CRs to 24.229 and 29.165</a:t>
            </a:r>
            <a:endParaRPr lang="en-GB" dirty="0"/>
          </a:p>
        </p:txBody>
      </p:sp>
    </p:spTree>
    <p:extLst>
      <p:ext uri="{BB962C8B-B14F-4D97-AF65-F5344CB8AC3E}">
        <p14:creationId xmlns:p14="http://schemas.microsoft.com/office/powerpoint/2010/main" val="621555944"/>
      </p:ext>
    </p:extLst>
  </p:cSld>
  <p:clrMapOvr>
    <a:masterClrMapping/>
  </p:clrMapOvr>
  <p:transition>
    <p:wipe dir="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Active WG document</a:t>
            </a:r>
          </a:p>
        </p:txBody>
      </p:sp>
    </p:spTree>
    <p:extLst>
      <p:ext uri="{BB962C8B-B14F-4D97-AF65-F5344CB8AC3E}">
        <p14:creationId xmlns:p14="http://schemas.microsoft.com/office/powerpoint/2010/main" val="335982700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E003CB1-C825-43FC-AB97-E8C8097E0059}"/>
              </a:ext>
            </a:extLst>
          </p:cNvPr>
          <p:cNvSpPr>
            <a:spLocks noGrp="1"/>
          </p:cNvSpPr>
          <p:nvPr>
            <p:ph type="title"/>
          </p:nvPr>
        </p:nvSpPr>
        <p:spPr/>
        <p:txBody>
          <a:bodyPr/>
          <a:lstStyle/>
          <a:p>
            <a:r>
              <a:rPr lang="fr-FR" dirty="0"/>
              <a:t>Active WG document</a:t>
            </a:r>
          </a:p>
        </p:txBody>
      </p:sp>
      <p:sp>
        <p:nvSpPr>
          <p:cNvPr id="3" name="Espace réservé du contenu 2">
            <a:extLst>
              <a:ext uri="{FF2B5EF4-FFF2-40B4-BE49-F238E27FC236}">
                <a16:creationId xmlns:a16="http://schemas.microsoft.com/office/drawing/2014/main" id="{2B1F4ED6-9688-4425-86F0-765B5FF70CC2}"/>
              </a:ext>
            </a:extLst>
          </p:cNvPr>
          <p:cNvSpPr>
            <a:spLocks noGrp="1"/>
          </p:cNvSpPr>
          <p:nvPr>
            <p:ph idx="1"/>
          </p:nvPr>
        </p:nvSpPr>
        <p:spPr/>
        <p:txBody>
          <a:bodyPr/>
          <a:lstStyle/>
          <a:p>
            <a:r>
              <a:rPr lang="fr-FR" dirty="0"/>
              <a:t>None</a:t>
            </a:r>
          </a:p>
          <a:p>
            <a:endParaRPr lang="fr-FR" dirty="0"/>
          </a:p>
        </p:txBody>
      </p:sp>
    </p:spTree>
    <p:extLst>
      <p:ext uri="{BB962C8B-B14F-4D97-AF65-F5344CB8AC3E}">
        <p14:creationId xmlns:p14="http://schemas.microsoft.com/office/powerpoint/2010/main" val="4133742619"/>
      </p:ext>
    </p:extLst>
  </p:cSld>
  <p:clrMapOvr>
    <a:masterClrMapping/>
  </p:clrMapOvr>
  <p:transition>
    <p:wipe dir="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err="1"/>
              <a:t>Individual</a:t>
            </a:r>
            <a:r>
              <a:rPr lang="fr-FR" dirty="0"/>
              <a:t> </a:t>
            </a:r>
            <a:r>
              <a:rPr lang="fr-FR" dirty="0" err="1"/>
              <a:t>submission</a:t>
            </a:r>
            <a:endParaRPr lang="fr-FR" dirty="0"/>
          </a:p>
        </p:txBody>
      </p:sp>
    </p:spTree>
    <p:extLst>
      <p:ext uri="{BB962C8B-B14F-4D97-AF65-F5344CB8AC3E}">
        <p14:creationId xmlns:p14="http://schemas.microsoft.com/office/powerpoint/2010/main" val="98397975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err="1"/>
              <a:t>Individual</a:t>
            </a:r>
            <a:r>
              <a:rPr lang="fr-FR" dirty="0"/>
              <a:t> </a:t>
            </a:r>
            <a:r>
              <a:rPr lang="fr-FR" dirty="0" err="1"/>
              <a:t>submission</a:t>
            </a:r>
            <a:endParaRPr lang="fr-FR" dirty="0"/>
          </a:p>
        </p:txBody>
      </p:sp>
      <p:sp>
        <p:nvSpPr>
          <p:cNvPr id="3" name="Espace réservé du contenu 2"/>
          <p:cNvSpPr>
            <a:spLocks noGrp="1"/>
          </p:cNvSpPr>
          <p:nvPr>
            <p:ph idx="1"/>
          </p:nvPr>
        </p:nvSpPr>
        <p:spPr>
          <a:xfrm>
            <a:off x="838200" y="1825625"/>
            <a:ext cx="10750420" cy="4351338"/>
          </a:xfrm>
        </p:spPr>
        <p:txBody>
          <a:bodyPr/>
          <a:lstStyle/>
          <a:p>
            <a:r>
              <a:rPr lang="en-US" dirty="0"/>
              <a:t>draft-jesske-update-p-visited-network-04		</a:t>
            </a:r>
          </a:p>
          <a:p>
            <a:pPr lvl="1"/>
            <a:r>
              <a:rPr lang="en-US" dirty="0"/>
              <a:t>Title: Update to P-Visited-Network-ID in SIP Requests and Responses</a:t>
            </a:r>
          </a:p>
          <a:p>
            <a:pPr lvl="1"/>
            <a:r>
              <a:rPr lang="en-US" dirty="0"/>
              <a:t>Last update: dec 2022.</a:t>
            </a:r>
          </a:p>
          <a:p>
            <a:pPr lvl="1"/>
            <a:r>
              <a:rPr lang="fr-FR" dirty="0"/>
              <a:t>Next </a:t>
            </a:r>
            <a:r>
              <a:rPr lang="fr-FR" dirty="0" err="1"/>
              <a:t>step</a:t>
            </a:r>
            <a:r>
              <a:rPr lang="fr-FR" dirty="0"/>
              <a:t>: WG document, RFC publication, CT1 CR to 24.229</a:t>
            </a:r>
          </a:p>
          <a:p>
            <a:endParaRPr lang="en-US" dirty="0"/>
          </a:p>
          <a:p>
            <a:r>
              <a:rPr lang="en-US" dirty="0"/>
              <a:t>draft-schwarz-</a:t>
            </a:r>
            <a:r>
              <a:rPr lang="en-US" dirty="0" err="1"/>
              <a:t>mmusic</a:t>
            </a:r>
            <a:r>
              <a:rPr lang="en-US" dirty="0"/>
              <a:t>-</a:t>
            </a:r>
            <a:r>
              <a:rPr lang="en-US" dirty="0" err="1"/>
              <a:t>sdp</a:t>
            </a:r>
            <a:r>
              <a:rPr lang="en-US" dirty="0"/>
              <a:t>-for-</a:t>
            </a:r>
            <a:r>
              <a:rPr lang="en-US" dirty="0" err="1"/>
              <a:t>gw</a:t>
            </a:r>
            <a:endParaRPr lang="en-US" dirty="0"/>
          </a:p>
          <a:p>
            <a:pPr lvl="1"/>
            <a:r>
              <a:rPr lang="en-US" dirty="0"/>
              <a:t>Next step: Still to be reactivated, published RFC, CT4 CR to 23.334 and 29.334</a:t>
            </a:r>
            <a:endParaRPr lang="en-US" dirty="0">
              <a:solidFill>
                <a:srgbClr val="FF0000"/>
              </a:solidFill>
            </a:endParaRPr>
          </a:p>
          <a:p>
            <a:endParaRPr lang="en-US" dirty="0"/>
          </a:p>
        </p:txBody>
      </p:sp>
    </p:spTree>
    <p:extLst>
      <p:ext uri="{BB962C8B-B14F-4D97-AF65-F5344CB8AC3E}">
        <p14:creationId xmlns:p14="http://schemas.microsoft.com/office/powerpoint/2010/main" val="2036263227"/>
      </p:ext>
    </p:extLst>
  </p:cSld>
  <p:clrMapOvr>
    <a:masterClrMapping/>
  </p:clrMapOvr>
  <p:transition>
    <p:wipe dir="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err="1"/>
              <a:t>Potential</a:t>
            </a:r>
            <a:r>
              <a:rPr lang="fr-FR" dirty="0"/>
              <a:t> new IETF </a:t>
            </a:r>
            <a:r>
              <a:rPr lang="fr-FR" dirty="0" err="1"/>
              <a:t>dependencies</a:t>
            </a:r>
            <a:endParaRPr lang="fr-FR" dirty="0"/>
          </a:p>
        </p:txBody>
      </p:sp>
    </p:spTree>
    <p:extLst>
      <p:ext uri="{BB962C8B-B14F-4D97-AF65-F5344CB8AC3E}">
        <p14:creationId xmlns:p14="http://schemas.microsoft.com/office/powerpoint/2010/main" val="425615877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0CDE86B-31AE-40B3-A33E-FB3F38B65C92}"/>
              </a:ext>
            </a:extLst>
          </p:cNvPr>
          <p:cNvSpPr>
            <a:spLocks noGrp="1"/>
          </p:cNvSpPr>
          <p:nvPr>
            <p:ph type="title"/>
          </p:nvPr>
        </p:nvSpPr>
        <p:spPr/>
        <p:txBody>
          <a:bodyPr/>
          <a:lstStyle/>
          <a:p>
            <a:r>
              <a:rPr lang="fr-FR" dirty="0"/>
              <a:t>Rel-18 </a:t>
            </a:r>
            <a:r>
              <a:rPr lang="fr-FR" dirty="0" err="1"/>
              <a:t>Studies</a:t>
            </a:r>
            <a:endParaRPr lang="fr-FR" dirty="0"/>
          </a:p>
        </p:txBody>
      </p:sp>
      <p:sp>
        <p:nvSpPr>
          <p:cNvPr id="3" name="Espace réservé du contenu 2">
            <a:extLst>
              <a:ext uri="{FF2B5EF4-FFF2-40B4-BE49-F238E27FC236}">
                <a16:creationId xmlns:a16="http://schemas.microsoft.com/office/drawing/2014/main" id="{FDFC6D86-430B-4936-B6DF-771D595FDAD7}"/>
              </a:ext>
            </a:extLst>
          </p:cNvPr>
          <p:cNvSpPr>
            <a:spLocks noGrp="1"/>
          </p:cNvSpPr>
          <p:nvPr>
            <p:ph idx="1"/>
          </p:nvPr>
        </p:nvSpPr>
        <p:spPr/>
        <p:txBody>
          <a:bodyPr/>
          <a:lstStyle/>
          <a:p>
            <a:pPr>
              <a:defRPr/>
            </a:pPr>
            <a:r>
              <a:rPr lang="en-US" sz="2000" dirty="0">
                <a:solidFill>
                  <a:prstClr val="black"/>
                </a:solidFill>
              </a:rPr>
              <a:t>TR 23.700-53: </a:t>
            </a:r>
            <a:r>
              <a:rPr lang="en-US" sz="1800" dirty="0">
                <a:effectLst/>
                <a:latin typeface="Arial" panose="020B0604020202020204" pitchFamily="34" charset="0"/>
                <a:ea typeface="Calibri" panose="020F0502020204030204" pitchFamily="34" charset="0"/>
              </a:rPr>
              <a:t>Study on ATSSS support in the 5G system architecture; Phase 3</a:t>
            </a:r>
            <a:endParaRPr kumimoji="0" lang="en-US" sz="2000" b="0" i="0" u="none" strike="noStrike" kern="1200" cap="none" spc="0" normalizeH="0" baseline="0" noProof="0" dirty="0">
              <a:ln>
                <a:noFill/>
              </a:ln>
              <a:solidFill>
                <a:prstClr val="black"/>
              </a:solidFill>
              <a:effectLst/>
              <a:uLnTx/>
              <a:uFillTx/>
              <a:latin typeface="Calibri" panose="020F0502020204030204"/>
            </a:endParaRPr>
          </a:p>
          <a:p>
            <a:pPr lvl="1">
              <a:defRPr/>
            </a:pPr>
            <a:r>
              <a:rPr kumimoji="0" lang="en-US" sz="1800" b="0" i="0" u="none" strike="noStrike" kern="1200" cap="none" spc="0" normalizeH="0" baseline="0" noProof="0" dirty="0">
                <a:ln>
                  <a:noFill/>
                </a:ln>
                <a:solidFill>
                  <a:prstClr val="black"/>
                </a:solidFill>
                <a:effectLst/>
                <a:uLnTx/>
                <a:uFillTx/>
                <a:latin typeface="Calibri" panose="020F0502020204030204"/>
              </a:rPr>
              <a:t>draft-ietf-quic-multipath-04</a:t>
            </a:r>
          </a:p>
          <a:p>
            <a:pPr lvl="1">
              <a:defRPr/>
            </a:pPr>
            <a:r>
              <a:rPr kumimoji="0" lang="en-US" sz="1800" b="0" i="0" u="none" strike="noStrike" kern="1200" cap="none" spc="0" normalizeH="0" baseline="0" noProof="0" dirty="0">
                <a:ln>
                  <a:noFill/>
                </a:ln>
                <a:solidFill>
                  <a:prstClr val="black"/>
                </a:solidFill>
                <a:effectLst/>
                <a:uLnTx/>
                <a:uFillTx/>
                <a:latin typeface="Calibri" panose="020F0502020204030204"/>
              </a:rPr>
              <a:t>draft-ietf-tsvwg-multipath-dccp-07</a:t>
            </a:r>
          </a:p>
          <a:p>
            <a:pPr lvl="1">
              <a:defRPr/>
            </a:pPr>
            <a:r>
              <a:rPr kumimoji="0" lang="en-US" sz="1800" b="0" i="0" u="none" strike="noStrike" kern="1200" cap="none" spc="0" normalizeH="0" baseline="0" noProof="0" dirty="0">
                <a:ln>
                  <a:noFill/>
                </a:ln>
                <a:solidFill>
                  <a:prstClr val="black"/>
                </a:solidFill>
                <a:effectLst/>
                <a:uLnTx/>
                <a:uFillTx/>
                <a:latin typeface="Calibri" panose="020F0502020204030204"/>
              </a:rPr>
              <a:t>draft-</a:t>
            </a:r>
            <a:r>
              <a:rPr kumimoji="0" lang="en-US" sz="1800" b="0" i="0" u="none" strike="noStrike" kern="1200" cap="none" spc="0" normalizeH="0" baseline="0" noProof="0" dirty="0" err="1">
                <a:ln>
                  <a:noFill/>
                </a:ln>
                <a:solidFill>
                  <a:prstClr val="black"/>
                </a:solidFill>
                <a:effectLst/>
                <a:uLnTx/>
                <a:uFillTx/>
                <a:latin typeface="Calibri" panose="020F0502020204030204"/>
              </a:rPr>
              <a:t>ietf</a:t>
            </a:r>
            <a:r>
              <a:rPr kumimoji="0" lang="en-US" sz="1800" b="0" i="0" u="none" strike="noStrike" kern="1200" cap="none" spc="0" normalizeH="0" baseline="0" noProof="0" dirty="0">
                <a:ln>
                  <a:noFill/>
                </a:ln>
                <a:solidFill>
                  <a:prstClr val="black"/>
                </a:solidFill>
                <a:effectLst/>
                <a:uLnTx/>
                <a:uFillTx/>
                <a:latin typeface="Calibri" panose="020F0502020204030204"/>
              </a:rPr>
              <a:t>-masque-connect-</a:t>
            </a:r>
            <a:r>
              <a:rPr kumimoji="0" lang="en-US" sz="1800" b="0" i="0" u="none" strike="noStrike" kern="1200" cap="none" spc="0" normalizeH="0" baseline="0" noProof="0" dirty="0" err="1">
                <a:ln>
                  <a:noFill/>
                </a:ln>
                <a:solidFill>
                  <a:prstClr val="black"/>
                </a:solidFill>
                <a:effectLst/>
                <a:uLnTx/>
                <a:uFillTx/>
                <a:latin typeface="Calibri" panose="020F0502020204030204"/>
              </a:rPr>
              <a:t>ip</a:t>
            </a:r>
            <a:r>
              <a:rPr lang="en-US" sz="1800" dirty="0">
                <a:solidFill>
                  <a:prstClr val="black"/>
                </a:solidFill>
                <a:latin typeface="Calibri" panose="020F0502020204030204"/>
              </a:rPr>
              <a:t>-08</a:t>
            </a:r>
            <a:endParaRPr kumimoji="0" lang="en-US" sz="1800" b="0" i="0" u="none" strike="noStrike" kern="1200" cap="none" spc="0" normalizeH="0" baseline="0" noProof="0" dirty="0">
              <a:ln>
                <a:noFill/>
              </a:ln>
              <a:solidFill>
                <a:prstClr val="black"/>
              </a:solidFill>
              <a:effectLst/>
              <a:uLnTx/>
              <a:uFillTx/>
              <a:latin typeface="Calibri" panose="020F0502020204030204"/>
            </a:endParaRPr>
          </a:p>
          <a:p>
            <a:pPr lvl="2">
              <a:defRPr/>
            </a:pPr>
            <a:endParaRPr lang="en-US" sz="1600" dirty="0">
              <a:solidFill>
                <a:prstClr val="black"/>
              </a:solidFill>
              <a:latin typeface="Calibri" panose="020F0502020204030204"/>
            </a:endParaRPr>
          </a:p>
          <a:p>
            <a:pPr>
              <a:defRPr/>
            </a:pPr>
            <a:r>
              <a:rPr lang="en-US" sz="2000" dirty="0">
                <a:solidFill>
                  <a:prstClr val="black"/>
                </a:solidFill>
              </a:rPr>
              <a:t>TR 23.700-60: </a:t>
            </a:r>
            <a:r>
              <a:rPr lang="en-US" sz="1800" dirty="0">
                <a:effectLst/>
                <a:latin typeface="Arial" panose="020B0604020202020204" pitchFamily="34" charset="0"/>
                <a:ea typeface="Calibri" panose="020F0502020204030204" pitchFamily="34" charset="0"/>
              </a:rPr>
              <a:t>Study on XR (Extended Reality) and media services</a:t>
            </a:r>
            <a:endParaRPr kumimoji="0" lang="en-US" sz="2000" b="0" i="0" u="none" strike="noStrike" kern="1200" cap="none" spc="0" normalizeH="0" baseline="0" noProof="0" dirty="0">
              <a:ln>
                <a:noFill/>
              </a:ln>
              <a:solidFill>
                <a:prstClr val="black"/>
              </a:solidFill>
              <a:effectLst/>
              <a:uLnTx/>
              <a:uFillTx/>
              <a:latin typeface="Calibri" panose="020F0502020204030204"/>
            </a:endParaRPr>
          </a:p>
          <a:p>
            <a:pPr lvl="1">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draft-ietf-avtext-framemarking-13</a:t>
            </a:r>
          </a:p>
          <a:p>
            <a:pPr lvl="1">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draft-ietf-quic-http-34</a:t>
            </a:r>
          </a:p>
          <a:p>
            <a:pPr lvl="1">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draft-ietf-tsvwg-udp-options-18</a:t>
            </a:r>
          </a:p>
          <a:p>
            <a:pPr lvl="1">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draft-ietf-avtcore-rtp-vvc-14</a:t>
            </a:r>
          </a:p>
          <a:p>
            <a:pPr lvl="1">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draft-</a:t>
            </a:r>
            <a:r>
              <a:rPr kumimoji="0" lang="en-US" sz="1800" b="0" i="0" u="none" strike="noStrike" kern="1200" cap="none" spc="0" normalizeH="0" baseline="0" noProof="0" dirty="0" err="1">
                <a:ln>
                  <a:noFill/>
                </a:ln>
                <a:solidFill>
                  <a:prstClr val="black"/>
                </a:solidFill>
                <a:effectLst/>
                <a:uLnTx/>
                <a:uFillTx/>
                <a:latin typeface="Calibri" panose="020F0502020204030204"/>
                <a:ea typeface="+mn-ea"/>
                <a:cs typeface="+mn-cs"/>
              </a:rPr>
              <a:t>ietf</a:t>
            </a: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-masque-connect-</a:t>
            </a:r>
            <a:r>
              <a:rPr kumimoji="0" lang="en-US" sz="1800" b="0" i="0" u="none" strike="noStrike" kern="1200" cap="none" spc="0" normalizeH="0" baseline="0" noProof="0" dirty="0" err="1">
                <a:ln>
                  <a:noFill/>
                </a:ln>
                <a:solidFill>
                  <a:prstClr val="black"/>
                </a:solidFill>
                <a:effectLst/>
                <a:uLnTx/>
                <a:uFillTx/>
                <a:latin typeface="Calibri" panose="020F0502020204030204"/>
                <a:ea typeface="+mn-ea"/>
                <a:cs typeface="+mn-cs"/>
              </a:rPr>
              <a:t>udp</a:t>
            </a: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lvl="1">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draft-</a:t>
            </a:r>
            <a:r>
              <a:rPr kumimoji="0" lang="en-US" sz="1800" b="0" i="0" u="none" strike="noStrike" kern="1200" cap="none" spc="0" normalizeH="0" baseline="0" noProof="0" dirty="0" err="1">
                <a:ln>
                  <a:noFill/>
                </a:ln>
                <a:solidFill>
                  <a:prstClr val="black"/>
                </a:solidFill>
                <a:effectLst/>
                <a:uLnTx/>
                <a:uFillTx/>
                <a:latin typeface="Calibri" panose="020F0502020204030204"/>
                <a:ea typeface="+mn-ea"/>
                <a:cs typeface="+mn-cs"/>
              </a:rPr>
              <a:t>ietf</a:t>
            </a: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a:t>
            </a:r>
            <a:r>
              <a:rPr kumimoji="0" lang="en-US" sz="1800" b="0" i="0" u="none" strike="noStrike" kern="1200" cap="none" spc="0" normalizeH="0" baseline="0" noProof="0" dirty="0" err="1">
                <a:ln>
                  <a:noFill/>
                </a:ln>
                <a:solidFill>
                  <a:prstClr val="black"/>
                </a:solidFill>
                <a:effectLst/>
                <a:uLnTx/>
                <a:uFillTx/>
                <a:latin typeface="Calibri" panose="020F0502020204030204"/>
                <a:ea typeface="+mn-ea"/>
                <a:cs typeface="+mn-cs"/>
              </a:rPr>
              <a:t>quic</a:t>
            </a: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-http</a:t>
            </a:r>
          </a:p>
          <a:p>
            <a:pPr lvl="1">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draft-ietf-masque-h3-datagram</a:t>
            </a:r>
          </a:p>
          <a:p>
            <a:pPr lvl="1">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draft-ietf-httpbis-h3-websockets</a:t>
            </a:r>
          </a:p>
          <a:p>
            <a:pPr lvl="1">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lvl="1">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a:p>
            <a:endParaRPr lang="fr-FR" sz="2000" dirty="0"/>
          </a:p>
        </p:txBody>
      </p:sp>
    </p:spTree>
    <p:extLst>
      <p:ext uri="{BB962C8B-B14F-4D97-AF65-F5344CB8AC3E}">
        <p14:creationId xmlns:p14="http://schemas.microsoft.com/office/powerpoint/2010/main" val="1339142358"/>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3GPP-IETF Coordination meeting @IETF#116</a:t>
            </a:r>
          </a:p>
        </p:txBody>
      </p:sp>
    </p:spTree>
    <p:extLst>
      <p:ext uri="{BB962C8B-B14F-4D97-AF65-F5344CB8AC3E}">
        <p14:creationId xmlns:p14="http://schemas.microsoft.com/office/powerpoint/2010/main" val="287894190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8" descr="webpage.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rot="10800000" flipH="1" flipV="1">
            <a:off x="3598286" y="2965595"/>
            <a:ext cx="4291012" cy="3421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itre 6"/>
          <p:cNvSpPr>
            <a:spLocks noGrp="1"/>
          </p:cNvSpPr>
          <p:nvPr>
            <p:ph type="title"/>
          </p:nvPr>
        </p:nvSpPr>
        <p:spPr/>
        <p:txBody>
          <a:bodyPr/>
          <a:lstStyle/>
          <a:p>
            <a:r>
              <a:rPr lang="en-US" dirty="0"/>
              <a:t>Thank You!</a:t>
            </a:r>
          </a:p>
        </p:txBody>
      </p:sp>
      <p:sp>
        <p:nvSpPr>
          <p:cNvPr id="8" name="Content Placeholder 2"/>
          <p:cNvSpPr txBox="1">
            <a:spLocks/>
          </p:cNvSpPr>
          <p:nvPr/>
        </p:nvSpPr>
        <p:spPr bwMode="auto">
          <a:xfrm>
            <a:off x="1558129" y="5350337"/>
            <a:ext cx="3134895" cy="726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400" dirty="0"/>
              <a:t>Lionel Morand</a:t>
            </a:r>
          </a:p>
          <a:p>
            <a:pPr>
              <a:lnSpc>
                <a:spcPct val="100000"/>
              </a:lnSpc>
              <a:spcBef>
                <a:spcPct val="0"/>
              </a:spcBef>
              <a:buFontTx/>
              <a:buNone/>
            </a:pPr>
            <a:r>
              <a:rPr lang="fr-FR" altLang="en-US" sz="1400" dirty="0"/>
              <a:t>TSG CT Chair</a:t>
            </a:r>
          </a:p>
          <a:p>
            <a:pPr>
              <a:lnSpc>
                <a:spcPct val="100000"/>
              </a:lnSpc>
              <a:spcBef>
                <a:spcPct val="0"/>
              </a:spcBef>
              <a:buFontTx/>
              <a:buNone/>
            </a:pPr>
            <a:r>
              <a:rPr lang="fr-FR" altLang="en-US" sz="1400" dirty="0"/>
              <a:t>IETF Liaison</a:t>
            </a:r>
          </a:p>
          <a:p>
            <a:pPr>
              <a:lnSpc>
                <a:spcPct val="100000"/>
              </a:lnSpc>
              <a:spcBef>
                <a:spcPct val="0"/>
              </a:spcBef>
              <a:buFontTx/>
              <a:buNone/>
            </a:pPr>
            <a:r>
              <a:rPr lang="en-US" altLang="en-US" sz="1400" dirty="0"/>
              <a:t>lionel.morand@orange.com</a:t>
            </a:r>
            <a:endParaRPr lang="fr-FR" altLang="en-US" sz="1400" dirty="0"/>
          </a:p>
          <a:p>
            <a:pPr>
              <a:buFontTx/>
              <a:buNone/>
            </a:pPr>
            <a:endParaRPr lang="fr-FR" altLang="en-US" sz="1400" dirty="0"/>
          </a:p>
          <a:p>
            <a:pPr>
              <a:buFontTx/>
              <a:buNone/>
            </a:pPr>
            <a:endParaRPr lang="en-US" altLang="en-US" sz="1400" dirty="0"/>
          </a:p>
        </p:txBody>
      </p:sp>
      <p:pic>
        <p:nvPicPr>
          <p:cNvPr id="9" name="Image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90779" y="5399737"/>
            <a:ext cx="775154" cy="812804"/>
          </a:xfrm>
          <a:prstGeom prst="rect">
            <a:avLst/>
          </a:prstGeom>
        </p:spPr>
      </p:pic>
    </p:spTree>
    <p:extLst>
      <p:ext uri="{BB962C8B-B14F-4D97-AF65-F5344CB8AC3E}">
        <p14:creationId xmlns:p14="http://schemas.microsoft.com/office/powerpoint/2010/main" val="1061725507"/>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9163471-ECB7-416E-9E6C-264714AF5146}"/>
              </a:ext>
            </a:extLst>
          </p:cNvPr>
          <p:cNvSpPr>
            <a:spLocks noGrp="1"/>
          </p:cNvSpPr>
          <p:nvPr>
            <p:ph type="title"/>
          </p:nvPr>
        </p:nvSpPr>
        <p:spPr/>
        <p:txBody>
          <a:bodyPr/>
          <a:lstStyle/>
          <a:p>
            <a:r>
              <a:rPr lang="fr-FR" dirty="0"/>
              <a:t>3GPP-IETF Coordination meeting</a:t>
            </a:r>
          </a:p>
        </p:txBody>
      </p:sp>
      <p:sp>
        <p:nvSpPr>
          <p:cNvPr id="3" name="Espace réservé du contenu 2">
            <a:extLst>
              <a:ext uri="{FF2B5EF4-FFF2-40B4-BE49-F238E27FC236}">
                <a16:creationId xmlns:a16="http://schemas.microsoft.com/office/drawing/2014/main" id="{2B241397-25E9-4EA9-A152-6A5B496F46C2}"/>
              </a:ext>
            </a:extLst>
          </p:cNvPr>
          <p:cNvSpPr>
            <a:spLocks noGrp="1"/>
          </p:cNvSpPr>
          <p:nvPr>
            <p:ph idx="1"/>
          </p:nvPr>
        </p:nvSpPr>
        <p:spPr/>
        <p:txBody>
          <a:bodyPr/>
          <a:lstStyle/>
          <a:p>
            <a:r>
              <a:rPr lang="fr-FR" dirty="0"/>
              <a:t>Will </a:t>
            </a:r>
            <a:r>
              <a:rPr lang="fr-FR" dirty="0" err="1"/>
              <a:t>be</a:t>
            </a:r>
            <a:r>
              <a:rPr lang="fr-FR" dirty="0"/>
              <a:t> </a:t>
            </a:r>
            <a:r>
              <a:rPr lang="fr-FR" dirty="0" err="1"/>
              <a:t>held</a:t>
            </a:r>
            <a:r>
              <a:rPr lang="fr-FR" dirty="0"/>
              <a:t> </a:t>
            </a:r>
            <a:r>
              <a:rPr lang="fr-FR" dirty="0" err="1"/>
              <a:t>during</a:t>
            </a:r>
            <a:r>
              <a:rPr lang="fr-FR" dirty="0"/>
              <a:t> the IETF#116 (Yokohama)</a:t>
            </a:r>
          </a:p>
          <a:p>
            <a:pPr lvl="1"/>
            <a:r>
              <a:rPr lang="fr-FR" dirty="0"/>
              <a:t>2023, March 28, 2.30am UTC</a:t>
            </a:r>
          </a:p>
          <a:p>
            <a:r>
              <a:rPr lang="fr-FR" dirty="0" err="1"/>
              <a:t>With</a:t>
            </a:r>
            <a:r>
              <a:rPr lang="fr-FR" dirty="0"/>
              <a:t> CT chair, IETF liaison, IESG </a:t>
            </a:r>
            <a:r>
              <a:rPr lang="fr-FR" dirty="0" err="1"/>
              <a:t>members</a:t>
            </a:r>
            <a:r>
              <a:rPr lang="fr-FR" dirty="0"/>
              <a:t>, IAB </a:t>
            </a:r>
            <a:r>
              <a:rPr lang="fr-FR" dirty="0" err="1"/>
              <a:t>members</a:t>
            </a:r>
            <a:r>
              <a:rPr lang="fr-FR" dirty="0"/>
              <a:t>, WG chairs and </a:t>
            </a:r>
            <a:r>
              <a:rPr lang="fr-FR" dirty="0" err="1"/>
              <a:t>delegates</a:t>
            </a:r>
            <a:endParaRPr lang="fr-FR" dirty="0"/>
          </a:p>
          <a:p>
            <a:r>
              <a:rPr lang="fr-FR" dirty="0"/>
              <a:t>Invitation:</a:t>
            </a:r>
          </a:p>
          <a:p>
            <a:pPr lvl="1"/>
            <a:r>
              <a:rPr lang="fr-FR" dirty="0">
                <a:hlinkClick r:id="rId2"/>
              </a:rPr>
              <a:t>https://datatracker.ietf.org/meeting/116/agenda#row-116-2023-03-28-tue-0230-iab-ietf-3gpp-coordination</a:t>
            </a:r>
            <a:r>
              <a:rPr lang="fr-FR" dirty="0"/>
              <a:t> </a:t>
            </a:r>
          </a:p>
        </p:txBody>
      </p:sp>
    </p:spTree>
    <p:extLst>
      <p:ext uri="{BB962C8B-B14F-4D97-AF65-F5344CB8AC3E}">
        <p14:creationId xmlns:p14="http://schemas.microsoft.com/office/powerpoint/2010/main" val="1268449966"/>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782896B-8602-4988-9E81-6D96F6204224}"/>
              </a:ext>
            </a:extLst>
          </p:cNvPr>
          <p:cNvSpPr>
            <a:spLocks noGrp="1"/>
          </p:cNvSpPr>
          <p:nvPr>
            <p:ph type="title"/>
          </p:nvPr>
        </p:nvSpPr>
        <p:spPr/>
        <p:txBody>
          <a:bodyPr/>
          <a:lstStyle/>
          <a:p>
            <a:r>
              <a:rPr lang="en-US" dirty="0"/>
              <a:t>New Liaison Manager to 3GPP</a:t>
            </a:r>
            <a:endParaRPr lang="fr-FR" dirty="0"/>
          </a:p>
        </p:txBody>
      </p:sp>
      <p:sp>
        <p:nvSpPr>
          <p:cNvPr id="3" name="Espace réservé du contenu 2">
            <a:extLst>
              <a:ext uri="{FF2B5EF4-FFF2-40B4-BE49-F238E27FC236}">
                <a16:creationId xmlns:a16="http://schemas.microsoft.com/office/drawing/2014/main" id="{025264D2-9431-4993-A681-CBE678545308}"/>
              </a:ext>
            </a:extLst>
          </p:cNvPr>
          <p:cNvSpPr>
            <a:spLocks noGrp="1"/>
          </p:cNvSpPr>
          <p:nvPr>
            <p:ph idx="1"/>
          </p:nvPr>
        </p:nvSpPr>
        <p:spPr/>
        <p:txBody>
          <a:bodyPr/>
          <a:lstStyle/>
          <a:p>
            <a:r>
              <a:rPr lang="fr-FR" dirty="0">
                <a:effectLst/>
                <a:ea typeface="Calibri" panose="020F0502020204030204" pitchFamily="34" charset="0"/>
              </a:rPr>
              <a:t>Back in </a:t>
            </a:r>
            <a:r>
              <a:rPr lang="fr-FR" dirty="0" err="1">
                <a:effectLst/>
                <a:ea typeface="Calibri" panose="020F0502020204030204" pitchFamily="34" charset="0"/>
              </a:rPr>
              <a:t>December</a:t>
            </a:r>
            <a:r>
              <a:rPr lang="fr-FR" dirty="0">
                <a:effectLst/>
                <a:ea typeface="Calibri" panose="020F0502020204030204" pitchFamily="34" charset="0"/>
              </a:rPr>
              <a:t>, the IAB sent out a call for </a:t>
            </a:r>
            <a:r>
              <a:rPr lang="fr-FR" dirty="0" err="1">
                <a:effectLst/>
                <a:ea typeface="Calibri" panose="020F0502020204030204" pitchFamily="34" charset="0"/>
              </a:rPr>
              <a:t>volunteers</a:t>
            </a:r>
            <a:r>
              <a:rPr lang="fr-FR" dirty="0">
                <a:effectLst/>
                <a:ea typeface="Calibri" panose="020F0502020204030204" pitchFamily="34" charset="0"/>
              </a:rPr>
              <a:t> for a new IETF liaison manager to 3GPP.</a:t>
            </a:r>
          </a:p>
          <a:p>
            <a:r>
              <a:rPr lang="fr-FR" dirty="0">
                <a:effectLst/>
                <a:ea typeface="Calibri" panose="020F0502020204030204" pitchFamily="34" charset="0"/>
              </a:rPr>
              <a:t>The IAB has </a:t>
            </a:r>
            <a:r>
              <a:rPr lang="fr-FR" dirty="0" err="1">
                <a:effectLst/>
                <a:ea typeface="Calibri" panose="020F0502020204030204" pitchFamily="34" charset="0"/>
              </a:rPr>
              <a:t>announced</a:t>
            </a:r>
            <a:r>
              <a:rPr lang="fr-FR" dirty="0">
                <a:effectLst/>
                <a:ea typeface="Calibri" panose="020F0502020204030204" pitchFamily="34" charset="0"/>
              </a:rPr>
              <a:t> </a:t>
            </a:r>
            <a:r>
              <a:rPr lang="fr-FR" dirty="0" err="1">
                <a:effectLst/>
                <a:ea typeface="Calibri" panose="020F0502020204030204" pitchFamily="34" charset="0"/>
              </a:rPr>
              <a:t>that</a:t>
            </a:r>
            <a:r>
              <a:rPr lang="fr-FR" dirty="0">
                <a:effectLst/>
                <a:ea typeface="Calibri" panose="020F0502020204030204" pitchFamily="34" charset="0"/>
              </a:rPr>
              <a:t> </a:t>
            </a:r>
            <a:r>
              <a:rPr lang="fr-FR" b="1" dirty="0">
                <a:effectLst/>
                <a:ea typeface="Calibri" panose="020F0502020204030204" pitchFamily="34" charset="0"/>
              </a:rPr>
              <a:t>Charles </a:t>
            </a:r>
            <a:r>
              <a:rPr lang="fr-FR" b="1" dirty="0" err="1">
                <a:effectLst/>
                <a:ea typeface="Calibri" panose="020F0502020204030204" pitchFamily="34" charset="0"/>
              </a:rPr>
              <a:t>Eckel</a:t>
            </a:r>
            <a:r>
              <a:rPr lang="fr-FR" b="1" dirty="0">
                <a:effectLst/>
                <a:ea typeface="Calibri" panose="020F0502020204030204" pitchFamily="34" charset="0"/>
              </a:rPr>
              <a:t> </a:t>
            </a:r>
            <a:r>
              <a:rPr lang="fr-FR" dirty="0">
                <a:effectLst/>
                <a:ea typeface="Calibri" panose="020F0502020204030204" pitchFamily="34" charset="0"/>
              </a:rPr>
              <a:t>has been </a:t>
            </a:r>
            <a:r>
              <a:rPr lang="fr-FR" dirty="0" err="1">
                <a:effectLst/>
                <a:ea typeface="Calibri" panose="020F0502020204030204" pitchFamily="34" charset="0"/>
              </a:rPr>
              <a:t>selected</a:t>
            </a:r>
            <a:r>
              <a:rPr lang="fr-FR" dirty="0">
                <a:effectLst/>
                <a:ea typeface="Calibri" panose="020F0502020204030204" pitchFamily="34" charset="0"/>
              </a:rPr>
              <a:t> as the new liaison manager to 3GPP.</a:t>
            </a:r>
          </a:p>
          <a:p>
            <a:r>
              <a:rPr lang="fr-FR" dirty="0">
                <a:ea typeface="Calibri" panose="020F0502020204030204" pitchFamily="34" charset="0"/>
              </a:rPr>
              <a:t>Charles </a:t>
            </a:r>
            <a:r>
              <a:rPr lang="fr-FR" dirty="0" err="1">
                <a:ea typeface="Calibri" panose="020F0502020204030204" pitchFamily="34" charset="0"/>
              </a:rPr>
              <a:t>is</a:t>
            </a:r>
            <a:r>
              <a:rPr lang="fr-FR" dirty="0">
                <a:ea typeface="Calibri" panose="020F0502020204030204" pitchFamily="34" charset="0"/>
              </a:rPr>
              <a:t> </a:t>
            </a:r>
            <a:r>
              <a:rPr lang="fr-FR" dirty="0" err="1">
                <a:ea typeface="Calibri" panose="020F0502020204030204" pitchFamily="34" charset="0"/>
              </a:rPr>
              <a:t>attending</a:t>
            </a:r>
            <a:r>
              <a:rPr lang="fr-FR" dirty="0">
                <a:ea typeface="Calibri" panose="020F0502020204030204" pitchFamily="34" charset="0"/>
              </a:rPr>
              <a:t> 3GPP (</a:t>
            </a:r>
            <a:r>
              <a:rPr lang="fr-FR" dirty="0" err="1">
                <a:ea typeface="Calibri" panose="020F0502020204030204" pitchFamily="34" charset="0"/>
              </a:rPr>
              <a:t>mainly</a:t>
            </a:r>
            <a:r>
              <a:rPr lang="fr-FR" dirty="0">
                <a:ea typeface="Calibri" panose="020F0502020204030204" pitchFamily="34" charset="0"/>
              </a:rPr>
              <a:t> SA3) and IETF</a:t>
            </a:r>
            <a:endParaRPr lang="fr-FR" dirty="0">
              <a:effectLst/>
              <a:ea typeface="Calibri" panose="020F0502020204030204" pitchFamily="34" charset="0"/>
            </a:endParaRPr>
          </a:p>
          <a:p>
            <a:r>
              <a:rPr lang="fr-FR" dirty="0">
                <a:effectLst/>
                <a:ea typeface="Calibri" panose="020F0502020204030204" pitchFamily="34" charset="0"/>
              </a:rPr>
              <a:t>Charles </a:t>
            </a:r>
            <a:r>
              <a:rPr lang="fr-FR" dirty="0" err="1">
                <a:effectLst/>
                <a:ea typeface="Calibri" panose="020F0502020204030204" pitchFamily="34" charset="0"/>
              </a:rPr>
              <a:t>is</a:t>
            </a:r>
            <a:r>
              <a:rPr lang="fr-FR" dirty="0">
                <a:effectLst/>
                <a:ea typeface="Calibri" panose="020F0502020204030204" pitchFamily="34" charset="0"/>
              </a:rPr>
              <a:t> </a:t>
            </a:r>
            <a:r>
              <a:rPr lang="fr-FR" dirty="0" err="1">
                <a:effectLst/>
                <a:ea typeface="Calibri" panose="020F0502020204030204" pitchFamily="34" charset="0"/>
              </a:rPr>
              <a:t>taking</a:t>
            </a:r>
            <a:r>
              <a:rPr lang="fr-FR" dirty="0">
                <a:effectLst/>
                <a:ea typeface="Calibri" panose="020F0502020204030204" pitchFamily="34" charset="0"/>
              </a:rPr>
              <a:t> over the </a:t>
            </a:r>
            <a:r>
              <a:rPr lang="fr-FR" dirty="0" err="1">
                <a:effectLst/>
                <a:ea typeface="Calibri" panose="020F0502020204030204" pitchFamily="34" charset="0"/>
              </a:rPr>
              <a:t>role</a:t>
            </a:r>
            <a:r>
              <a:rPr lang="fr-FR" dirty="0">
                <a:effectLst/>
                <a:ea typeface="Calibri" panose="020F0502020204030204" pitchFamily="34" charset="0"/>
              </a:rPr>
              <a:t> </a:t>
            </a:r>
            <a:r>
              <a:rPr lang="fr-FR" dirty="0" err="1">
                <a:effectLst/>
                <a:ea typeface="Calibri" panose="020F0502020204030204" pitchFamily="34" charset="0"/>
              </a:rPr>
              <a:t>from</a:t>
            </a:r>
            <a:r>
              <a:rPr lang="fr-FR" dirty="0">
                <a:effectLst/>
                <a:ea typeface="Calibri" panose="020F0502020204030204" pitchFamily="34" charset="0"/>
              </a:rPr>
              <a:t> Gonzalo Camarillo, </a:t>
            </a:r>
            <a:r>
              <a:rPr lang="fr-FR" dirty="0" err="1">
                <a:effectLst/>
                <a:ea typeface="Calibri" panose="020F0502020204030204" pitchFamily="34" charset="0"/>
              </a:rPr>
              <a:t>who</a:t>
            </a:r>
            <a:r>
              <a:rPr lang="fr-FR" dirty="0">
                <a:effectLst/>
                <a:ea typeface="Calibri" panose="020F0502020204030204" pitchFamily="34" charset="0"/>
              </a:rPr>
              <a:t> </a:t>
            </a:r>
            <a:r>
              <a:rPr lang="fr-FR" dirty="0" err="1">
                <a:effectLst/>
                <a:ea typeface="Calibri" panose="020F0502020204030204" pitchFamily="34" charset="0"/>
              </a:rPr>
              <a:t>is</a:t>
            </a:r>
            <a:r>
              <a:rPr lang="fr-FR" dirty="0">
                <a:effectLst/>
                <a:ea typeface="Calibri" panose="020F0502020204030204" pitchFamily="34" charset="0"/>
              </a:rPr>
              <a:t> </a:t>
            </a:r>
            <a:r>
              <a:rPr lang="fr-FR" dirty="0" err="1">
                <a:effectLst/>
                <a:ea typeface="Calibri" panose="020F0502020204030204" pitchFamily="34" charset="0"/>
              </a:rPr>
              <a:t>stepping</a:t>
            </a:r>
            <a:r>
              <a:rPr lang="fr-FR" dirty="0">
                <a:effectLst/>
                <a:ea typeface="Calibri" panose="020F0502020204030204" pitchFamily="34" charset="0"/>
              </a:rPr>
              <a:t> back </a:t>
            </a:r>
            <a:r>
              <a:rPr lang="fr-FR" dirty="0" err="1">
                <a:effectLst/>
                <a:ea typeface="Calibri" panose="020F0502020204030204" pitchFamily="34" charset="0"/>
              </a:rPr>
              <a:t>after</a:t>
            </a:r>
            <a:r>
              <a:rPr lang="fr-FR" dirty="0">
                <a:effectLst/>
                <a:ea typeface="Calibri" panose="020F0502020204030204" pitchFamily="34" charset="0"/>
              </a:rPr>
              <a:t> </a:t>
            </a:r>
            <a:r>
              <a:rPr lang="fr-FR" dirty="0" err="1">
                <a:effectLst/>
                <a:ea typeface="Calibri" panose="020F0502020204030204" pitchFamily="34" charset="0"/>
              </a:rPr>
              <a:t>serving</a:t>
            </a:r>
            <a:r>
              <a:rPr lang="fr-FR" dirty="0">
                <a:effectLst/>
                <a:ea typeface="Calibri" panose="020F0502020204030204" pitchFamily="34" charset="0"/>
              </a:rPr>
              <a:t> in </a:t>
            </a:r>
            <a:r>
              <a:rPr lang="fr-FR" dirty="0" err="1">
                <a:effectLst/>
                <a:ea typeface="Calibri" panose="020F0502020204030204" pitchFamily="34" charset="0"/>
              </a:rPr>
              <a:t>this</a:t>
            </a:r>
            <a:r>
              <a:rPr lang="fr-FR" dirty="0">
                <a:effectLst/>
                <a:ea typeface="Calibri" panose="020F0502020204030204" pitchFamily="34" charset="0"/>
              </a:rPr>
              <a:t> </a:t>
            </a:r>
            <a:r>
              <a:rPr lang="fr-FR" dirty="0" err="1">
                <a:effectLst/>
                <a:ea typeface="Calibri" panose="020F0502020204030204" pitchFamily="34" charset="0"/>
              </a:rPr>
              <a:t>role</a:t>
            </a:r>
            <a:r>
              <a:rPr lang="fr-FR" dirty="0">
                <a:effectLst/>
                <a:ea typeface="Calibri" panose="020F0502020204030204" pitchFamily="34" charset="0"/>
              </a:rPr>
              <a:t> for </a:t>
            </a:r>
            <a:r>
              <a:rPr lang="fr-FR" dirty="0" err="1">
                <a:effectLst/>
                <a:ea typeface="Calibri" panose="020F0502020204030204" pitchFamily="34" charset="0"/>
              </a:rPr>
              <a:t>many</a:t>
            </a:r>
            <a:r>
              <a:rPr lang="fr-FR" dirty="0">
                <a:effectLst/>
                <a:ea typeface="Calibri" panose="020F0502020204030204" pitchFamily="34" charset="0"/>
              </a:rPr>
              <a:t> </a:t>
            </a:r>
            <a:r>
              <a:rPr lang="fr-FR" dirty="0" err="1">
                <a:effectLst/>
                <a:ea typeface="Calibri" panose="020F0502020204030204" pitchFamily="34" charset="0"/>
              </a:rPr>
              <a:t>years</a:t>
            </a:r>
            <a:r>
              <a:rPr lang="fr-FR" dirty="0">
                <a:effectLst/>
                <a:ea typeface="Calibri" panose="020F0502020204030204" pitchFamily="34" charset="0"/>
              </a:rPr>
              <a:t>.</a:t>
            </a:r>
          </a:p>
          <a:p>
            <a:r>
              <a:rPr lang="fr-FR" dirty="0">
                <a:effectLst/>
                <a:ea typeface="Calibri" panose="020F0502020204030204" pitchFamily="34" charset="0"/>
              </a:rPr>
              <a:t>The IAB and 3GPP </a:t>
            </a:r>
            <a:r>
              <a:rPr lang="fr-FR" dirty="0" err="1">
                <a:effectLst/>
                <a:ea typeface="Calibri" panose="020F0502020204030204" pitchFamily="34" charset="0"/>
              </a:rPr>
              <a:t>thank</a:t>
            </a:r>
            <a:r>
              <a:rPr lang="fr-FR" dirty="0">
                <a:effectLst/>
                <a:ea typeface="Calibri" panose="020F0502020204030204" pitchFamily="34" charset="0"/>
              </a:rPr>
              <a:t> Gonzalo for </a:t>
            </a:r>
            <a:r>
              <a:rPr lang="fr-FR" dirty="0" err="1">
                <a:effectLst/>
                <a:ea typeface="Calibri" panose="020F0502020204030204" pitchFamily="34" charset="0"/>
              </a:rPr>
              <a:t>his</a:t>
            </a:r>
            <a:r>
              <a:rPr lang="fr-FR" dirty="0">
                <a:effectLst/>
                <a:ea typeface="Calibri" panose="020F0502020204030204" pitchFamily="34" charset="0"/>
              </a:rPr>
              <a:t> service.</a:t>
            </a:r>
          </a:p>
          <a:p>
            <a:r>
              <a:rPr lang="fr-FR" dirty="0">
                <a:ea typeface="Calibri" panose="020F0502020204030204" pitchFamily="34" charset="0"/>
              </a:rPr>
              <a:t>And a warm </a:t>
            </a:r>
            <a:r>
              <a:rPr lang="fr-FR" dirty="0" err="1">
                <a:ea typeface="Calibri" panose="020F0502020204030204" pitchFamily="34" charset="0"/>
              </a:rPr>
              <a:t>welcome</a:t>
            </a:r>
            <a:r>
              <a:rPr lang="fr-FR" dirty="0">
                <a:ea typeface="Calibri" panose="020F0502020204030204" pitchFamily="34" charset="0"/>
              </a:rPr>
              <a:t> to Charles!</a:t>
            </a:r>
          </a:p>
        </p:txBody>
      </p:sp>
    </p:spTree>
    <p:extLst>
      <p:ext uri="{BB962C8B-B14F-4D97-AF65-F5344CB8AC3E}">
        <p14:creationId xmlns:p14="http://schemas.microsoft.com/office/powerpoint/2010/main" val="3327116261"/>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Liaison Statements</a:t>
            </a:r>
          </a:p>
        </p:txBody>
      </p:sp>
    </p:spTree>
    <p:extLst>
      <p:ext uri="{BB962C8B-B14F-4D97-AF65-F5344CB8AC3E}">
        <p14:creationId xmlns:p14="http://schemas.microsoft.com/office/powerpoint/2010/main" val="21042645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76E62B20-6898-467A-B777-7604B970FD93}"/>
              </a:ext>
            </a:extLst>
          </p:cNvPr>
          <p:cNvSpPr>
            <a:spLocks noGrp="1"/>
          </p:cNvSpPr>
          <p:nvPr>
            <p:ph idx="1"/>
          </p:nvPr>
        </p:nvSpPr>
        <p:spPr>
          <a:xfrm>
            <a:off x="838200" y="1796597"/>
            <a:ext cx="10515600" cy="4351338"/>
          </a:xfrm>
        </p:spPr>
        <p:txBody>
          <a:bodyPr/>
          <a:lstStyle/>
          <a:p>
            <a:r>
              <a:rPr lang="en-US" sz="2400" dirty="0">
                <a:hlinkClick r:id="rId2"/>
              </a:rPr>
              <a:t>LS from the IETF LPWAN WG to 3GPP</a:t>
            </a:r>
            <a:endParaRPr lang="en-US" sz="2400" dirty="0"/>
          </a:p>
          <a:p>
            <a:r>
              <a:rPr lang="en-US" sz="2400" dirty="0"/>
              <a:t>Context:</a:t>
            </a:r>
          </a:p>
          <a:p>
            <a:pPr lvl="1"/>
            <a:r>
              <a:rPr lang="en-US" sz="2000" dirty="0"/>
              <a:t>draft-</a:t>
            </a:r>
            <a:r>
              <a:rPr lang="en-US" sz="2000" dirty="0" err="1"/>
              <a:t>ietf</a:t>
            </a:r>
            <a:r>
              <a:rPr lang="en-US" sz="2000" dirty="0"/>
              <a:t>-</a:t>
            </a:r>
            <a:r>
              <a:rPr lang="en-US" sz="2000" dirty="0" err="1"/>
              <a:t>lpwan</a:t>
            </a:r>
            <a:r>
              <a:rPr lang="en-US" sz="2000" dirty="0"/>
              <a:t>-</a:t>
            </a:r>
            <a:r>
              <a:rPr lang="en-US" sz="2000" dirty="0" err="1"/>
              <a:t>schc</a:t>
            </a:r>
            <a:r>
              <a:rPr lang="en-US" sz="2000" dirty="0"/>
              <a:t>-over-</a:t>
            </a:r>
            <a:r>
              <a:rPr lang="en-US" sz="2000" dirty="0" err="1"/>
              <a:t>nbiot</a:t>
            </a:r>
            <a:r>
              <a:rPr lang="en-US" sz="2000" dirty="0"/>
              <a:t> in IETF Last call</a:t>
            </a:r>
          </a:p>
          <a:p>
            <a:r>
              <a:rPr lang="en-US" sz="2400" dirty="0"/>
              <a:t>Questions:</a:t>
            </a:r>
          </a:p>
          <a:p>
            <a:pPr lvl="1"/>
            <a:r>
              <a:rPr lang="en-US" sz="2000" dirty="0"/>
              <a:t>Feedback on the draft</a:t>
            </a:r>
          </a:p>
          <a:p>
            <a:pPr lvl="1"/>
            <a:r>
              <a:rPr lang="en-US" sz="2000" dirty="0"/>
              <a:t>Seek for potential of 3GPP/IETF collaboration and cross referencing </a:t>
            </a:r>
          </a:p>
          <a:p>
            <a:r>
              <a:rPr lang="en-US" sz="2400" dirty="0"/>
              <a:t>3GPP Feedback</a:t>
            </a:r>
          </a:p>
          <a:p>
            <a:pPr lvl="1"/>
            <a:r>
              <a:rPr lang="en-US" sz="2000" dirty="0"/>
              <a:t>LS sent to CT1 (UE-MME) and RAN 2 (UE-</a:t>
            </a:r>
            <a:r>
              <a:rPr lang="en-US" sz="2000" dirty="0" err="1"/>
              <a:t>eNB</a:t>
            </a:r>
            <a:r>
              <a:rPr lang="en-US" sz="2000" dirty="0"/>
              <a:t>) </a:t>
            </a:r>
          </a:p>
          <a:p>
            <a:pPr lvl="1"/>
            <a:r>
              <a:rPr lang="en-US" sz="2000" dirty="0"/>
              <a:t>The draft has been commented and updated taking into the comments (v14 and v15).</a:t>
            </a:r>
          </a:p>
          <a:p>
            <a:pPr lvl="2"/>
            <a:r>
              <a:rPr lang="en-US" sz="1600" dirty="0"/>
              <a:t>Many thanks to Ivo Sedlacek (Ericsson) </a:t>
            </a:r>
          </a:p>
          <a:p>
            <a:pPr lvl="2"/>
            <a:r>
              <a:rPr lang="en-US" sz="1600" dirty="0"/>
              <a:t>The draft is now in the RFC Ed Queue</a:t>
            </a:r>
          </a:p>
          <a:p>
            <a:pPr lvl="1"/>
            <a:r>
              <a:rPr lang="en-US" sz="2000" dirty="0">
                <a:effectLst/>
                <a:latin typeface="Calibri" panose="020F0502020204030204" pitchFamily="34" charset="0"/>
                <a:ea typeface="Calibri" panose="020F0502020204030204" pitchFamily="34" charset="0"/>
              </a:rPr>
              <a:t>Regarding a possible cooperation, interested companies should bring a SID/WID in the relevant 3GPP WGs to see if there is an interest on such activity within 3GPP. </a:t>
            </a:r>
            <a:endParaRPr lang="fr-FR" sz="2800" dirty="0"/>
          </a:p>
        </p:txBody>
      </p:sp>
      <p:sp>
        <p:nvSpPr>
          <p:cNvPr id="4" name="Titre 1">
            <a:extLst>
              <a:ext uri="{FF2B5EF4-FFF2-40B4-BE49-F238E27FC236}">
                <a16:creationId xmlns:a16="http://schemas.microsoft.com/office/drawing/2014/main" id="{0D8F8060-6FD9-4CA6-8570-0259AF19938C}"/>
              </a:ext>
            </a:extLst>
          </p:cNvPr>
          <p:cNvSpPr>
            <a:spLocks noGrp="1"/>
          </p:cNvSpPr>
          <p:nvPr>
            <p:ph type="title"/>
          </p:nvPr>
        </p:nvSpPr>
        <p:spPr>
          <a:xfrm>
            <a:off x="838200" y="289709"/>
            <a:ext cx="10515600" cy="1325563"/>
          </a:xfrm>
        </p:spPr>
        <p:txBody>
          <a:bodyPr>
            <a:noAutofit/>
          </a:bodyPr>
          <a:lstStyle/>
          <a:p>
            <a:r>
              <a:rPr lang="en-US" dirty="0"/>
              <a:t>IETF-&gt;3GPP:</a:t>
            </a:r>
            <a:br>
              <a:rPr lang="en-US" dirty="0"/>
            </a:br>
            <a:r>
              <a:rPr lang="en-US" dirty="0"/>
              <a:t>SCHC over the 3GPP NB-IoT architecture</a:t>
            </a:r>
          </a:p>
        </p:txBody>
      </p:sp>
    </p:spTree>
    <p:extLst>
      <p:ext uri="{BB962C8B-B14F-4D97-AF65-F5344CB8AC3E}">
        <p14:creationId xmlns:p14="http://schemas.microsoft.com/office/powerpoint/2010/main" val="1922697319"/>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289709"/>
            <a:ext cx="10515600" cy="1325563"/>
          </a:xfrm>
        </p:spPr>
        <p:txBody>
          <a:bodyPr>
            <a:noAutofit/>
          </a:bodyPr>
          <a:lstStyle/>
          <a:p>
            <a:r>
              <a:rPr lang="en-US" dirty="0"/>
              <a:t>IETF-&gt;3GPP:</a:t>
            </a:r>
            <a:br>
              <a:rPr lang="en-US" dirty="0"/>
            </a:br>
            <a:r>
              <a:rPr lang="en-US" dirty="0"/>
              <a:t>5G System acting as a </a:t>
            </a:r>
            <a:r>
              <a:rPr lang="en-US" dirty="0" err="1"/>
              <a:t>Detnet</a:t>
            </a:r>
            <a:r>
              <a:rPr lang="en-US" dirty="0"/>
              <a:t> node</a:t>
            </a:r>
          </a:p>
        </p:txBody>
      </p:sp>
      <p:sp>
        <p:nvSpPr>
          <p:cNvPr id="3" name="Espace réservé du contenu 2"/>
          <p:cNvSpPr>
            <a:spLocks noGrp="1"/>
          </p:cNvSpPr>
          <p:nvPr>
            <p:ph idx="1"/>
          </p:nvPr>
        </p:nvSpPr>
        <p:spPr/>
        <p:txBody>
          <a:bodyPr>
            <a:normAutofit/>
          </a:bodyPr>
          <a:lstStyle/>
          <a:p>
            <a:r>
              <a:rPr lang="en-US" dirty="0">
                <a:hlinkClick r:id="rId2"/>
              </a:rPr>
              <a:t>Response to 3GPP SA2 LS on 3GPP 5G System acting as a </a:t>
            </a:r>
            <a:r>
              <a:rPr lang="en-US" dirty="0" err="1">
                <a:hlinkClick r:id="rId2"/>
              </a:rPr>
              <a:t>DetNet</a:t>
            </a:r>
            <a:r>
              <a:rPr lang="en-US" dirty="0">
                <a:hlinkClick r:id="rId2"/>
              </a:rPr>
              <a:t> node</a:t>
            </a:r>
            <a:r>
              <a:rPr lang="en-US" dirty="0"/>
              <a:t> </a:t>
            </a:r>
          </a:p>
          <a:p>
            <a:r>
              <a:rPr lang="en-US" dirty="0"/>
              <a:t>Context:</a:t>
            </a:r>
          </a:p>
          <a:p>
            <a:pPr lvl="1"/>
            <a:r>
              <a:rPr lang="en-US" dirty="0"/>
              <a:t>LS from 3GPP SA2 to </a:t>
            </a:r>
            <a:r>
              <a:rPr lang="en-US" dirty="0" err="1"/>
              <a:t>DetNet</a:t>
            </a:r>
            <a:r>
              <a:rPr lang="en-US" dirty="0"/>
              <a:t> WG about the completion of the study on “Extensions to the TSC Framework to support </a:t>
            </a:r>
            <a:r>
              <a:rPr lang="en-US" dirty="0" err="1"/>
              <a:t>DetNet</a:t>
            </a:r>
            <a:r>
              <a:rPr lang="en-US" dirty="0"/>
              <a:t>”</a:t>
            </a:r>
          </a:p>
          <a:p>
            <a:r>
              <a:rPr lang="en-US" dirty="0"/>
              <a:t>Response addressed by SA2</a:t>
            </a:r>
          </a:p>
        </p:txBody>
      </p:sp>
    </p:spTree>
    <p:extLst>
      <p:ext uri="{BB962C8B-B14F-4D97-AF65-F5344CB8AC3E}">
        <p14:creationId xmlns:p14="http://schemas.microsoft.com/office/powerpoint/2010/main" val="953222362"/>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69612DF-2ABD-811B-D5A7-D63739F57C31}"/>
              </a:ext>
            </a:extLst>
          </p:cNvPr>
          <p:cNvSpPr>
            <a:spLocks noGrp="1"/>
          </p:cNvSpPr>
          <p:nvPr>
            <p:ph type="title"/>
          </p:nvPr>
        </p:nvSpPr>
        <p:spPr/>
        <p:txBody>
          <a:bodyPr/>
          <a:lstStyle/>
          <a:p>
            <a:r>
              <a:rPr lang="en-US" dirty="0"/>
              <a:t>IETF-&gt;3GPP:</a:t>
            </a:r>
            <a:br>
              <a:rPr lang="en-US" dirty="0"/>
            </a:br>
            <a:r>
              <a:rPr lang="en-US" dirty="0"/>
              <a:t>SCTP-AUTH and DTLS </a:t>
            </a:r>
            <a:endParaRPr lang="fr-FR" dirty="0"/>
          </a:p>
        </p:txBody>
      </p:sp>
      <p:sp>
        <p:nvSpPr>
          <p:cNvPr id="3" name="Espace réservé du contenu 2">
            <a:extLst>
              <a:ext uri="{FF2B5EF4-FFF2-40B4-BE49-F238E27FC236}">
                <a16:creationId xmlns:a16="http://schemas.microsoft.com/office/drawing/2014/main" id="{6487BD9F-976C-02D7-0833-E64572D0456A}"/>
              </a:ext>
            </a:extLst>
          </p:cNvPr>
          <p:cNvSpPr>
            <a:spLocks noGrp="1"/>
          </p:cNvSpPr>
          <p:nvPr>
            <p:ph idx="1"/>
          </p:nvPr>
        </p:nvSpPr>
        <p:spPr/>
        <p:txBody>
          <a:bodyPr/>
          <a:lstStyle/>
          <a:p>
            <a:r>
              <a:rPr lang="en-US" dirty="0">
                <a:hlinkClick r:id="rId2"/>
              </a:rPr>
              <a:t>Updated LS to 3GPP regarding SCTP-AUTH and DTLS</a:t>
            </a:r>
            <a:r>
              <a:rPr lang="fr-FR" dirty="0"/>
              <a:t> </a:t>
            </a:r>
          </a:p>
          <a:p>
            <a:r>
              <a:rPr lang="en-US" dirty="0"/>
              <a:t>TSV WG has been working on an updated specification for DTLS over SCTP (RFC6083) that removes the user message size limitation as previously acknowledged in the earlier LS to 3GPP RAN3. </a:t>
            </a:r>
          </a:p>
          <a:p>
            <a:r>
              <a:rPr lang="en-US" dirty="0"/>
              <a:t>As part of this work security issues with SCTP-AUTH (RFC 4895) were found, along with a better understanding of the actual security properties provided by SCTP-AUTH. These impact DTLS over SCTP, because both RFC 6083 and the current working draft for an updated solution rely on SCTP-AUTH.</a:t>
            </a:r>
          </a:p>
          <a:p>
            <a:r>
              <a:rPr lang="en-US" dirty="0"/>
              <a:t>LS addressed by RAN3 and SA3</a:t>
            </a:r>
            <a:endParaRPr lang="fr-FR" dirty="0"/>
          </a:p>
          <a:p>
            <a:endParaRPr lang="fr-FR" dirty="0"/>
          </a:p>
        </p:txBody>
      </p:sp>
    </p:spTree>
    <p:extLst>
      <p:ext uri="{BB962C8B-B14F-4D97-AF65-F5344CB8AC3E}">
        <p14:creationId xmlns:p14="http://schemas.microsoft.com/office/powerpoint/2010/main" val="2932968330"/>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26788</TotalTime>
  <Words>1242</Words>
  <Application>Microsoft Office PowerPoint</Application>
  <PresentationFormat>Grand écran</PresentationFormat>
  <Paragraphs>162</Paragraphs>
  <Slides>30</Slides>
  <Notes>0</Notes>
  <HiddenSlides>0</HiddenSlides>
  <MMClips>0</MMClips>
  <ScaleCrop>false</ScaleCrop>
  <HeadingPairs>
    <vt:vector size="6" baseType="variant">
      <vt:variant>
        <vt:lpstr>Polices utilisées</vt:lpstr>
      </vt:variant>
      <vt:variant>
        <vt:i4>5</vt:i4>
      </vt:variant>
      <vt:variant>
        <vt:lpstr>Thème</vt:lpstr>
      </vt:variant>
      <vt:variant>
        <vt:i4>1</vt:i4>
      </vt:variant>
      <vt:variant>
        <vt:lpstr>Titres des diapositives</vt:lpstr>
      </vt:variant>
      <vt:variant>
        <vt:i4>30</vt:i4>
      </vt:variant>
    </vt:vector>
  </HeadingPairs>
  <TitlesOfParts>
    <vt:vector size="36" baseType="lpstr">
      <vt:lpstr>Arial</vt:lpstr>
      <vt:lpstr>Arial </vt:lpstr>
      <vt:lpstr>Calibri</vt:lpstr>
      <vt:lpstr>Calibri Light</vt:lpstr>
      <vt:lpstr>Times New Roman</vt:lpstr>
      <vt:lpstr>Office Theme</vt:lpstr>
      <vt:lpstr>IETF Status Report  to TSG CT/SA#99</vt:lpstr>
      <vt:lpstr>Contents</vt:lpstr>
      <vt:lpstr>3GPP-IETF Coordination meeting @IETF#116</vt:lpstr>
      <vt:lpstr>3GPP-IETF Coordination meeting</vt:lpstr>
      <vt:lpstr>New Liaison Manager to 3GPP</vt:lpstr>
      <vt:lpstr>Liaison Statements</vt:lpstr>
      <vt:lpstr>IETF-&gt;3GPP: SCHC over the 3GPP NB-IoT architecture</vt:lpstr>
      <vt:lpstr>IETF-&gt;3GPP: 5G System acting as a Detnet node</vt:lpstr>
      <vt:lpstr>IETF-&gt;3GPP: SCTP-AUTH and DTLS </vt:lpstr>
      <vt:lpstr>Tracking requests to IANA</vt:lpstr>
      <vt:lpstr>IANA port number Assignment</vt:lpstr>
      <vt:lpstr>IANA assignment request handling</vt:lpstr>
      <vt:lpstr>IETF Dependencies</vt:lpstr>
      <vt:lpstr>New Published RFCs</vt:lpstr>
      <vt:lpstr>IETF reference updates</vt:lpstr>
      <vt:lpstr>IETF reference updates</vt:lpstr>
      <vt:lpstr>IETF reference updates</vt:lpstr>
      <vt:lpstr>IETF reference updates</vt:lpstr>
      <vt:lpstr>Drafts in RFC Editor queue</vt:lpstr>
      <vt:lpstr>Drafts in RFC Editor queue</vt:lpstr>
      <vt:lpstr>Drafts under IESG review</vt:lpstr>
      <vt:lpstr>Drafts under IESG review</vt:lpstr>
      <vt:lpstr>Drafts under IESG review</vt:lpstr>
      <vt:lpstr>Active WG document</vt:lpstr>
      <vt:lpstr>Active WG document</vt:lpstr>
      <vt:lpstr>Individual submission</vt:lpstr>
      <vt:lpstr>Individual submission</vt:lpstr>
      <vt:lpstr>Potential new IETF dependencies</vt:lpstr>
      <vt:lpstr>Rel-18 Studies</vt:lpstr>
      <vt:lpstr>Thank You!</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CR#187_TEI17</cp:lastModifiedBy>
  <cp:revision>797</cp:revision>
  <dcterms:created xsi:type="dcterms:W3CDTF">2010-02-05T13:52:04Z</dcterms:created>
  <dcterms:modified xsi:type="dcterms:W3CDTF">2023-03-19T23:46:10Z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07222825-62ea-40f3-96b5-5375c07996e2_Enabled">
    <vt:lpwstr>true</vt:lpwstr>
  </property>
  <property fmtid="{D5CDD505-2E9C-101B-9397-08002B2CF9AE}" pid="3" name="MSIP_Label_07222825-62ea-40f3-96b5-5375c07996e2_SetDate">
    <vt:lpwstr>2021-12-10T08:58:09Z</vt:lpwstr>
  </property>
  <property fmtid="{D5CDD505-2E9C-101B-9397-08002B2CF9AE}" pid="4" name="MSIP_Label_07222825-62ea-40f3-96b5-5375c07996e2_Method">
    <vt:lpwstr>Privileged</vt:lpwstr>
  </property>
  <property fmtid="{D5CDD505-2E9C-101B-9397-08002B2CF9AE}" pid="5" name="MSIP_Label_07222825-62ea-40f3-96b5-5375c07996e2_Name">
    <vt:lpwstr>unrestricted_parent.2</vt:lpwstr>
  </property>
  <property fmtid="{D5CDD505-2E9C-101B-9397-08002B2CF9AE}" pid="6" name="MSIP_Label_07222825-62ea-40f3-96b5-5375c07996e2_SiteId">
    <vt:lpwstr>90c7a20a-f34b-40bf-bc48-b9253b6f5d20</vt:lpwstr>
  </property>
  <property fmtid="{D5CDD505-2E9C-101B-9397-08002B2CF9AE}" pid="7" name="MSIP_Label_07222825-62ea-40f3-96b5-5375c07996e2_ActionId">
    <vt:lpwstr>c3c14ad0-b0f0-48ce-b725-6e3feed24de0</vt:lpwstr>
  </property>
  <property fmtid="{D5CDD505-2E9C-101B-9397-08002B2CF9AE}" pid="8" name="MSIP_Label_07222825-62ea-40f3-96b5-5375c07996e2_ContentBits">
    <vt:lpwstr>0</vt:lpwstr>
  </property>
</Properties>
</file>