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0"/>
  </p:notesMasterIdLst>
  <p:handoutMasterIdLst>
    <p:handoutMasterId r:id="rId21"/>
  </p:handoutMasterIdLst>
  <p:sldIdLst>
    <p:sldId id="341" r:id="rId2"/>
    <p:sldId id="471" r:id="rId3"/>
    <p:sldId id="462" r:id="rId4"/>
    <p:sldId id="463" r:id="rId5"/>
    <p:sldId id="483" r:id="rId6"/>
    <p:sldId id="482" r:id="rId7"/>
    <p:sldId id="478" r:id="rId8"/>
    <p:sldId id="484" r:id="rId9"/>
    <p:sldId id="468" r:id="rId10"/>
    <p:sldId id="464" r:id="rId11"/>
    <p:sldId id="465" r:id="rId12"/>
    <p:sldId id="476" r:id="rId13"/>
    <p:sldId id="466" r:id="rId14"/>
    <p:sldId id="467" r:id="rId15"/>
    <p:sldId id="469" r:id="rId16"/>
    <p:sldId id="486" r:id="rId17"/>
    <p:sldId id="472" r:id="rId18"/>
    <p:sldId id="477"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95" d="100"/>
          <a:sy n="95" d="100"/>
        </p:scale>
        <p:origin x="108" y="3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49" y="36513"/>
            <a:ext cx="3131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CT#99</a:t>
            </a:r>
          </a:p>
          <a:p>
            <a:pPr eaLnBrk="1" hangingPunct="1">
              <a:defRPr/>
            </a:pPr>
            <a:r>
              <a:rPr lang="en-US" altLang="en-US" sz="1200" b="1" dirty="0">
                <a:latin typeface="Arial "/>
              </a:rPr>
              <a:t>Rotterdam, NL – 20th – 21st March 2023</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CP-230002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9_Rotterdam/Agenda" TargetMode="External"/><Relationship Id="rId7" Type="http://schemas.openxmlformats.org/officeDocument/2006/relationships/hyperlink" Target="https://www.3gpp.org/ftp/tsg_ct/TSG_CT/TSGC_99_Rotterdam/Templates" TargetMode="External"/><Relationship Id="rId2" Type="http://schemas.openxmlformats.org/officeDocument/2006/relationships/hyperlink" Target="https://www.3gpp.org/ftp/tsg_ct/TSG_CT/TSGC_99_Rotterdam"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9_Rotterdam/Report" TargetMode="External"/><Relationship Id="rId5" Type="http://schemas.openxmlformats.org/officeDocument/2006/relationships/hyperlink" Target="https://www.3gpp.org/ftp/tsg_ct/TSG_CT/TSGC_99_Rotterdam/Inbox" TargetMode="External"/><Relationship Id="rId4" Type="http://schemas.openxmlformats.org/officeDocument/2006/relationships/hyperlink" Target="https://www.3gpp.org/ftp/tsg_ct/TSG_CT/TSGC_99_Rotterdam/Doc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TSG_CT/TSGC_99_Rotterdam/Inbox/Drafts/CP-230002_rev1.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41041"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hyperlink" Target="https://www.3gpp.org/component/content/article/ct-99-elections" TargetMode="External"/><Relationship Id="rId3" Type="http://schemas.openxmlformats.org/officeDocument/2006/relationships/hyperlink" Target="https://portal.3gpp.org/VotingTool/Vote/DetailList/1015" TargetMode="External"/><Relationship Id="rId7" Type="http://schemas.openxmlformats.org/officeDocument/2006/relationships/hyperlink" Target="https://portal.3gpp.org/VotingTool/Vote/DetailList/1082" TargetMode="External"/><Relationship Id="rId2" Type="http://schemas.openxmlformats.org/officeDocument/2006/relationships/hyperlink" Target="https://portal.3gpp.org/VotingTool/Vote/Index" TargetMode="External"/><Relationship Id="rId1" Type="http://schemas.openxmlformats.org/officeDocument/2006/relationships/slideLayout" Target="../slideLayouts/slideLayout2.xml"/><Relationship Id="rId6" Type="http://schemas.openxmlformats.org/officeDocument/2006/relationships/hyperlink" Target="https://portal.3gpp.org/VotingTool/Vote/DetailList/1081" TargetMode="External"/><Relationship Id="rId5" Type="http://schemas.openxmlformats.org/officeDocument/2006/relationships/hyperlink" Target="https://portal.3gpp.org/VotingTool/Vote/DetailList/1080" TargetMode="External"/><Relationship Id="rId4" Type="http://schemas.openxmlformats.org/officeDocument/2006/relationships/hyperlink" Target="https://portal.3gpp.org/VotingTool/Vote/DetailList/1079"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CT#99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3023314390"/>
              </p:ext>
            </p:extLst>
          </p:nvPr>
        </p:nvGraphicFramePr>
        <p:xfrm>
          <a:off x="2156334" y="1716638"/>
          <a:ext cx="9416966" cy="243840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400" dirty="0">
                          <a:hlinkClick r:id="rId2"/>
                        </a:rPr>
                        <a:t>https://www.3gpp.org/ftp/tsg_ct/TSG_CT/TSGC_99_Rotterdam</a:t>
                      </a:r>
                      <a:r>
                        <a:rPr lang="fr-FR" sz="24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CP-23&lt;</a:t>
            </a:r>
            <a:r>
              <a:rPr lang="en-GB" dirty="0" err="1"/>
              <a:t>originalTdocNbr</a:t>
            </a:r>
            <a:r>
              <a:rPr lang="en-GB" dirty="0"/>
              <a:t>&gt;_rev&lt;#&gt;</a:t>
            </a:r>
          </a:p>
          <a:p>
            <a:pPr lvl="1"/>
            <a:r>
              <a:rPr lang="en-GB" dirty="0"/>
              <a:t>E.g. CP-230</a:t>
            </a:r>
            <a:r>
              <a:rPr lang="en-US" dirty="0"/>
              <a:t>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CP-23&lt;</a:t>
            </a:r>
            <a:r>
              <a:rPr lang="en-GB" dirty="0" err="1"/>
              <a:t>originalTdocNbr</a:t>
            </a:r>
            <a:r>
              <a:rPr lang="en-GB" dirty="0"/>
              <a:t>&gt;_rev&lt;#&gt;_&lt;nn&gt;</a:t>
            </a:r>
          </a:p>
          <a:p>
            <a:pPr lvl="1"/>
            <a:r>
              <a:rPr lang="en-GB" dirty="0"/>
              <a:t>E.g. CP-230002</a:t>
            </a:r>
            <a:r>
              <a:rPr lang="en-US" dirty="0"/>
              <a:t>_</a:t>
            </a:r>
            <a:r>
              <a:rPr lang="en-GB" dirty="0"/>
              <a:t>rev1_kk</a:t>
            </a:r>
            <a:r>
              <a:rPr lang="en-US" dirty="0"/>
              <a:t>.zip, </a:t>
            </a:r>
            <a:r>
              <a:rPr lang="en-GB" dirty="0"/>
              <a:t>CP-230002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CP-223002_rev1.zip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a:t>
            </a:r>
            <a:r>
              <a:rPr lang="fr-FR" sz="2400" dirty="0" err="1"/>
              <a:t>Fri</a:t>
            </a:r>
            <a:r>
              <a:rPr lang="fr-FR" sz="2400" dirty="0"/>
              <a:t>	28.02.2023 13:00 UTC</a:t>
            </a:r>
          </a:p>
          <a:p>
            <a:r>
              <a:rPr lang="fr-FR" sz="2400" dirty="0"/>
              <a:t> (2) </a:t>
            </a:r>
            <a:r>
              <a:rPr lang="fr-FR" sz="2400" dirty="0" err="1"/>
              <a:t>Comments</a:t>
            </a:r>
            <a:r>
              <a:rPr lang="fr-FR" sz="2400" dirty="0"/>
              <a:t> to agenda:	Thu 	03.03.2023 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10.03.2023 22:30 UTC</a:t>
            </a:r>
          </a:p>
          <a:p>
            <a:r>
              <a:rPr lang="en-US" sz="2400" dirty="0"/>
              <a:t> </a:t>
            </a:r>
            <a:r>
              <a:rPr lang="fr-FR" sz="2400" dirty="0"/>
              <a:t>(4) Meeting Registration:	Mon	13.03.2023 08:00 UTC</a:t>
            </a:r>
          </a:p>
          <a:p>
            <a:r>
              <a:rPr lang="en-US" sz="2400" dirty="0"/>
              <a:t> (5) Initial comment phase:	</a:t>
            </a:r>
            <a:r>
              <a:rPr lang="fr-FR" sz="2400" dirty="0" err="1"/>
              <a:t>Fri</a:t>
            </a:r>
            <a:r>
              <a:rPr lang="fr-FR" sz="2400" dirty="0"/>
              <a:t> 	17.03.2023 22:30 UTC</a:t>
            </a:r>
            <a:endParaRPr lang="en-US" sz="2400" dirty="0"/>
          </a:p>
          <a:p>
            <a:r>
              <a:rPr lang="en-US" sz="2400" dirty="0"/>
              <a:t> (6) Revisions submission: 	Mon	</a:t>
            </a:r>
            <a:r>
              <a:rPr lang="fr-FR" sz="2400" dirty="0"/>
              <a:t>20.03.2023 22:30 UTC</a:t>
            </a:r>
            <a:endParaRPr lang="en-US" sz="2400" dirty="0"/>
          </a:p>
          <a:p>
            <a:r>
              <a:rPr lang="en-US" sz="2400" dirty="0"/>
              <a:t> (7) Final comment phase :	Tue 	21.03.2023 </a:t>
            </a:r>
            <a:r>
              <a:rPr lang="fr-FR" sz="2400" dirty="0"/>
              <a:t>15:00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time (6)</a:t>
            </a:r>
          </a:p>
          <a:p>
            <a:r>
              <a:rPr lang="en-US" sz="2000" dirty="0"/>
              <a:t>After the final comment phase (7), decisions on the remaining documents will be taken by the CT chair, helped by the CT leadership, based on the output of the discussions on the CT email list and in the meeting room</a:t>
            </a:r>
          </a:p>
          <a:p>
            <a:r>
              <a:rPr lang="en-GB" sz="2000" dirty="0"/>
              <a:t>At the end of the meeting , all non-approved docs will be indicated as "Noted", "Not pursued", "Postponed" or "Withdrawn"</a:t>
            </a:r>
            <a:endParaRPr lang="fr-FR" sz="2000" dirty="0"/>
          </a:p>
        </p:txBody>
      </p:sp>
      <p:sp>
        <p:nvSpPr>
          <p:cNvPr id="4" name="ZoneTexte 3">
            <a:extLst>
              <a:ext uri="{FF2B5EF4-FFF2-40B4-BE49-F238E27FC236}">
                <a16:creationId xmlns:a16="http://schemas.microsoft.com/office/drawing/2014/main" id="{EF63FBE9-E1AF-4A8E-B885-7A0A836D467C}"/>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[CT#99] [AI#2] [Agenda/DAD] [CP-230xxx] comment:</a:t>
            </a:r>
          </a:p>
          <a:p>
            <a:pPr lvl="1"/>
            <a:r>
              <a:rPr lang="fr-FR" sz="1400" dirty="0"/>
              <a:t>[CT#99] [AI#3] [CT report] [CP-230xxx] comment:</a:t>
            </a:r>
          </a:p>
          <a:p>
            <a:pPr lvl="1"/>
            <a:r>
              <a:rPr lang="fr-FR" sz="1400" dirty="0"/>
              <a:t>[CT#99] [AI#4.1] [LS In] [CP-230xxx] comment:</a:t>
            </a:r>
          </a:p>
          <a:p>
            <a:pPr lvl="1"/>
            <a:r>
              <a:rPr lang="fr-FR" sz="1400" dirty="0"/>
              <a:t>[CT#99] [AI#4.2] [LS Out] [CP-230xxx] comment:</a:t>
            </a:r>
          </a:p>
          <a:p>
            <a:pPr lvl="1"/>
            <a:r>
              <a:rPr lang="fr-FR" sz="1400" dirty="0"/>
              <a:t>[CT#99] [AI#5.x] [WG report] [CP-222xxx] comment:</a:t>
            </a:r>
          </a:p>
          <a:p>
            <a:pPr lvl="1"/>
            <a:r>
              <a:rPr lang="fr-FR" sz="1400" dirty="0"/>
              <a:t>[CT#99] [</a:t>
            </a:r>
            <a:r>
              <a:rPr lang="fr-FR" sz="1400" dirty="0" err="1"/>
              <a:t>AI#xx</a:t>
            </a:r>
            <a:r>
              <a:rPr lang="fr-FR" sz="1400" dirty="0"/>
              <a:t>] [CR pack] [CP-230xxx] comment:</a:t>
            </a:r>
          </a:p>
          <a:p>
            <a:pPr lvl="1"/>
            <a:r>
              <a:rPr lang="fr-FR" sz="1400" dirty="0"/>
              <a:t>[CT#99] [</a:t>
            </a:r>
            <a:r>
              <a:rPr lang="fr-FR" sz="1400" dirty="0" err="1"/>
              <a:t>AI#xx</a:t>
            </a:r>
            <a:r>
              <a:rPr lang="fr-FR" sz="1400" dirty="0"/>
              <a:t>] [</a:t>
            </a:r>
            <a:r>
              <a:rPr lang="fr-FR" sz="1400" dirty="0" err="1"/>
              <a:t>Company</a:t>
            </a:r>
            <a:r>
              <a:rPr lang="fr-FR" sz="1400" dirty="0"/>
              <a:t> CR] [CP-230xxx] comment:</a:t>
            </a:r>
          </a:p>
          <a:p>
            <a:pPr lvl="1"/>
            <a:r>
              <a:rPr lang="fr-FR" sz="1400" dirty="0"/>
              <a:t>[CT#99] [AI#18.2] [New WID] [CP-230xxx] comment:</a:t>
            </a:r>
          </a:p>
          <a:p>
            <a:pPr lvl="1"/>
            <a:r>
              <a:rPr lang="fr-FR" sz="1400" dirty="0"/>
              <a:t>[CT#99] [AI#18.3] [</a:t>
            </a:r>
            <a:r>
              <a:rPr lang="fr-FR" sz="1400" dirty="0" err="1"/>
              <a:t>Revised</a:t>
            </a:r>
            <a:r>
              <a:rPr lang="fr-FR" sz="1400" dirty="0"/>
              <a:t> WID] [CP-230xxx] comment:</a:t>
            </a:r>
          </a:p>
          <a:p>
            <a:pPr lvl="1"/>
            <a:r>
              <a:rPr lang="fr-FR" sz="1400" dirty="0"/>
              <a:t>[CT#99] [AI#19.1] [Elections] comment:</a:t>
            </a:r>
          </a:p>
          <a:p>
            <a:pPr lvl="1"/>
            <a:r>
              <a:rPr lang="fr-FR" sz="1400" dirty="0"/>
              <a:t>[CT#99] [AI#19.2] [</a:t>
            </a:r>
            <a:r>
              <a:rPr lang="fr-FR" sz="1400" dirty="0" err="1"/>
              <a:t>Specs</a:t>
            </a:r>
            <a:r>
              <a:rPr lang="fr-FR" sz="1400" dirty="0"/>
              <a:t> for info] [CP-230xxx] comment:</a:t>
            </a:r>
          </a:p>
          <a:p>
            <a:pPr lvl="1"/>
            <a:r>
              <a:rPr lang="fr-FR" sz="1400" dirty="0"/>
              <a:t>[CT#99] [AI#19.3] [</a:t>
            </a:r>
            <a:r>
              <a:rPr lang="fr-FR" sz="1400" dirty="0" err="1"/>
              <a:t>Specs</a:t>
            </a:r>
            <a:r>
              <a:rPr lang="fr-FR" sz="1400" dirty="0"/>
              <a:t> for </a:t>
            </a:r>
            <a:r>
              <a:rPr lang="fr-FR" sz="1400" dirty="0" err="1"/>
              <a:t>approval</a:t>
            </a:r>
            <a:r>
              <a:rPr lang="fr-FR" sz="1400" dirty="0"/>
              <a:t>] [CP-230xxx] comment:</a:t>
            </a:r>
          </a:p>
          <a:p>
            <a:pPr lvl="1"/>
            <a:r>
              <a:rPr lang="fr-FR" sz="1400" dirty="0"/>
              <a:t>[CT#99] [AI#21] [</a:t>
            </a:r>
            <a:r>
              <a:rPr lang="fr-FR" sz="1400" dirty="0" err="1"/>
              <a:t>Workplan</a:t>
            </a:r>
            <a:r>
              <a:rPr lang="fr-FR" sz="1400" dirty="0"/>
              <a:t>] [CP-230xxx] comment:</a:t>
            </a:r>
          </a:p>
          <a:p>
            <a:pPr lvl="1"/>
            <a:r>
              <a:rPr lang="fr-FR" sz="1400" dirty="0" err="1"/>
              <a:t>Others</a:t>
            </a:r>
            <a:r>
              <a:rPr lang="fr-FR" sz="1400" dirty="0"/>
              <a:t>:</a:t>
            </a:r>
          </a:p>
          <a:p>
            <a:pPr lvl="2"/>
            <a:r>
              <a:rPr lang="fr-FR" sz="1400" dirty="0"/>
              <a:t>[CT#99] [</a:t>
            </a:r>
            <a:r>
              <a:rPr lang="fr-FR" sz="1400" dirty="0" err="1"/>
              <a:t>AI#xx</a:t>
            </a:r>
            <a:r>
              <a:rPr lang="fr-FR" sz="1400" dirty="0"/>
              <a:t>] [</a:t>
            </a:r>
            <a:r>
              <a:rPr lang="fr-FR" sz="1400" i="1" dirty="0"/>
              <a:t>Agenda Item </a:t>
            </a:r>
            <a:r>
              <a:rPr lang="fr-FR" sz="1400" i="1" dirty="0" err="1"/>
              <a:t>Title</a:t>
            </a:r>
            <a:r>
              <a:rPr lang="fr-FR" sz="1400" dirty="0"/>
              <a:t>] [CP-230xxx] comment:</a:t>
            </a:r>
          </a:p>
          <a:p>
            <a:pPr lvl="2"/>
            <a:r>
              <a:rPr lang="fr-FR" sz="1400" dirty="0"/>
              <a:t>[CT#99]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 Mar 20: </a:t>
            </a:r>
            <a:r>
              <a:rPr lang="fr-FR" dirty="0"/>
              <a:t>09h00-17h30 CEST</a:t>
            </a:r>
          </a:p>
          <a:p>
            <a:pPr marL="914400" lvl="1" indent="-457200">
              <a:buFont typeface="+mj-lt"/>
              <a:buAutoNum type="arabicPeriod"/>
            </a:pPr>
            <a:r>
              <a:rPr lang="en-US" dirty="0"/>
              <a:t>Tue, Mar 21:   </a:t>
            </a:r>
            <a:r>
              <a:rPr lang="fr-FR" dirty="0"/>
              <a:t>09h00-17h30 CEST</a:t>
            </a:r>
          </a:p>
        </p:txBody>
      </p:sp>
      <p:graphicFrame>
        <p:nvGraphicFramePr>
          <p:cNvPr id="4" name="Tableau 3"/>
          <p:cNvGraphicFramePr>
            <a:graphicFrameLocks noGrp="1"/>
          </p:cNvGraphicFramePr>
          <p:nvPr/>
        </p:nvGraphicFramePr>
        <p:xfrm>
          <a:off x="7387713" y="2000946"/>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00:00 - 08:30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03:00 - 11:30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07:00 - 15:30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09:00 - 17:30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12:30 – 21:30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15:00 - 23:30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16:00 - 00:30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16:00 - 00:30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17:00 – 01:30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03821310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Teams “Raise your hand” feature will be used to control the floor for questions/comments.</a:t>
            </a:r>
            <a:endParaRPr lang="en-GB" sz="2400" dirty="0"/>
          </a:p>
        </p:txBody>
      </p:sp>
      <p:sp>
        <p:nvSpPr>
          <p:cNvPr id="4" name="ZoneTexte 3">
            <a:extLst>
              <a:ext uri="{FF2B5EF4-FFF2-40B4-BE49-F238E27FC236}">
                <a16:creationId xmlns:a16="http://schemas.microsoft.com/office/drawing/2014/main" id="{0C8F4D9C-29F9-428C-BF26-D829CF89F3F8}"/>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 March 20, 2023:	09h00 CET</a:t>
            </a:r>
          </a:p>
          <a:p>
            <a:pPr lvl="1"/>
            <a:r>
              <a:rPr lang="en-US" sz="2000" dirty="0"/>
              <a:t>Until Tuesday, March 21, 2023:	17h30 CET</a:t>
            </a:r>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dirty="0">
                <a:effectLst/>
                <a:latin typeface="Arial" panose="020B0604020202020204" pitchFamily="34" charset="0"/>
                <a:ea typeface="Times New Roman" panose="02020603050405020304" pitchFamily="18" charset="0"/>
              </a:rPr>
              <a:t>A one-way audio stream (Listen-Only) will 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dirty="0"/>
              <a:t>Make comments (using the Teams "rising hand" tool and the chat window)</a:t>
            </a:r>
          </a:p>
          <a:p>
            <a:pPr lvl="2"/>
            <a:r>
              <a:rPr lang="en-US" dirty="0"/>
              <a:t>Remote 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
        <p:nvSpPr>
          <p:cNvPr id="5" name="ZoneTexte 4">
            <a:extLst>
              <a:ext uri="{FF2B5EF4-FFF2-40B4-BE49-F238E27FC236}">
                <a16:creationId xmlns:a16="http://schemas.microsoft.com/office/drawing/2014/main" id="{AC91E63D-81F4-4258-85F5-720417AE8CE5}"/>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dirty="0"/>
              <a:t>: </a:t>
            </a:r>
            <a:r>
              <a:rPr lang="fr-FR" dirty="0">
                <a:hlinkClick r:id="rId2"/>
              </a:rPr>
              <a:t>https://portal.3gpp.org/Home.aspx#/meeting?MtgId=41041</a:t>
            </a:r>
            <a:r>
              <a:rPr lang="fr-FR" dirty="0"/>
              <a:t>  </a:t>
            </a:r>
          </a:p>
          <a:p>
            <a:pPr lvl="1"/>
            <a:r>
              <a:rPr lang="fr-FR" dirty="0"/>
              <a:t>Deadline for registration: </a:t>
            </a:r>
            <a:r>
              <a:rPr lang="en-US" sz="2400" dirty="0">
                <a:highlight>
                  <a:srgbClr val="FFFF00"/>
                </a:highlight>
              </a:rPr>
              <a:t>Monday, March 13, 2022, 08h00 UTC</a:t>
            </a:r>
            <a:endParaRPr lang="fr-FR" dirty="0">
              <a:highlight>
                <a:srgbClr val="FFFF00"/>
              </a:highlight>
            </a:endParaRPr>
          </a:p>
          <a:p>
            <a:r>
              <a:rPr lang="en-US" dirty="0"/>
              <a:t>Voting Rights:</a:t>
            </a:r>
          </a:p>
          <a:p>
            <a:pPr lvl="1"/>
            <a:r>
              <a:rPr lang="en-US" dirty="0"/>
              <a:t>Participation by Individual Member in the e-meeting 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
        <p:nvSpPr>
          <p:cNvPr id="4" name="ZoneTexte 3">
            <a:extLst>
              <a:ext uri="{FF2B5EF4-FFF2-40B4-BE49-F238E27FC236}">
                <a16:creationId xmlns:a16="http://schemas.microsoft.com/office/drawing/2014/main" id="{79F1C4CC-5C33-4C88-B644-60FF27960547}"/>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Elections</a:t>
            </a:r>
            <a:endParaRPr lang="en-US" dirty="0"/>
          </a:p>
        </p:txBody>
      </p:sp>
    </p:spTree>
    <p:extLst>
      <p:ext uri="{BB962C8B-B14F-4D97-AF65-F5344CB8AC3E}">
        <p14:creationId xmlns:p14="http://schemas.microsoft.com/office/powerpoint/2010/main" val="29786011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Elections at CT#99</a:t>
            </a:r>
            <a:endParaRPr lang="en-US" dirty="0"/>
          </a:p>
        </p:txBody>
      </p:sp>
      <p:sp>
        <p:nvSpPr>
          <p:cNvPr id="3" name="Espace réservé du contenu 2"/>
          <p:cNvSpPr>
            <a:spLocks noGrp="1"/>
          </p:cNvSpPr>
          <p:nvPr>
            <p:ph idx="1"/>
          </p:nvPr>
        </p:nvSpPr>
        <p:spPr>
          <a:xfrm>
            <a:off x="838200" y="1825625"/>
            <a:ext cx="10744200" cy="4351338"/>
          </a:xfrm>
        </p:spPr>
        <p:txBody>
          <a:bodyPr/>
          <a:lstStyle/>
          <a:p>
            <a:r>
              <a:rPr lang="en-US" dirty="0"/>
              <a:t>4 elections will be held using the 3GPP voting application tool</a:t>
            </a:r>
          </a:p>
          <a:p>
            <a:pPr lvl="1"/>
            <a:r>
              <a:rPr lang="fr-FR" dirty="0"/>
              <a:t>Accessible via 3GU </a:t>
            </a:r>
            <a:r>
              <a:rPr lang="fr-FR" dirty="0" err="1"/>
              <a:t>after</a:t>
            </a:r>
            <a:r>
              <a:rPr lang="fr-FR" dirty="0"/>
              <a:t> </a:t>
            </a:r>
            <a:r>
              <a:rPr lang="fr-FR" dirty="0" err="1"/>
              <a:t>log-in</a:t>
            </a:r>
            <a:r>
              <a:rPr lang="fr-FR" dirty="0"/>
              <a:t>: </a:t>
            </a:r>
            <a:r>
              <a:rPr lang="fr-FR" dirty="0">
                <a:hlinkClick r:id="rId2"/>
              </a:rPr>
              <a:t>https://portal.3gpp.org/VotingTool/Vote/Index</a:t>
            </a:r>
            <a:r>
              <a:rPr lang="fr-FR" dirty="0"/>
              <a:t> </a:t>
            </a:r>
            <a:endParaRPr lang="en-US" dirty="0"/>
          </a:p>
          <a:p>
            <a:r>
              <a:rPr lang="en-US" dirty="0"/>
              <a:t> Elections for the following positions:</a:t>
            </a:r>
            <a:endParaRPr lang="fr-FR" dirty="0"/>
          </a:p>
          <a:p>
            <a:pPr lvl="1"/>
            <a:r>
              <a:rPr lang="fr-FR" dirty="0"/>
              <a:t>TSG CT Chair Election :</a:t>
            </a:r>
            <a:r>
              <a:rPr lang="fr-FR" dirty="0">
                <a:hlinkClick r:id="rId3"/>
              </a:rPr>
              <a:t> </a:t>
            </a:r>
            <a:r>
              <a:rPr lang="fr-FR" dirty="0">
                <a:hlinkClick r:id="rId4"/>
              </a:rPr>
              <a:t>https://portal.3gpp.org/VotingTool/Vote/DetailList/1079</a:t>
            </a:r>
            <a:r>
              <a:rPr lang="fr-FR" dirty="0"/>
              <a:t> </a:t>
            </a:r>
          </a:p>
          <a:p>
            <a:pPr lvl="1"/>
            <a:r>
              <a:rPr lang="en-US" dirty="0"/>
              <a:t>1</a:t>
            </a:r>
            <a:r>
              <a:rPr lang="en-US" baseline="30000" dirty="0"/>
              <a:t>st</a:t>
            </a:r>
            <a:r>
              <a:rPr lang="en-US" dirty="0"/>
              <a:t> CT VC Election </a:t>
            </a:r>
            <a:r>
              <a:rPr lang="fr-FR" dirty="0"/>
              <a:t>: </a:t>
            </a:r>
            <a:r>
              <a:rPr lang="en-US" dirty="0">
                <a:hlinkClick r:id="rId5"/>
              </a:rPr>
              <a:t>https://portal.3gpp.org/VotingTool/Vote/DetailList/1080</a:t>
            </a:r>
            <a:r>
              <a:rPr lang="en-US" dirty="0"/>
              <a:t> </a:t>
            </a:r>
          </a:p>
          <a:p>
            <a:pPr lvl="1"/>
            <a:r>
              <a:rPr lang="en-US" dirty="0"/>
              <a:t>2</a:t>
            </a:r>
            <a:r>
              <a:rPr lang="en-US" baseline="30000" dirty="0"/>
              <a:t>nd</a:t>
            </a:r>
            <a:r>
              <a:rPr lang="en-US" dirty="0"/>
              <a:t> CT VC Election </a:t>
            </a:r>
            <a:r>
              <a:rPr lang="fr-FR" dirty="0"/>
              <a:t>: </a:t>
            </a:r>
            <a:r>
              <a:rPr lang="en-US" dirty="0">
                <a:hlinkClick r:id="rId6"/>
              </a:rPr>
              <a:t>https://portal.3gpp.org/VotingTool/Vote/DetailList/1081</a:t>
            </a:r>
            <a:r>
              <a:rPr lang="en-US" dirty="0"/>
              <a:t> </a:t>
            </a:r>
          </a:p>
          <a:p>
            <a:pPr lvl="1"/>
            <a:r>
              <a:rPr lang="en-US" dirty="0"/>
              <a:t>3</a:t>
            </a:r>
            <a:r>
              <a:rPr lang="en-US" baseline="30000" dirty="0"/>
              <a:t>rd</a:t>
            </a:r>
            <a:r>
              <a:rPr lang="en-US" dirty="0"/>
              <a:t> CT VC Election </a:t>
            </a:r>
            <a:r>
              <a:rPr lang="fr-FR" dirty="0"/>
              <a:t>: </a:t>
            </a:r>
            <a:r>
              <a:rPr lang="en-US" dirty="0">
                <a:hlinkClick r:id="rId7"/>
              </a:rPr>
              <a:t>https://portal.3gpp.org/VotingTool/Vote/DetailList/1082</a:t>
            </a:r>
            <a:r>
              <a:rPr lang="en-US" dirty="0"/>
              <a:t> </a:t>
            </a:r>
          </a:p>
          <a:p>
            <a:r>
              <a:rPr lang="en-US" dirty="0"/>
              <a:t>List of candidates:</a:t>
            </a:r>
          </a:p>
          <a:p>
            <a:pPr lvl="1"/>
            <a:r>
              <a:rPr lang="en-US" dirty="0">
                <a:hlinkClick r:id="rId8"/>
              </a:rPr>
              <a:t>https://www.3gpp.org/component/content/article/ct-99-elections</a:t>
            </a:r>
            <a:r>
              <a:rPr lang="en-US" dirty="0"/>
              <a:t> </a:t>
            </a:r>
          </a:p>
          <a:p>
            <a:pPr lvl="1"/>
            <a:endParaRPr lang="en-US" dirty="0"/>
          </a:p>
        </p:txBody>
      </p:sp>
    </p:spTree>
    <p:extLst>
      <p:ext uri="{BB962C8B-B14F-4D97-AF65-F5344CB8AC3E}">
        <p14:creationId xmlns:p14="http://schemas.microsoft.com/office/powerpoint/2010/main" val="306966762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Detailed</a:t>
            </a:r>
            <a:r>
              <a:rPr lang="fr-FR" dirty="0"/>
              <a:t> time plan for </a:t>
            </a:r>
            <a:r>
              <a:rPr lang="fr-FR" dirty="0" err="1"/>
              <a:t>elections</a:t>
            </a:r>
            <a:endParaRPr lang="en-US" dirty="0"/>
          </a:p>
        </p:txBody>
      </p:sp>
      <p:sp>
        <p:nvSpPr>
          <p:cNvPr id="3" name="Espace réservé du contenu 2"/>
          <p:cNvSpPr>
            <a:spLocks noGrp="1"/>
          </p:cNvSpPr>
          <p:nvPr>
            <p:ph idx="1"/>
          </p:nvPr>
        </p:nvSpPr>
        <p:spPr/>
        <p:txBody>
          <a:bodyPr/>
          <a:lstStyle/>
          <a:p>
            <a:r>
              <a:rPr lang="en-US" dirty="0"/>
              <a:t>SA Chair Election</a:t>
            </a:r>
          </a:p>
          <a:p>
            <a:pPr lvl="1"/>
            <a:r>
              <a:rPr lang="en-US" dirty="0"/>
              <a:t>First ballot:			Monday, March 20, 10h30 – 11h00 CET</a:t>
            </a:r>
          </a:p>
          <a:p>
            <a:pPr lvl="1"/>
            <a:r>
              <a:rPr lang="en-US" dirty="0"/>
              <a:t>Second ballot (if needed): 	Tuesday, March 21, 10h30 – 11h00 CET</a:t>
            </a:r>
          </a:p>
          <a:p>
            <a:pPr lvl="1"/>
            <a:r>
              <a:rPr lang="en-US" dirty="0"/>
              <a:t>Third ballot (if needed): 	Tuesday, March 21, 15h30 – 16h00 CET</a:t>
            </a:r>
          </a:p>
          <a:p>
            <a:pPr lvl="1"/>
            <a:endParaRPr lang="en-US" dirty="0"/>
          </a:p>
          <a:p>
            <a:r>
              <a:rPr lang="en-US" dirty="0"/>
              <a:t>Vice-Chair Elections</a:t>
            </a:r>
          </a:p>
          <a:p>
            <a:pPr lvl="1"/>
            <a:r>
              <a:rPr lang="en-US" dirty="0"/>
              <a:t>First ballot for 1</a:t>
            </a:r>
            <a:r>
              <a:rPr lang="en-US" baseline="30000" dirty="0"/>
              <a:t>st</a:t>
            </a:r>
            <a:r>
              <a:rPr lang="en-US" dirty="0"/>
              <a:t> VC:		Monday, March 20, 15h30 – 16h00 CET</a:t>
            </a:r>
          </a:p>
          <a:p>
            <a:pPr lvl="1"/>
            <a:r>
              <a:rPr lang="en-US" dirty="0"/>
              <a:t>Other ballots: TBD (if required)</a:t>
            </a:r>
          </a:p>
          <a:p>
            <a:pPr lvl="1"/>
            <a:endParaRPr lang="en-US" dirty="0"/>
          </a:p>
        </p:txBody>
      </p:sp>
    </p:spTree>
    <p:extLst>
      <p:ext uri="{BB962C8B-B14F-4D97-AF65-F5344CB8AC3E}">
        <p14:creationId xmlns:p14="http://schemas.microsoft.com/office/powerpoint/2010/main" val="195792682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dirty="0"/>
              <a:t>Working agreement</a:t>
            </a:r>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p>
          <a:p>
            <a:pPr lvl="1"/>
            <a:endParaRPr lang="en-US" sz="1800" dirty="0"/>
          </a:p>
          <a:p>
            <a:pPr lvl="1"/>
            <a:endParaRPr lang="en-US" sz="2000" dirty="0"/>
          </a:p>
          <a:p>
            <a:pPr lvl="1"/>
            <a:endParaRPr lang="en-US" sz="2000" dirty="0"/>
          </a:p>
          <a:p>
            <a:r>
              <a:rPr lang="en-US" sz="2000" dirty="0"/>
              <a:t>Lower priority</a:t>
            </a:r>
          </a:p>
          <a:p>
            <a:pPr lvl="1"/>
            <a:r>
              <a:rPr lang="en-US" sz="1800" dirty="0"/>
              <a:t>CRs on pre-Rel-17</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
        <p:nvSpPr>
          <p:cNvPr id="4" name="ZoneTexte 3">
            <a:extLst>
              <a:ext uri="{FF2B5EF4-FFF2-40B4-BE49-F238E27FC236}">
                <a16:creationId xmlns:a16="http://schemas.microsoft.com/office/drawing/2014/main" id="{AD731F83-8381-4220-82AC-3460686F6879}"/>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1474798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34683</TotalTime>
  <Words>1766</Words>
  <Application>Microsoft Office PowerPoint</Application>
  <PresentationFormat>Grand écran</PresentationFormat>
  <Paragraphs>212</Paragraphs>
  <Slides>18</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vt:i4>
      </vt:variant>
    </vt:vector>
  </HeadingPairs>
  <TitlesOfParts>
    <vt:vector size="24" baseType="lpstr">
      <vt:lpstr>Arial</vt:lpstr>
      <vt:lpstr>Arial </vt:lpstr>
      <vt:lpstr>Calibri</vt:lpstr>
      <vt:lpstr>Calibri Light</vt:lpstr>
      <vt:lpstr>Times New Roman</vt:lpstr>
      <vt:lpstr>Office Theme</vt:lpstr>
      <vt:lpstr>CT#99 Guidance</vt:lpstr>
      <vt:lpstr>TSG CT Officials</vt:lpstr>
      <vt:lpstr>General Information</vt:lpstr>
      <vt:lpstr>Registration and Voting Rights</vt:lpstr>
      <vt:lpstr>Elections</vt:lpstr>
      <vt:lpstr>Elections at CT#99</vt:lpstr>
      <vt:lpstr>Detailed time plan for elections</vt:lpstr>
      <vt:lpstr>Technical Meeting</vt:lpstr>
      <vt:lpstr>Full Agenda</vt:lpstr>
      <vt:lpstr>Working directories</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online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CR#187_TEI17</cp:lastModifiedBy>
  <cp:revision>929</cp:revision>
  <dcterms:created xsi:type="dcterms:W3CDTF">2010-02-05T13:52:04Z</dcterms:created>
  <dcterms:modified xsi:type="dcterms:W3CDTF">2023-02-27T16:15:04Z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ies>
</file>