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5"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69" d="100"/>
          <a:sy n="69" d="100"/>
        </p:scale>
        <p:origin x="786"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49" y="36513"/>
            <a:ext cx="3131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CT#97-e</a:t>
            </a:r>
          </a:p>
          <a:p>
            <a:pPr eaLnBrk="1" hangingPunct="1">
              <a:defRPr/>
            </a:pPr>
            <a:r>
              <a:rPr lang="sv-SE" altLang="en-US" sz="1200" b="1" dirty="0">
                <a:latin typeface="Arial "/>
              </a:rPr>
              <a:t>Online – 12</a:t>
            </a:r>
            <a:r>
              <a:rPr lang="sv-SE" altLang="en-US" sz="1200" b="1" baseline="30000" dirty="0">
                <a:latin typeface="Arial "/>
              </a:rPr>
              <a:t>th</a:t>
            </a:r>
            <a:r>
              <a:rPr lang="sv-SE" altLang="en-US" sz="1200" b="1" dirty="0">
                <a:latin typeface="Arial "/>
              </a:rPr>
              <a:t> – 14</a:t>
            </a:r>
            <a:r>
              <a:rPr lang="sv-SE" altLang="en-US" sz="1200" b="1" baseline="30000" dirty="0">
                <a:latin typeface="Arial "/>
              </a:rPr>
              <a:t>th</a:t>
            </a:r>
            <a:r>
              <a:rPr lang="sv-SE" altLang="en-US" sz="1200" b="1" dirty="0">
                <a:latin typeface="Arial "/>
              </a:rPr>
              <a:t> September  2022</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CP-222002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60338"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7e/Agenda" TargetMode="External"/><Relationship Id="rId7" Type="http://schemas.openxmlformats.org/officeDocument/2006/relationships/hyperlink" Target="https://www.3gpp.org/ftp/tsg_ct/TSG_CT/TSGC_97e/Templates" TargetMode="External"/><Relationship Id="rId2" Type="http://schemas.openxmlformats.org/officeDocument/2006/relationships/hyperlink" Target="https://www.3gpp.org/ftp/tsg_ct/TSG_CT/TSGC_97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7e/Report" TargetMode="External"/><Relationship Id="rId5" Type="http://schemas.openxmlformats.org/officeDocument/2006/relationships/hyperlink" Target="https://www.3gpp.org/ftp/tsg_ct/TSG_CT/TSGC_97e/Inbox" TargetMode="External"/><Relationship Id="rId4" Type="http://schemas.openxmlformats.org/officeDocument/2006/relationships/hyperlink" Target="https://www.3gpp.org/ftp/tsg_ct/TSG_CT/TSGC_97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7e/Inbox/Drafts/CP-221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CT#97-e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a:t>
            </a:r>
            <a:r>
              <a:rPr lang="fr-FR" sz="2400" dirty="0" err="1"/>
              <a:t>Fri</a:t>
            </a:r>
            <a:r>
              <a:rPr lang="fr-FR" sz="2400" dirty="0"/>
              <a:t>	26.08.2022 13:00 UTC</a:t>
            </a:r>
          </a:p>
          <a:p>
            <a:r>
              <a:rPr lang="fr-FR" sz="2400" dirty="0"/>
              <a:t> (2) </a:t>
            </a:r>
            <a:r>
              <a:rPr lang="fr-FR" sz="2400" dirty="0" err="1"/>
              <a:t>Comments</a:t>
            </a:r>
            <a:r>
              <a:rPr lang="fr-FR" sz="2400" dirty="0"/>
              <a:t> to agenda:	Thu 	01.09.2022 22:30 UTC</a:t>
            </a:r>
          </a:p>
          <a:p>
            <a:r>
              <a:rPr lang="fr-FR" sz="2400" dirty="0"/>
              <a:t> (3) Meeting Registration:	Mon	05.09.2022 04:59 UTC</a:t>
            </a:r>
          </a:p>
          <a:p>
            <a:r>
              <a:rPr lang="fr-FR" sz="2400" dirty="0"/>
              <a:t> (4) </a:t>
            </a:r>
            <a:r>
              <a:rPr lang="fr-FR" sz="2400" dirty="0" err="1"/>
              <a:t>Tdoc</a:t>
            </a:r>
            <a:r>
              <a:rPr lang="fr-FR" sz="2400" dirty="0"/>
              <a:t> </a:t>
            </a:r>
            <a:r>
              <a:rPr lang="fr-FR" sz="2400" dirty="0" err="1"/>
              <a:t>submission</a:t>
            </a:r>
            <a:r>
              <a:rPr lang="fr-FR" sz="2400" dirty="0"/>
              <a:t> :	Mon 	05.09.2022 22:30 UTC</a:t>
            </a:r>
          </a:p>
          <a:p>
            <a:r>
              <a:rPr lang="en-US" sz="2400" dirty="0"/>
              <a:t> (5) Initial comment phase:	</a:t>
            </a:r>
            <a:r>
              <a:rPr lang="fr-FR" sz="2400" dirty="0" err="1"/>
              <a:t>Fri</a:t>
            </a:r>
            <a:r>
              <a:rPr lang="fr-FR" sz="2400" dirty="0"/>
              <a:t> 	09.09.2022 22:30 UTC</a:t>
            </a:r>
            <a:endParaRPr lang="en-US" sz="2400" dirty="0"/>
          </a:p>
          <a:p>
            <a:r>
              <a:rPr lang="en-US" sz="2400" dirty="0"/>
              <a:t> (6) Revisions submission: 	Mon	</a:t>
            </a:r>
            <a:r>
              <a:rPr lang="fr-FR" sz="2400" dirty="0"/>
              <a:t>12.09.2022 22:30 UTC</a:t>
            </a:r>
            <a:endParaRPr lang="en-US" sz="2400" dirty="0"/>
          </a:p>
          <a:p>
            <a:r>
              <a:rPr lang="en-US" sz="2400" dirty="0"/>
              <a:t> (7) Final comment phase :	Wed 	13.09.2022 </a:t>
            </a:r>
            <a:r>
              <a:rPr lang="fr-FR" sz="2400" dirty="0"/>
              <a:t>17:00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time (6)</a:t>
            </a:r>
          </a:p>
          <a:p>
            <a:r>
              <a:rPr lang="en-US" sz="2000" dirty="0"/>
              <a:t>After the final comment </a:t>
            </a:r>
            <a:r>
              <a:rPr lang="en-US" sz="2000"/>
              <a:t>phase (7), </a:t>
            </a:r>
            <a:r>
              <a:rPr lang="en-US" sz="2000" dirty="0"/>
              <a:t>decisions on the remaining documents will be taken by the CT chair, helped by the CT leadership, based on the output of the discussions on the CT email list and in the meeting room</a:t>
            </a:r>
          </a:p>
          <a:p>
            <a:r>
              <a:rPr lang="en-GB" sz="2000" dirty="0"/>
              <a:t>At the end of the meeting , all non-approved docs will be indicated as "noted", "not pursued", "postponed" or "Withdrawn"</a:t>
            </a:r>
            <a:endParaRPr lang="fr-FR" sz="2000" dirty="0"/>
          </a:p>
        </p:txBody>
      </p:sp>
      <p:sp>
        <p:nvSpPr>
          <p:cNvPr id="4" name="ZoneTexte 3">
            <a:extLst>
              <a:ext uri="{FF2B5EF4-FFF2-40B4-BE49-F238E27FC236}">
                <a16:creationId xmlns:a16="http://schemas.microsoft.com/office/drawing/2014/main" id="{EF63FBE9-E1AF-4A8E-B885-7A0A836D467C}"/>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[CT#97-e] [AI#2] [Agenda/DAD] [CP-222xxx] comment:</a:t>
            </a:r>
          </a:p>
          <a:p>
            <a:pPr lvl="1"/>
            <a:r>
              <a:rPr lang="fr-FR" sz="1400" dirty="0"/>
              <a:t>[CT#97-e] [AI#3] [CT report] [CP-221xxx] comment:</a:t>
            </a:r>
          </a:p>
          <a:p>
            <a:pPr lvl="1"/>
            <a:r>
              <a:rPr lang="fr-FR" sz="1400" dirty="0"/>
              <a:t>[CT#97-e] [AI#4.1] [LS In] [CP-222xxx] comment:</a:t>
            </a:r>
          </a:p>
          <a:p>
            <a:pPr lvl="1"/>
            <a:r>
              <a:rPr lang="fr-FR" sz="1400" dirty="0"/>
              <a:t>[CT#97-e] [AI#4.2] [LS Out] [CP-222xxx] comment:</a:t>
            </a:r>
          </a:p>
          <a:p>
            <a:pPr lvl="1"/>
            <a:r>
              <a:rPr lang="fr-FR" sz="1400" dirty="0"/>
              <a:t>[CT#97-e] [AI#5.x] [WG report] [CP-222xxx] comment:</a:t>
            </a:r>
          </a:p>
          <a:p>
            <a:pPr lvl="1"/>
            <a:r>
              <a:rPr lang="fr-FR" sz="1400" dirty="0"/>
              <a:t>[CT#97-e] [</a:t>
            </a:r>
            <a:r>
              <a:rPr lang="fr-FR" sz="1400" dirty="0" err="1"/>
              <a:t>AI#xx</a:t>
            </a:r>
            <a:r>
              <a:rPr lang="fr-FR" sz="1400" dirty="0"/>
              <a:t>] [CR pack] [CP-222xxx] comment:</a:t>
            </a:r>
          </a:p>
          <a:p>
            <a:pPr lvl="1"/>
            <a:r>
              <a:rPr lang="fr-FR" sz="1400" dirty="0"/>
              <a:t>[CT#97-e] [</a:t>
            </a:r>
            <a:r>
              <a:rPr lang="fr-FR" sz="1400" dirty="0" err="1"/>
              <a:t>AI#xx</a:t>
            </a:r>
            <a:r>
              <a:rPr lang="fr-FR" sz="1400" dirty="0"/>
              <a:t>] [</a:t>
            </a:r>
            <a:r>
              <a:rPr lang="fr-FR" sz="1400" dirty="0" err="1"/>
              <a:t>Company</a:t>
            </a:r>
            <a:r>
              <a:rPr lang="fr-FR" sz="1400" dirty="0"/>
              <a:t> CR] [CP-222xxx] comment:</a:t>
            </a:r>
          </a:p>
          <a:p>
            <a:pPr lvl="1"/>
            <a:r>
              <a:rPr lang="fr-FR" sz="1400" dirty="0"/>
              <a:t>[CT#97-e] [AI#17.1] [Rel-17 Exception] [CP-222xxx] comment:</a:t>
            </a:r>
          </a:p>
          <a:p>
            <a:pPr lvl="1"/>
            <a:r>
              <a:rPr lang="fr-FR" sz="1400" dirty="0"/>
              <a:t>[CT#97-e] [AI#17.2] [New WID] [CP-222xxx] comment:</a:t>
            </a:r>
          </a:p>
          <a:p>
            <a:pPr lvl="1"/>
            <a:r>
              <a:rPr lang="fr-FR" sz="1400" dirty="0"/>
              <a:t>[CT#97-e] [AI#17.3] [</a:t>
            </a:r>
            <a:r>
              <a:rPr lang="fr-FR" sz="1400" dirty="0" err="1"/>
              <a:t>Revised</a:t>
            </a:r>
            <a:r>
              <a:rPr lang="fr-FR" sz="1400" dirty="0"/>
              <a:t> WID] [CP-222xxx] comment:</a:t>
            </a:r>
          </a:p>
          <a:p>
            <a:pPr lvl="1"/>
            <a:r>
              <a:rPr lang="fr-FR" sz="1400" dirty="0"/>
              <a:t>[CT#97-e] [AI#18.2] [</a:t>
            </a:r>
            <a:r>
              <a:rPr lang="fr-FR" sz="1400" dirty="0" err="1"/>
              <a:t>Specs</a:t>
            </a:r>
            <a:r>
              <a:rPr lang="fr-FR" sz="1400" dirty="0"/>
              <a:t> for info] [CP-222xxx] comment:</a:t>
            </a:r>
          </a:p>
          <a:p>
            <a:pPr lvl="1"/>
            <a:r>
              <a:rPr lang="fr-FR" sz="1400" dirty="0"/>
              <a:t>[CT#97-e] [AI#18.3] [</a:t>
            </a:r>
            <a:r>
              <a:rPr lang="fr-FR" sz="1400" dirty="0" err="1"/>
              <a:t>Specs</a:t>
            </a:r>
            <a:r>
              <a:rPr lang="fr-FR" sz="1400" dirty="0"/>
              <a:t> for </a:t>
            </a:r>
            <a:r>
              <a:rPr lang="fr-FR" sz="1400" dirty="0" err="1"/>
              <a:t>approval</a:t>
            </a:r>
            <a:r>
              <a:rPr lang="fr-FR" sz="1400" dirty="0"/>
              <a:t>] [CP-222xxx] comment:</a:t>
            </a:r>
          </a:p>
          <a:p>
            <a:pPr lvl="1"/>
            <a:r>
              <a:rPr lang="fr-FR" sz="1400" dirty="0"/>
              <a:t>[CT#97-e] [AI#20] [</a:t>
            </a:r>
            <a:r>
              <a:rPr lang="fr-FR" sz="1400" dirty="0" err="1"/>
              <a:t>Workplan</a:t>
            </a:r>
            <a:r>
              <a:rPr lang="fr-FR" sz="1400" dirty="0"/>
              <a:t>] [CP-222xxx] comment:</a:t>
            </a:r>
          </a:p>
          <a:p>
            <a:pPr lvl="1"/>
            <a:r>
              <a:rPr lang="fr-FR" sz="1400" dirty="0" err="1"/>
              <a:t>Others</a:t>
            </a:r>
            <a:r>
              <a:rPr lang="fr-FR" sz="1400" dirty="0"/>
              <a:t>:</a:t>
            </a:r>
          </a:p>
          <a:p>
            <a:pPr lvl="2"/>
            <a:r>
              <a:rPr lang="fr-FR" sz="1400" dirty="0"/>
              <a:t>[CT#97-e] [</a:t>
            </a:r>
            <a:r>
              <a:rPr lang="fr-FR" sz="1400" dirty="0" err="1"/>
              <a:t>AI#xx</a:t>
            </a:r>
            <a:r>
              <a:rPr lang="fr-FR" sz="1400" dirty="0"/>
              <a:t>] [</a:t>
            </a:r>
            <a:r>
              <a:rPr lang="fr-FR" sz="1400" i="1" dirty="0"/>
              <a:t>Agenda Item </a:t>
            </a:r>
            <a:r>
              <a:rPr lang="fr-FR" sz="1400" i="1" dirty="0" err="1"/>
              <a:t>Title</a:t>
            </a:r>
            <a:r>
              <a:rPr lang="fr-FR" sz="1400" dirty="0"/>
              <a:t>] [CP-222xxx] comment:</a:t>
            </a:r>
          </a:p>
          <a:p>
            <a:pPr lvl="2"/>
            <a:r>
              <a:rPr lang="fr-FR" sz="1400" dirty="0"/>
              <a:t>[CT#97-e]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Dates:</a:t>
            </a:r>
          </a:p>
          <a:p>
            <a:pPr marL="914400" lvl="1" indent="-457200">
              <a:buFont typeface="+mj-lt"/>
              <a:buAutoNum type="arabicPeriod"/>
            </a:pPr>
            <a:r>
              <a:rPr lang="en-US" dirty="0"/>
              <a:t>Mon, Sep 12: </a:t>
            </a:r>
            <a:r>
              <a:rPr lang="fr-FR" dirty="0"/>
              <a:t>05h00-07h00 UTC</a:t>
            </a:r>
          </a:p>
          <a:p>
            <a:pPr marL="914400" lvl="1" indent="-457200">
              <a:buFont typeface="+mj-lt"/>
              <a:buAutoNum type="arabicPeriod"/>
            </a:pPr>
            <a:r>
              <a:rPr lang="en-US" dirty="0"/>
              <a:t>Tue, Sep 13:   </a:t>
            </a:r>
            <a:r>
              <a:rPr lang="fr-FR" dirty="0"/>
              <a:t>05h00-07h00 UTC</a:t>
            </a:r>
          </a:p>
          <a:p>
            <a:pPr marL="914400" lvl="1" indent="-457200">
              <a:buFont typeface="+mj-lt"/>
              <a:buAutoNum type="arabicPeriod"/>
            </a:pPr>
            <a:r>
              <a:rPr lang="en-US" dirty="0"/>
              <a:t>Wed, Sep 14:   </a:t>
            </a:r>
            <a:r>
              <a:rPr lang="fr-FR" dirty="0"/>
              <a:t>05h00-07h00 UTC</a:t>
            </a:r>
          </a:p>
          <a:p>
            <a:pPr marL="914400" lvl="1" indent="-457200">
              <a:buFont typeface="+mj-lt"/>
              <a:buAutoNum type="arabicPeriod"/>
            </a:pPr>
            <a:endParaRPr lang="fr-FR" dirty="0"/>
          </a:p>
          <a:p>
            <a:pPr marL="914400" lvl="1" indent="-457200">
              <a:buFont typeface="+mj-lt"/>
              <a:buAutoNum type="arabicPeriod"/>
            </a:pP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3008249646"/>
              </p:ext>
            </p:extLst>
          </p:nvPr>
        </p:nvGraphicFramePr>
        <p:xfrm>
          <a:off x="7387713" y="2000946"/>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22:00 - 00:00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01:00 - 03:00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05:00 - 07:00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07:00 – 09:00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10:30 – 12:30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13:00 – 15:00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14:00 – 16:00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14:00 – 16:00</a:t>
                      </a:r>
                      <a:endParaRPr lang="fr-FR" sz="2400" dirty="0">
                        <a:effectLst/>
                        <a:latin typeface="+mn-lt"/>
                        <a:ea typeface="Calibri"/>
                      </a:endParaRPr>
                    </a:p>
                  </a:txBody>
                  <a:tcPr marL="9525" marR="9525" marT="9525" marB="9525"/>
                </a:tc>
                <a:tc>
                  <a:txBody>
                    <a:bodyPr/>
                    <a:lstStyle/>
                    <a:p>
                      <a:pPr algn="ctr">
                        <a:spcAft>
                          <a:spcPts val="0"/>
                        </a:spcAft>
                      </a:pPr>
                      <a:r>
                        <a:rPr lang="fr-FR" sz="1800" dirty="0">
                          <a:effectLst/>
                        </a:rPr>
                        <a:t>KST</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15:00 – 17:00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1888678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Teams “Raise your hand” feature will be used to control the floor.</a:t>
            </a:r>
            <a:endParaRPr lang="en-GB" sz="2400" dirty="0"/>
          </a:p>
        </p:txBody>
      </p:sp>
      <p:sp>
        <p:nvSpPr>
          <p:cNvPr id="4" name="ZoneTexte 3">
            <a:extLst>
              <a:ext uri="{FF2B5EF4-FFF2-40B4-BE49-F238E27FC236}">
                <a16:creationId xmlns:a16="http://schemas.microsoft.com/office/drawing/2014/main" id="{0C8F4D9C-29F9-428C-BF26-D829CF89F3F8}"/>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 September 12, 2022, 05h00 UTC</a:t>
            </a:r>
          </a:p>
          <a:p>
            <a:pPr lvl="1"/>
            <a:r>
              <a:rPr lang="en-US" sz="2000" dirty="0"/>
              <a:t>Until Wednesday, September 14, 2022, 21h30 UTC</a:t>
            </a:r>
          </a:p>
          <a:p>
            <a:pPr lvl="0"/>
            <a:r>
              <a:rPr lang="en-GB" sz="2400" dirty="0"/>
              <a:t>type of meeting:</a:t>
            </a:r>
          </a:p>
          <a:p>
            <a:pPr lvl="1"/>
            <a:r>
              <a:rPr lang="en-GB" sz="2000" dirty="0"/>
              <a:t>electronic meeting based on </a:t>
            </a:r>
            <a:r>
              <a:rPr lang="fr-FR" sz="2000" dirty="0"/>
              <a:t>email exchanges, </a:t>
            </a:r>
            <a:r>
              <a:rPr lang="en-GB" sz="2000" dirty="0"/>
              <a:t>with full decision power </a:t>
            </a:r>
          </a:p>
          <a:p>
            <a:pPr lvl="1"/>
            <a:r>
              <a:rPr lang="en-GB" sz="2000" dirty="0"/>
              <a:t>Daily Online Sessions using Microsoft Teams (except if not required)</a:t>
            </a:r>
          </a:p>
          <a:p>
            <a:pPr lvl="2"/>
            <a:r>
              <a:rPr lang="en-US" sz="1800" dirty="0"/>
              <a:t>Only open to registered delegates and invitations will be only sent to registered delegates</a:t>
            </a:r>
          </a:p>
          <a:p>
            <a:pPr lvl="2"/>
            <a:r>
              <a:rPr lang="en-US" sz="1800" dirty="0"/>
              <a:t>Exact session agenda</a:t>
            </a:r>
            <a:r>
              <a:rPr lang="en-GB" sz="1800" dirty="0"/>
              <a:t> announced by the CT chair at the latest 18 hours before</a:t>
            </a:r>
          </a:p>
          <a:p>
            <a:pPr lvl="2"/>
            <a:r>
              <a:rPr lang="en-GB" sz="1800" dirty="0"/>
              <a:t>Any conclusion reached during the online sessions will be reassessed on the email list</a:t>
            </a:r>
            <a:endParaRPr lang="fr-FR" sz="1800" dirty="0"/>
          </a:p>
          <a:p>
            <a:pPr lvl="0"/>
            <a:r>
              <a:rPr lang="en-GB" sz="2400" dirty="0"/>
              <a:t>location:</a:t>
            </a:r>
          </a:p>
          <a:p>
            <a:pPr lvl="1"/>
            <a:r>
              <a:rPr lang="en-GB" sz="2000" dirty="0"/>
              <a:t>CT email reflector: </a:t>
            </a:r>
            <a:r>
              <a:rPr lang="en-GB" sz="2000" dirty="0">
                <a:hlinkClick r:id="rId2"/>
              </a:rPr>
              <a:t>3GPP_TSG_CT@list.etsi.org</a:t>
            </a:r>
            <a:endParaRPr lang="en-GB" sz="2000" dirty="0"/>
          </a:p>
        </p:txBody>
      </p:sp>
      <p:sp>
        <p:nvSpPr>
          <p:cNvPr id="5" name="ZoneTexte 4">
            <a:extLst>
              <a:ext uri="{FF2B5EF4-FFF2-40B4-BE49-F238E27FC236}">
                <a16:creationId xmlns:a16="http://schemas.microsoft.com/office/drawing/2014/main" id="{AC91E63D-81F4-4258-85F5-720417AE8CE5}"/>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dirty="0"/>
              <a:t>:</a:t>
            </a:r>
          </a:p>
          <a:p>
            <a:pPr lvl="2"/>
            <a:r>
              <a:rPr lang="fr-FR" dirty="0">
                <a:hlinkClick r:id="rId2"/>
              </a:rPr>
              <a:t>https://portal.3gpp.org/Home.aspx#/meeting?MtgId=60338</a:t>
            </a:r>
            <a:r>
              <a:rPr lang="fr-FR" dirty="0"/>
              <a:t> </a:t>
            </a:r>
          </a:p>
          <a:p>
            <a:pPr lvl="1"/>
            <a:r>
              <a:rPr lang="fr-FR" dirty="0"/>
              <a:t>Deadline for registration: </a:t>
            </a:r>
            <a:r>
              <a:rPr lang="en-US" sz="2400" dirty="0">
                <a:highlight>
                  <a:srgbClr val="FFFF00"/>
                </a:highlight>
              </a:rPr>
              <a:t>Monday, September 5, 2022, 04h59 UTC</a:t>
            </a:r>
            <a:endParaRPr lang="fr-FR" dirty="0">
              <a:highlight>
                <a:srgbClr val="FFFF00"/>
              </a:highlight>
            </a:endParaRPr>
          </a:p>
          <a:p>
            <a:r>
              <a:rPr lang="en-US" dirty="0"/>
              <a:t>Voting Rights:</a:t>
            </a:r>
          </a:p>
          <a:p>
            <a:pPr lvl="1"/>
            <a:r>
              <a:rPr lang="en-US" dirty="0"/>
              <a:t>Participation by Individual Member in the </a:t>
            </a:r>
            <a:r>
              <a:rPr lang="en-US" dirty="0" err="1"/>
              <a:t>fe</a:t>
            </a:r>
            <a:r>
              <a:rPr lang="en-US" dirty="0"/>
              <a:t>-meeting 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
        <p:nvSpPr>
          <p:cNvPr id="4" name="ZoneTexte 3">
            <a:extLst>
              <a:ext uri="{FF2B5EF4-FFF2-40B4-BE49-F238E27FC236}">
                <a16:creationId xmlns:a16="http://schemas.microsoft.com/office/drawing/2014/main" id="{79F1C4CC-5C33-4C88-B644-60FF27960547}"/>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dirty="0"/>
              <a:t>Rel-17 WI Exception</a:t>
            </a:r>
          </a:p>
          <a:p>
            <a:pPr lvl="1"/>
            <a:r>
              <a:rPr lang="en-US" sz="1800" dirty="0"/>
              <a:t>Working agreement</a:t>
            </a:r>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p>
          <a:p>
            <a:pPr lvl="1"/>
            <a:endParaRPr lang="en-US" sz="1800" dirty="0"/>
          </a:p>
          <a:p>
            <a:pPr lvl="1"/>
            <a:endParaRPr lang="en-US" sz="2000" dirty="0"/>
          </a:p>
          <a:p>
            <a:r>
              <a:rPr lang="en-US" sz="2000" dirty="0"/>
              <a:t>Lower priority</a:t>
            </a:r>
          </a:p>
          <a:p>
            <a:pPr lvl="1"/>
            <a:r>
              <a:rPr lang="fr-FR" sz="1800" dirty="0"/>
              <a:t>Rel-18 topics</a:t>
            </a:r>
          </a:p>
          <a:p>
            <a:pPr lvl="1"/>
            <a:r>
              <a:rPr lang="en-US" sz="1800" dirty="0"/>
              <a:t>CRs on pre-Rel-16</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
        <p:nvSpPr>
          <p:cNvPr id="4" name="ZoneTexte 3">
            <a:extLst>
              <a:ext uri="{FF2B5EF4-FFF2-40B4-BE49-F238E27FC236}">
                <a16:creationId xmlns:a16="http://schemas.microsoft.com/office/drawing/2014/main" id="{AD731F83-8381-4220-82AC-3460686F6879}"/>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3957214080"/>
              </p:ext>
            </p:extLst>
          </p:nvPr>
        </p:nvGraphicFramePr>
        <p:xfrm>
          <a:off x="2156334" y="1716638"/>
          <a:ext cx="9416966" cy="243840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400" dirty="0">
                          <a:hlinkClick r:id="rId2"/>
                        </a:rPr>
                        <a:t>https://www.3gpp.org/ftp/tsg_ct/TSG_CT/TSGC_97e</a:t>
                      </a:r>
                      <a:r>
                        <a:rPr lang="fr-FR" sz="24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CP-22&lt;</a:t>
            </a:r>
            <a:r>
              <a:rPr lang="en-GB" dirty="0" err="1"/>
              <a:t>originalTdocNbr</a:t>
            </a:r>
            <a:r>
              <a:rPr lang="en-GB" dirty="0"/>
              <a:t>&gt;_rev&lt;#&gt;</a:t>
            </a:r>
          </a:p>
          <a:p>
            <a:pPr lvl="1"/>
            <a:r>
              <a:rPr lang="en-GB" dirty="0"/>
              <a:t>E.g. CP-22</a:t>
            </a:r>
            <a:r>
              <a:rPr lang="en-US" dirty="0"/>
              <a:t>2002_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CP-22&lt;</a:t>
            </a:r>
            <a:r>
              <a:rPr lang="en-GB" dirty="0" err="1"/>
              <a:t>originalTdocNbr</a:t>
            </a:r>
            <a:r>
              <a:rPr lang="en-GB" dirty="0"/>
              <a:t>&gt;_rev&lt;#&gt;_&lt;nn&gt;</a:t>
            </a:r>
          </a:p>
          <a:p>
            <a:pPr lvl="1"/>
            <a:r>
              <a:rPr lang="en-GB" dirty="0"/>
              <a:t>E.g. CP-222002</a:t>
            </a:r>
            <a:r>
              <a:rPr lang="en-US" dirty="0"/>
              <a:t>_</a:t>
            </a:r>
            <a:r>
              <a:rPr lang="en-GB" dirty="0"/>
              <a:t>rev1_kk</a:t>
            </a:r>
            <a:r>
              <a:rPr lang="en-US" dirty="0"/>
              <a:t>.zip, </a:t>
            </a:r>
            <a:r>
              <a:rPr lang="en-GB" dirty="0"/>
              <a:t>CP-222002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CP-222002_rev1.zip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32918</TotalTime>
  <Words>1515</Words>
  <Application>Microsoft Office PowerPoint</Application>
  <PresentationFormat>Grand écran</PresentationFormat>
  <Paragraphs>193</Paragraphs>
  <Slides>15</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vt:i4>
      </vt:variant>
    </vt:vector>
  </HeadingPairs>
  <TitlesOfParts>
    <vt:vector size="21" baseType="lpstr">
      <vt:lpstr>Arial</vt:lpstr>
      <vt:lpstr>Arial </vt:lpstr>
      <vt:lpstr>Calibri</vt:lpstr>
      <vt:lpstr>Calibri Light</vt:lpstr>
      <vt:lpstr>Times New Roman</vt:lpstr>
      <vt:lpstr>Office Theme</vt:lpstr>
      <vt:lpstr>CT#97-e Guidance</vt:lpstr>
      <vt:lpstr>TSG CT Officials</vt:lpstr>
      <vt:lpstr>General Information</vt:lpstr>
      <vt:lpstr>Registration and Voting Rights</vt:lpstr>
      <vt:lpstr>Technical Meeting</vt:lpstr>
      <vt:lpstr>Full Agenda</vt:lpstr>
      <vt:lpstr>Working directories</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online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922</cp:revision>
  <dcterms:created xsi:type="dcterms:W3CDTF">2010-02-05T13:52:04Z</dcterms:created>
  <dcterms:modified xsi:type="dcterms:W3CDTF">2022-08-26T08:34:27Z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ies>
</file>