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4"/>
  </p:notesMasterIdLst>
  <p:handoutMasterIdLst>
    <p:handoutMasterId r:id="rId25"/>
  </p:handoutMasterIdLst>
  <p:sldIdLst>
    <p:sldId id="341" r:id="rId5"/>
    <p:sldId id="363" r:id="rId6"/>
    <p:sldId id="366" r:id="rId7"/>
    <p:sldId id="377" r:id="rId8"/>
    <p:sldId id="368" r:id="rId9"/>
    <p:sldId id="387" r:id="rId10"/>
    <p:sldId id="380" r:id="rId11"/>
    <p:sldId id="370" r:id="rId12"/>
    <p:sldId id="381" r:id="rId13"/>
    <p:sldId id="371" r:id="rId14"/>
    <p:sldId id="372" r:id="rId15"/>
    <p:sldId id="373" r:id="rId16"/>
    <p:sldId id="374" r:id="rId17"/>
    <p:sldId id="375" r:id="rId18"/>
    <p:sldId id="365" r:id="rId19"/>
    <p:sldId id="376" r:id="rId20"/>
    <p:sldId id="378" r:id="rId21"/>
    <p:sldId id="382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00FF00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36" autoAdjust="0"/>
    <p:restoredTop sz="86393" autoAdjust="0"/>
  </p:normalViewPr>
  <p:slideViewPr>
    <p:cSldViewPr snapToGrid="0">
      <p:cViewPr varScale="1">
        <p:scale>
          <a:sx n="112" d="100"/>
          <a:sy n="112" d="100"/>
        </p:scale>
        <p:origin x="63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</a:t>
            </a:r>
            <a:r>
              <a:rPr lang="sv-SE" altLang="en-US" sz="1200" b="1" dirty="0" smtClean="0">
                <a:latin typeface="Arial "/>
              </a:rPr>
              <a:t>95-e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14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– </a:t>
            </a:r>
            <a:r>
              <a:rPr lang="en-US" altLang="en-US" sz="1200" b="1" baseline="0" dirty="0" smtClean="0">
                <a:latin typeface="Arial "/>
              </a:rPr>
              <a:t>16 March </a:t>
            </a:r>
            <a:r>
              <a:rPr lang="en-US" altLang="en-US" sz="1200" b="1" dirty="0" smtClean="0">
                <a:latin typeface="Arial "/>
              </a:rPr>
              <a:t>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CP-220392</a:t>
            </a:r>
            <a:r>
              <a:rPr lang="sv-SE" altLang="en-US" sz="1200" b="1" baseline="0" dirty="0" smtClean="0">
                <a:latin typeface="Arial "/>
              </a:rPr>
              <a:t> (</a:t>
            </a:r>
            <a:r>
              <a:rPr lang="sv-SE" altLang="en-US" sz="1200" b="1" baseline="0" dirty="0" err="1" smtClean="0">
                <a:latin typeface="Arial "/>
              </a:rPr>
              <a:t>was</a:t>
            </a:r>
            <a:r>
              <a:rPr lang="sv-SE" altLang="en-US" sz="1200" b="1" baseline="0" dirty="0" smtClean="0">
                <a:latin typeface="Arial "/>
              </a:rPr>
              <a:t> CP-220019)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CT#95-e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 technical vote was originally scheduled during CT6#110-e to define a technical solution for non-</a:t>
            </a:r>
            <a:r>
              <a:rPr lang="en-US" dirty="0" err="1" smtClean="0"/>
              <a:t>seemless</a:t>
            </a:r>
            <a:r>
              <a:rPr lang="en-US" dirty="0" smtClean="0"/>
              <a:t> WLAN offload authentication in 5G.</a:t>
            </a:r>
          </a:p>
          <a:p>
            <a:r>
              <a:rPr lang="en-US" dirty="0" smtClean="0"/>
              <a:t>But thanks to the willingness of the attendees to find a compromise solution, a CR could be agreed and the vote was canceled.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  <a:p>
            <a:r>
              <a:rPr lang="en-US" dirty="0"/>
              <a:t>Dependency:</a:t>
            </a:r>
          </a:p>
          <a:p>
            <a:pPr lvl="1"/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668575"/>
              </p:ext>
            </p:extLst>
          </p:nvPr>
        </p:nvGraphicFramePr>
        <p:xfrm>
          <a:off x="666572" y="1800441"/>
          <a:ext cx="10767702" cy="4047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solidFill>
                            <a:srgbClr val="000000"/>
                          </a:solidFill>
                          <a:effectLst/>
                        </a:rPr>
                        <a:t>CP-220019</a:t>
                      </a:r>
                      <a:endParaRPr lang="de-DE" sz="1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CP-220020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meeting reports after previous plenary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CP-220126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TS 31.121 corrections on UE Conformance Test Aspects - CT6 aspects of 5G System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CP-220127</a:t>
                      </a:r>
                      <a:endParaRPr lang="de-DE" sz="14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Corrections on Test Technical Enhancements and Improvements for Rel-16</a:t>
                      </a:r>
                    </a:p>
                  </a:txBody>
                  <a:tcPr marL="95250" marR="190500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CP-220128</a:t>
                      </a:r>
                      <a:endParaRPr lang="de-DE" sz="14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TS 31.124 corrections on UE Conformance Test Aspects - CT6 aspects of 5G System</a:t>
                      </a:r>
                    </a:p>
                  </a:txBody>
                  <a:tcPr marL="95250" marR="190500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CP-220129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31.124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CP-220130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31.102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CP-220131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31.111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CP-220132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31.122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CP-220133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31.111 Rel-17 </a:t>
                      </a:r>
                      <a:r>
                        <a:rPr lang="de-DE" sz="1400" dirty="0" err="1">
                          <a:effectLst/>
                        </a:rPr>
                        <a:t>corrections</a:t>
                      </a:r>
                      <a:endParaRPr lang="de-DE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CP-220134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31.101 Rel-17 </a:t>
                      </a:r>
                      <a:r>
                        <a:rPr lang="de-DE" sz="1400" dirty="0" err="1">
                          <a:effectLst/>
                        </a:rPr>
                        <a:t>corrections</a:t>
                      </a:r>
                      <a:endParaRPr lang="de-DE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CP-220135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31.130 Rel-17 </a:t>
                      </a:r>
                      <a:r>
                        <a:rPr lang="de-DE" sz="1400" dirty="0" err="1">
                          <a:effectLst/>
                        </a:rPr>
                        <a:t>corrections</a:t>
                      </a:r>
                      <a:endParaRPr lang="de-DE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  <a:endParaRPr lang="de-DE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201985"/>
              </p:ext>
            </p:extLst>
          </p:nvPr>
        </p:nvGraphicFramePr>
        <p:xfrm>
          <a:off x="666572" y="1800441"/>
          <a:ext cx="10767702" cy="365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770340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6976574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CP-220136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Architecture Enhancement for NR Reduced Capability Devices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42445607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CP-220137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Enhancement for the 5G Control Plane Steering of Roaming for UE in Connected mode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3835300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CP-220138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Proximity based Services in 5GS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39382766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Support for Minimization of service Interruption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10433118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CP-220140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IMS voice service support and network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6353490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CP-220141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CT aspects of Non-Seamless WLAN offload in 5GS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CP-220142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</a:t>
                      </a:r>
                      <a:r>
                        <a:rPr lang="en-US" sz="1400" dirty="0" err="1">
                          <a:effectLst/>
                        </a:rPr>
                        <a:t>nrUICC_UEConTest</a:t>
                      </a:r>
                      <a:endParaRPr lang="en-US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8216523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CP-220143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5G_ProSe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39886537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CP-220144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eV2XARC_Ph2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0312656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CP-220349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CT6 on </a:t>
                      </a:r>
                      <a:r>
                        <a:rPr lang="en-US" sz="1400" dirty="0" err="1">
                          <a:effectLst/>
                        </a:rPr>
                        <a:t>IoT_SAT_ARCH_EPS</a:t>
                      </a:r>
                      <a:endParaRPr lang="en-US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749528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72324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</a:t>
            </a:r>
            <a:r>
              <a:rPr lang="fr-FR" altLang="en-US" sz="1800" dirty="0" smtClean="0"/>
              <a:t>CT6#109-e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CT6#109-e </a:t>
            </a:r>
            <a:r>
              <a:rPr lang="en-US" altLang="fr-FR" dirty="0" err="1"/>
              <a:t>bis</a:t>
            </a:r>
            <a:endParaRPr lang="en-US" altLang="fr-FR" dirty="0"/>
          </a:p>
          <a:p>
            <a:pPr lvl="3"/>
            <a:r>
              <a:rPr lang="en-US" altLang="fr-FR" dirty="0"/>
              <a:t>(18 – 21 January 2022)</a:t>
            </a:r>
          </a:p>
          <a:p>
            <a:pPr lvl="2"/>
            <a:r>
              <a:rPr lang="en-US" altLang="fr-FR" dirty="0"/>
              <a:t>CT6#110-e</a:t>
            </a:r>
          </a:p>
          <a:p>
            <a:pPr lvl="3"/>
            <a:r>
              <a:rPr lang="en-US" altLang="fr-FR" dirty="0"/>
              <a:t>(22 – 25 February 2022</a:t>
            </a:r>
            <a:r>
              <a:rPr lang="en-US" altLang="fr-FR" dirty="0" smtClean="0"/>
              <a:t>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 smtClean="0"/>
              <a:t>E-meeting 03 March (2 hours </a:t>
            </a:r>
            <a:r>
              <a:rPr lang="en-US" altLang="fr-FR" dirty="0" err="1" smtClean="0"/>
              <a:t>GoTo</a:t>
            </a:r>
            <a:r>
              <a:rPr lang="en-US" altLang="fr-FR" dirty="0" smtClean="0"/>
              <a:t> Meeting) to </a:t>
            </a:r>
            <a:r>
              <a:rPr lang="en-US" altLang="fr-FR" dirty="0" err="1" smtClean="0"/>
              <a:t>finalise</a:t>
            </a:r>
            <a:r>
              <a:rPr lang="en-US" altLang="fr-FR" dirty="0" smtClean="0"/>
              <a:t> LS to ETSI Set TEC on Test Events for tests for non-removable UICCs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CT6#111-e</a:t>
            </a:r>
          </a:p>
          <a:p>
            <a:pPr lvl="3"/>
            <a:r>
              <a:rPr lang="en-US" altLang="fr-FR" dirty="0" smtClean="0"/>
              <a:t>(17 – 20 May 2022)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87 + 96 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16 + 23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A(1+1)/</a:t>
            </a:r>
            <a:r>
              <a:rPr lang="en-US" dirty="0"/>
              <a:t>B </a:t>
            </a:r>
            <a:r>
              <a:rPr lang="en-US" dirty="0" smtClean="0"/>
              <a:t>(7+9)/</a:t>
            </a:r>
            <a:r>
              <a:rPr lang="en-US" dirty="0"/>
              <a:t>C </a:t>
            </a:r>
            <a:r>
              <a:rPr lang="en-US" dirty="0" smtClean="0"/>
              <a:t>(0+1)/</a:t>
            </a:r>
            <a:r>
              <a:rPr lang="en-US" dirty="0"/>
              <a:t>F </a:t>
            </a:r>
            <a:r>
              <a:rPr lang="en-US" dirty="0" smtClean="0"/>
              <a:t>(8+10)/</a:t>
            </a:r>
            <a:r>
              <a:rPr lang="en-US" dirty="0"/>
              <a:t>D </a:t>
            </a:r>
            <a:r>
              <a:rPr lang="en-US" dirty="0" smtClean="0"/>
              <a:t>(0+2) </a:t>
            </a:r>
            <a:endParaRPr lang="en-US" dirty="0"/>
          </a:p>
          <a:p>
            <a:pPr lvl="1"/>
            <a:r>
              <a:rPr lang="en-US" dirty="0" smtClean="0"/>
              <a:t>Rel-15(7+5) </a:t>
            </a:r>
            <a:r>
              <a:rPr lang="en-US" dirty="0"/>
              <a:t>/ </a:t>
            </a:r>
            <a:r>
              <a:rPr lang="en-US" dirty="0" smtClean="0"/>
              <a:t>Rel-16(3+8) </a:t>
            </a:r>
            <a:r>
              <a:rPr lang="en-US" dirty="0"/>
              <a:t>/ </a:t>
            </a:r>
            <a:r>
              <a:rPr lang="en-US" dirty="0" smtClean="0"/>
              <a:t>Rel-17(6+10)</a:t>
            </a:r>
            <a:endParaRPr lang="en-US" dirty="0"/>
          </a:p>
          <a:p>
            <a:pPr lvl="1"/>
            <a:r>
              <a:rPr lang="en-US" dirty="0" smtClean="0"/>
              <a:t>Postponed: </a:t>
            </a:r>
          </a:p>
          <a:p>
            <a:pPr lvl="2"/>
            <a:r>
              <a:rPr lang="en-US" dirty="0" smtClean="0"/>
              <a:t>one CR for Testing Rel-16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CT6#109-ebis: 33 registered</a:t>
            </a:r>
          </a:p>
          <a:p>
            <a:pPr lvl="2"/>
            <a:r>
              <a:rPr lang="en-US" altLang="fr-FR" dirty="0" smtClean="0"/>
              <a:t>CT6#110-e     : </a:t>
            </a: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US" altLang="fr-FR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agreed/endorsed  Study/Work </a:t>
            </a:r>
            <a:r>
              <a:rPr lang="en-US" altLang="fr-FR" sz="3600" dirty="0" smtClean="0"/>
              <a:t>Items</a:t>
            </a:r>
            <a:br>
              <a:rPr lang="en-US" altLang="fr-FR" sz="3600" dirty="0" smtClean="0"/>
            </a:br>
            <a:r>
              <a:rPr lang="en-US" altLang="fr-FR" sz="3600" dirty="0" smtClean="0"/>
              <a:t>CT6#109-e </a:t>
            </a:r>
            <a:r>
              <a:rPr lang="en-US" altLang="fr-FR" sz="3600" dirty="0" err="1" smtClean="0"/>
              <a:t>bis</a:t>
            </a:r>
            <a:r>
              <a:rPr lang="en-US" altLang="fr-FR" sz="3600" dirty="0" smtClean="0"/>
              <a:t> (1-3) CT6#110 (4,5)</a:t>
            </a:r>
            <a:endParaRPr lang="en-US" altLang="fr-FR" sz="36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067104"/>
              </p:ext>
            </p:extLst>
          </p:nvPr>
        </p:nvGraphicFramePr>
        <p:xfrm>
          <a:off x="209550" y="2282825"/>
          <a:ext cx="11742738" cy="408848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C6-220064</a:t>
                      </a:r>
                      <a:endParaRPr lang="de-DE" sz="1600" b="0" u="none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Architecture Enhancement for NR Reduced Capability Devices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update of the PLMN selection to support NR </a:t>
                      </a:r>
                      <a:r>
                        <a:rPr lang="en-GB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RedCap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devices.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update of related </a:t>
                      </a:r>
                      <a:r>
                        <a:rPr lang="en-GB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eDRX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parameters and UE configuration parameters.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C6-220031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architecture enhancements for 3GPP support of advanced V2X services - Phase 2</a:t>
                      </a:r>
                      <a:endParaRPr lang="de-DE" sz="1600" b="0" u="none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support of NR PC5 power efficiency and PC5 DRX configuration for V2X services by means of using the USIM.</a:t>
                      </a:r>
                    </a:p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C6-220075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Non-Seamless WLAN offload Authentication in 5GS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UICC configuration indicating the use of 5G NSWO for the HPLMN 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C6-220191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proximity based services in 5GS</a:t>
                      </a:r>
                      <a:endParaRPr lang="de-DE" sz="1600" b="0" u="none" kern="12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support of proximity based services in 5GS by means of using the USIM.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C6-220159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Support for Minimization of service Interruption 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parameters required for disaster roaming services to be pre-configured in USIM; and</a:t>
                      </a:r>
                    </a:p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the USAT REFRESH command indicating parameters required for disaster roaming services which is stored in the USIM has been updated.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682415"/>
              </p:ext>
            </p:extLst>
          </p:nvPr>
        </p:nvGraphicFramePr>
        <p:xfrm>
          <a:off x="662530" y="1855068"/>
          <a:ext cx="10691270" cy="3359630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33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81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  <a:endParaRPr lang="fr-FR" sz="9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n-GB" sz="9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 of architecture enhancements for 3GPP support of advanced V2X services - Phase 2</a:t>
                      </a:r>
                      <a:endParaRPr lang="fr-FR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  <a:endParaRPr lang="fr-FR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  <a:endParaRPr lang="fr-FR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  <a:endParaRPr lang="fr-FR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  <a:endParaRPr lang="fr-FR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</a:t>
                      </a: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  <a:endParaRPr lang="fr-FR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  <a:endParaRPr lang="en-GB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GB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Exception</a:t>
            </a:r>
            <a:r>
              <a:rPr lang="de-DE" dirty="0" smtClean="0"/>
              <a:t> </a:t>
            </a:r>
            <a:r>
              <a:rPr lang="de-DE" dirty="0" err="1" smtClean="0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983771"/>
              </p:ext>
            </p:extLst>
          </p:nvPr>
        </p:nvGraphicFramePr>
        <p:xfrm>
          <a:off x="224631" y="2288981"/>
          <a:ext cx="11742738" cy="282212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C6-220144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Rel-17 Work Item Exception for CT6 aspects of eV2XARC_Ph2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HiSilicon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C6-220143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R17 WI exception sheet-5G </a:t>
                      </a:r>
                      <a:r>
                        <a:rPr lang="en-GB" sz="1600" dirty="0" err="1" smtClean="0">
                          <a:effectLst/>
                        </a:rPr>
                        <a:t>ProSe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OPPO, 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C6-220142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Rel-17 Work Item Exception for </a:t>
                      </a:r>
                      <a:r>
                        <a:rPr lang="en-GB" sz="1600" dirty="0" err="1" smtClean="0">
                          <a:effectLst/>
                        </a:rPr>
                        <a:t>nrUICC_UEConTest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Comprion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CP-220349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 Work Item </a:t>
                      </a:r>
                      <a:r>
                        <a:rPr lang="de-DE" sz="1600" dirty="0" err="1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</a:t>
                      </a:r>
                      <a:r>
                        <a:rPr lang="de-DE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600" dirty="0" err="1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de-DE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NB-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 (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MediaTek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Inc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MediaTek</a:t>
                      </a: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Inc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304800" y="5245768"/>
            <a:ext cx="10659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 exception sheet for 5GSAT_ARCH-CT, as only one small addition is missing (</a:t>
            </a:r>
            <a:r>
              <a:rPr lang="en-GB" dirty="0" err="1" smtClean="0"/>
              <a:t>multipler</a:t>
            </a:r>
            <a:r>
              <a:rPr lang="en-GB" dirty="0" smtClean="0"/>
              <a:t> M) in TS 31.102 that has been introduced by CT1 in C1-221735 and details of location information in TS 31.111</a:t>
            </a:r>
            <a:endParaRPr lang="en-GB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</a:t>
            </a:r>
            <a:r>
              <a:rPr lang="en-US" dirty="0" smtClean="0"/>
              <a:t>17 </a:t>
            </a:r>
            <a:r>
              <a:rPr lang="en-US" dirty="0"/>
              <a:t>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Majority of work items completed.</a:t>
            </a:r>
          </a:p>
          <a:p>
            <a:r>
              <a:rPr lang="en-US" dirty="0" smtClean="0"/>
              <a:t>4 work items still need further work</a:t>
            </a:r>
          </a:p>
          <a:p>
            <a:r>
              <a:rPr lang="en-US" dirty="0" smtClean="0"/>
              <a:t>3 of those have exception sheets provided to this meeting</a:t>
            </a:r>
          </a:p>
          <a:p>
            <a:r>
              <a:rPr lang="en-GB" dirty="0"/>
              <a:t>5GSAT_ARCH-CT </a:t>
            </a:r>
            <a:r>
              <a:rPr lang="en-GB" dirty="0" smtClean="0"/>
              <a:t>– no exceptions sheet from CT6 </a:t>
            </a:r>
          </a:p>
          <a:p>
            <a:endParaRPr lang="en-GB" dirty="0"/>
          </a:p>
          <a:p>
            <a:r>
              <a:rPr lang="en-GB" dirty="0" smtClean="0"/>
              <a:t>Additionally, work on testing for non-removable UICC ongoing. </a:t>
            </a:r>
            <a:endParaRPr lang="en-GB" dirty="0"/>
          </a:p>
          <a:p>
            <a:r>
              <a:rPr lang="en-GB" dirty="0" smtClean="0"/>
              <a:t>Exception sheet provided</a:t>
            </a:r>
          </a:p>
          <a:p>
            <a:endParaRPr lang="en-GB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schemas.microsoft.com/office/2006/metadata/properties"/>
    <ds:schemaRef ds:uri="34d3e54b-d462-4f51-83b6-6cd7f4b454d5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c9fe69cb-1d4b-461a-8155-8bb96486ee7c"/>
    <ds:schemaRef ds:uri="http://schemas.microsoft.com/office/infopath/2007/PartnerControls"/>
    <ds:schemaRef ds:uri="http://purl.org/dc/elements/1.1/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1194</Words>
  <Application>Microsoft Office PowerPoint</Application>
  <PresentationFormat>Breitbild</PresentationFormat>
  <Paragraphs>319</Paragraphs>
  <Slides>19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6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CT#95-e</vt:lpstr>
      <vt:lpstr>TSG CT WG6 Officials</vt:lpstr>
      <vt:lpstr>Meeting Calendar</vt:lpstr>
      <vt:lpstr>TSG WG CT6 Statistics</vt:lpstr>
      <vt:lpstr>New /revised agreed/endorsed  Study/Work Items CT6#109-e bis (1-3) CT6#110 (4,5)</vt:lpstr>
      <vt:lpstr>Work Plan </vt:lpstr>
      <vt:lpstr>Exception sheets</vt:lpstr>
      <vt:lpstr>TS/TR sent to CT plenary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648</cp:revision>
  <dcterms:created xsi:type="dcterms:W3CDTF">2010-02-05T13:52:04Z</dcterms:created>
  <dcterms:modified xsi:type="dcterms:W3CDTF">2022-03-14T10:53:50Z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