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4"/>
  </p:notesMasterIdLst>
  <p:handoutMasterIdLst>
    <p:handoutMasterId r:id="rId35"/>
  </p:handoutMasterIdLst>
  <p:sldIdLst>
    <p:sldId id="341" r:id="rId2"/>
    <p:sldId id="396" r:id="rId3"/>
    <p:sldId id="412" r:id="rId4"/>
    <p:sldId id="432" r:id="rId5"/>
    <p:sldId id="380" r:id="rId6"/>
    <p:sldId id="414" r:id="rId7"/>
    <p:sldId id="436" r:id="rId8"/>
    <p:sldId id="433" r:id="rId9"/>
    <p:sldId id="434" r:id="rId10"/>
    <p:sldId id="435" r:id="rId11"/>
    <p:sldId id="419" r:id="rId12"/>
    <p:sldId id="417" r:id="rId13"/>
    <p:sldId id="420" r:id="rId14"/>
    <p:sldId id="411" r:id="rId15"/>
    <p:sldId id="423" r:id="rId16"/>
    <p:sldId id="425" r:id="rId17"/>
    <p:sldId id="426" r:id="rId18"/>
    <p:sldId id="424" r:id="rId19"/>
    <p:sldId id="427" r:id="rId20"/>
    <p:sldId id="428" r:id="rId21"/>
    <p:sldId id="430" r:id="rId22"/>
    <p:sldId id="431" r:id="rId23"/>
    <p:sldId id="398" r:id="rId24"/>
    <p:sldId id="403" r:id="rId25"/>
    <p:sldId id="405" r:id="rId26"/>
    <p:sldId id="406" r:id="rId27"/>
    <p:sldId id="407" r:id="rId28"/>
    <p:sldId id="408" r:id="rId29"/>
    <p:sldId id="409" r:id="rId30"/>
    <p:sldId id="429" r:id="rId31"/>
    <p:sldId id="410" r:id="rId32"/>
    <p:sldId id="379" r:id="rId3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5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75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CP-210009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SA#91e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18.-29. March 2021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1e/Docs/CP-210265.zip" TargetMode="External"/><Relationship Id="rId2" Type="http://schemas.openxmlformats.org/officeDocument/2006/relationships/hyperlink" Target="https://www.3gpp.org/ftp/Specs/latest-drafts/29835-040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CT/SA#91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Issue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IANA </a:t>
            </a:r>
            <a:r>
              <a:rPr lang="fr-FR" dirty="0" err="1" smtClean="0"/>
              <a:t>assignment</a:t>
            </a:r>
            <a:r>
              <a:rPr lang="fr-FR" dirty="0" smtClean="0"/>
              <a:t> applications have not been </a:t>
            </a:r>
            <a:r>
              <a:rPr lang="fr-FR" dirty="0" err="1" smtClean="0"/>
              <a:t>submitted</a:t>
            </a:r>
            <a:r>
              <a:rPr lang="fr-FR" dirty="0" smtClean="0"/>
              <a:t> by 3GPP</a:t>
            </a:r>
          </a:p>
          <a:p>
            <a:pPr lvl="1"/>
            <a:r>
              <a:rPr lang="fr-FR" dirty="0"/>
              <a:t>Not </a:t>
            </a:r>
            <a:r>
              <a:rPr lang="fr-FR" dirty="0" err="1"/>
              <a:t>limited</a:t>
            </a:r>
            <a:r>
              <a:rPr lang="fr-FR" dirty="0"/>
              <a:t> to Media types (</a:t>
            </a:r>
            <a:r>
              <a:rPr lang="fr-FR" dirty="0" err="1"/>
              <a:t>e.g</a:t>
            </a:r>
            <a:r>
              <a:rPr lang="fr-FR" dirty="0"/>
              <a:t>. </a:t>
            </a:r>
            <a:r>
              <a:rPr lang="fr-FR" dirty="0" err="1"/>
              <a:t>applies</a:t>
            </a:r>
            <a:r>
              <a:rPr lang="fr-FR" dirty="0"/>
              <a:t> </a:t>
            </a:r>
            <a:r>
              <a:rPr lang="fr-FR" dirty="0" err="1"/>
              <a:t>also</a:t>
            </a:r>
            <a:r>
              <a:rPr lang="fr-FR" dirty="0"/>
              <a:t> to Port </a:t>
            </a:r>
            <a:r>
              <a:rPr lang="fr-FR" dirty="0" err="1"/>
              <a:t>assignment</a:t>
            </a:r>
            <a:r>
              <a:rPr lang="fr-FR" dirty="0" smtClean="0"/>
              <a:t>)</a:t>
            </a:r>
          </a:p>
          <a:p>
            <a:r>
              <a:rPr lang="fr-FR" dirty="0" smtClean="0"/>
              <a:t>No </a:t>
            </a:r>
            <a:r>
              <a:rPr lang="fr-FR" dirty="0" err="1" smtClean="0"/>
              <a:t>centralized</a:t>
            </a:r>
            <a:r>
              <a:rPr lang="fr-FR" dirty="0" smtClean="0"/>
              <a:t> </a:t>
            </a:r>
            <a:r>
              <a:rPr lang="fr-FR" dirty="0" err="1" smtClean="0"/>
              <a:t>way</a:t>
            </a:r>
            <a:r>
              <a:rPr lang="fr-FR" dirty="0" smtClean="0"/>
              <a:t> to check if:</a:t>
            </a:r>
          </a:p>
          <a:p>
            <a:pPr lvl="1"/>
            <a:r>
              <a:rPr lang="fr-FR" dirty="0" smtClean="0"/>
              <a:t>3GPP has </a:t>
            </a:r>
            <a:r>
              <a:rPr lang="fr-FR" dirty="0" err="1" smtClean="0"/>
              <a:t>submitted</a:t>
            </a:r>
            <a:r>
              <a:rPr lang="fr-FR" dirty="0" smtClean="0"/>
              <a:t> a </a:t>
            </a:r>
            <a:r>
              <a:rPr lang="fr-FR" dirty="0" err="1" smtClean="0"/>
              <a:t>request</a:t>
            </a:r>
            <a:r>
              <a:rPr lang="fr-FR" dirty="0" smtClean="0"/>
              <a:t> to IANA</a:t>
            </a:r>
          </a:p>
          <a:p>
            <a:pPr lvl="1"/>
            <a:r>
              <a:rPr lang="fr-FR" dirty="0" smtClean="0"/>
              <a:t>IANA has </a:t>
            </a:r>
            <a:r>
              <a:rPr lang="fr-FR" dirty="0" err="1" smtClean="0"/>
              <a:t>accepted</a:t>
            </a:r>
            <a:r>
              <a:rPr lang="fr-FR" dirty="0" smtClean="0"/>
              <a:t>/</a:t>
            </a:r>
            <a:r>
              <a:rPr lang="fr-FR" dirty="0" err="1" smtClean="0"/>
              <a:t>rejected</a:t>
            </a:r>
            <a:r>
              <a:rPr lang="fr-FR" dirty="0" smtClean="0"/>
              <a:t> to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request</a:t>
            </a:r>
            <a:endParaRPr lang="fr-FR" dirty="0" smtClean="0"/>
          </a:p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need</a:t>
            </a:r>
            <a:r>
              <a:rPr lang="fr-FR" dirty="0" smtClean="0"/>
              <a:t> a </a:t>
            </a:r>
            <a:r>
              <a:rPr lang="fr-FR" dirty="0" err="1" smtClean="0"/>
              <a:t>specific</a:t>
            </a:r>
            <a:r>
              <a:rPr lang="fr-FR" dirty="0" smtClean="0"/>
              <a:t> </a:t>
            </a:r>
            <a:r>
              <a:rPr lang="fr-FR" dirty="0" err="1" smtClean="0"/>
              <a:t>tracking</a:t>
            </a:r>
            <a:r>
              <a:rPr lang="fr-FR" dirty="0" smtClean="0"/>
              <a:t> </a:t>
            </a:r>
            <a:r>
              <a:rPr lang="fr-FR" dirty="0" err="1" smtClean="0"/>
              <a:t>mechanism</a:t>
            </a:r>
            <a:r>
              <a:rPr lang="fr-FR" dirty="0" smtClean="0"/>
              <a:t>:</a:t>
            </a:r>
          </a:p>
          <a:p>
            <a:pPr lvl="1"/>
            <a:r>
              <a:rPr lang="fr-FR" dirty="0" err="1" smtClean="0"/>
              <a:t>Internal</a:t>
            </a:r>
            <a:r>
              <a:rPr lang="fr-FR" dirty="0" smtClean="0"/>
              <a:t> (web-</a:t>
            </a:r>
            <a:r>
              <a:rPr lang="fr-FR" dirty="0" err="1" smtClean="0"/>
              <a:t>based</a:t>
            </a:r>
            <a:r>
              <a:rPr lang="fr-FR" dirty="0" smtClean="0"/>
              <a:t>) </a:t>
            </a:r>
            <a:r>
              <a:rPr lang="fr-FR" dirty="0" err="1" smtClean="0"/>
              <a:t>registry</a:t>
            </a:r>
            <a:r>
              <a:rPr lang="fr-FR" dirty="0" smtClean="0"/>
              <a:t>?</a:t>
            </a:r>
          </a:p>
          <a:p>
            <a:pPr lvl="1"/>
            <a:r>
              <a:rPr lang="fr-FR" dirty="0" smtClean="0"/>
              <a:t>Official 3GPP TR </a:t>
            </a:r>
            <a:r>
              <a:rPr lang="fr-FR" dirty="0" err="1" smtClean="0"/>
              <a:t>maintained</a:t>
            </a:r>
            <a:r>
              <a:rPr lang="fr-FR" dirty="0" smtClean="0"/>
              <a:t> by SA?</a:t>
            </a:r>
          </a:p>
          <a:p>
            <a:pPr lvl="1"/>
            <a:r>
              <a:rPr lang="fr-FR" dirty="0" err="1" smtClean="0"/>
              <a:t>Included</a:t>
            </a:r>
            <a:r>
              <a:rPr lang="fr-FR" dirty="0" smtClean="0"/>
              <a:t> in the </a:t>
            </a:r>
            <a:r>
              <a:rPr lang="fr-FR" dirty="0" err="1" smtClean="0"/>
              <a:t>Work</a:t>
            </a:r>
            <a:r>
              <a:rPr lang="fr-FR" dirty="0" smtClean="0"/>
              <a:t> plan as for IETF </a:t>
            </a:r>
            <a:r>
              <a:rPr lang="fr-FR" dirty="0" err="1" smtClean="0"/>
              <a:t>drafts</a:t>
            </a:r>
            <a:endParaRPr lang="fr-FR" dirty="0" smtClean="0"/>
          </a:p>
          <a:p>
            <a:pPr lvl="1"/>
            <a:r>
              <a:rPr lang="fr-FR" dirty="0" err="1" smtClean="0"/>
              <a:t>Any</a:t>
            </a:r>
            <a:r>
              <a:rPr lang="fr-FR" dirty="0" smtClean="0"/>
              <a:t> </a:t>
            </a:r>
            <a:r>
              <a:rPr lang="fr-FR" dirty="0" err="1" smtClean="0"/>
              <a:t>other</a:t>
            </a:r>
            <a:r>
              <a:rPr lang="fr-FR" dirty="0" smtClean="0"/>
              <a:t> option?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ATSSS </a:t>
            </a:r>
            <a:r>
              <a:rPr lang="en-GB" dirty="0"/>
              <a:t>Phase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 with multipath extensions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5800" cy="4351338"/>
          </a:xfrm>
        </p:spPr>
        <p:txBody>
          <a:bodyPr/>
          <a:lstStyle/>
          <a:p>
            <a:r>
              <a:rPr lang="en-GB" i="1" dirty="0"/>
              <a:t>S</a:t>
            </a:r>
            <a:r>
              <a:rPr lang="en-GB" i="1" dirty="0" smtClean="0"/>
              <a:t>imultaneous</a:t>
            </a:r>
            <a:r>
              <a:rPr lang="en-GB" dirty="0" smtClean="0"/>
              <a:t> </a:t>
            </a:r>
            <a:r>
              <a:rPr lang="en-GB" dirty="0"/>
              <a:t>transmission of a data flow across 3GPP access (e.g. LTE or NR) and non-3GPP access (e.g. </a:t>
            </a:r>
            <a:r>
              <a:rPr lang="en-GB" dirty="0" err="1"/>
              <a:t>WiFi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For TCP : multipath </a:t>
            </a:r>
            <a:r>
              <a:rPr lang="en-GB" dirty="0"/>
              <a:t>TCP (based on RFC 8684</a:t>
            </a:r>
            <a:r>
              <a:rPr lang="en-GB" dirty="0" smtClean="0"/>
              <a:t>). Already supported</a:t>
            </a:r>
          </a:p>
          <a:p>
            <a:r>
              <a:rPr lang="en-GB" dirty="0" smtClean="0"/>
              <a:t>For non-TCP:  proposed solution </a:t>
            </a:r>
            <a:r>
              <a:rPr lang="en-GB" dirty="0"/>
              <a:t>using QUIC with multipath </a:t>
            </a:r>
            <a:r>
              <a:rPr lang="en-GB" dirty="0" smtClean="0"/>
              <a:t>extensions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such as those specified in the </a:t>
            </a:r>
            <a:r>
              <a:rPr lang="en-GB" i="1" dirty="0" smtClean="0"/>
              <a:t>draft-</a:t>
            </a:r>
            <a:r>
              <a:rPr lang="en-GB" i="1" dirty="0" err="1" smtClean="0"/>
              <a:t>deconinck</a:t>
            </a:r>
            <a:r>
              <a:rPr lang="en-GB" i="1" dirty="0" smtClean="0"/>
              <a:t>-multipath-</a:t>
            </a:r>
            <a:r>
              <a:rPr lang="en-GB" i="1" dirty="0" err="1" smtClean="0"/>
              <a:t>quic</a:t>
            </a:r>
            <a:endParaRPr lang="en-GB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56114" y="2652711"/>
            <a:ext cx="178269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010535"/>
              </p:ext>
            </p:extLst>
          </p:nvPr>
        </p:nvGraphicFramePr>
        <p:xfrm>
          <a:off x="3178628" y="2652711"/>
          <a:ext cx="6871537" cy="205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Visio" r:id="rId3" imgW="6713397" imgH="2019221" progId="Visio.Drawing.15">
                  <p:embed/>
                </p:oleObj>
              </mc:Choice>
              <mc:Fallback>
                <p:oleObj name="Visio" r:id="rId3" imgW="6713397" imgH="201922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628" y="2652711"/>
                        <a:ext cx="6871537" cy="2058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4642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r>
              <a:rPr lang="en-GB" dirty="0"/>
              <a:t>T</a:t>
            </a:r>
            <a:r>
              <a:rPr lang="en-GB" dirty="0" smtClean="0"/>
              <a:t>o </a:t>
            </a:r>
            <a:r>
              <a:rPr lang="en-GB" dirty="0"/>
              <a:t>meet the 3GPP Rel-17 timelines, </a:t>
            </a:r>
            <a:r>
              <a:rPr lang="en-GB" dirty="0" smtClean="0"/>
              <a:t>IETF </a:t>
            </a:r>
            <a:r>
              <a:rPr lang="en-GB" dirty="0" smtClean="0"/>
              <a:t>to </a:t>
            </a:r>
            <a:r>
              <a:rPr lang="en-GB" dirty="0"/>
              <a:t>provide any feedback to 3GPP </a:t>
            </a:r>
            <a:r>
              <a:rPr lang="en-GB" dirty="0" smtClean="0"/>
              <a:t>SA2 </a:t>
            </a:r>
            <a:r>
              <a:rPr lang="en-GB" dirty="0"/>
              <a:t>on the </a:t>
            </a:r>
            <a:r>
              <a:rPr lang="en-GB" dirty="0" smtClean="0"/>
              <a:t>standardization </a:t>
            </a:r>
            <a:r>
              <a:rPr lang="en-GB" dirty="0"/>
              <a:t>of such </a:t>
            </a:r>
            <a:r>
              <a:rPr lang="en-GB" dirty="0" smtClean="0"/>
              <a:t>solution for </a:t>
            </a:r>
            <a:r>
              <a:rPr lang="en-GB" dirty="0"/>
              <a:t>multipath QUIC </a:t>
            </a:r>
            <a:r>
              <a:rPr lang="en-GB" dirty="0" smtClean="0"/>
              <a:t>extensions for non-TCP</a:t>
            </a:r>
            <a:endParaRPr lang="en-GB" dirty="0" smtClean="0"/>
          </a:p>
          <a:p>
            <a:r>
              <a:rPr lang="en-GB" dirty="0" smtClean="0"/>
              <a:t>IETF </a:t>
            </a:r>
            <a:r>
              <a:rPr lang="en-GB" dirty="0" smtClean="0"/>
              <a:t>feedback:</a:t>
            </a:r>
          </a:p>
          <a:p>
            <a:pPr lvl="1"/>
            <a:r>
              <a:rPr lang="en-GB" dirty="0" smtClean="0"/>
              <a:t>Ongoing discussions on this topic in QUIC WG</a:t>
            </a:r>
          </a:p>
          <a:p>
            <a:pPr lvl="1"/>
            <a:r>
              <a:rPr lang="en-GB" dirty="0" smtClean="0"/>
              <a:t>Possibility of a WG group document soon but IETF cannot commit on completion date for this work even if there is a WG document</a:t>
            </a:r>
            <a:r>
              <a:rPr lang="en-GB" dirty="0" smtClean="0"/>
              <a:t>.</a:t>
            </a:r>
          </a:p>
          <a:p>
            <a:r>
              <a:rPr lang="en-GB" dirty="0"/>
              <a:t>3GPP TR 23.700-93 V2.0.0 sent for approval at TSG#91 while </a:t>
            </a:r>
            <a:r>
              <a:rPr lang="en-GB" dirty="0" smtClean="0"/>
              <a:t>draft-</a:t>
            </a:r>
            <a:r>
              <a:rPr lang="en-GB" dirty="0" err="1" smtClean="0"/>
              <a:t>deconinck</a:t>
            </a:r>
            <a:r>
              <a:rPr lang="en-GB" dirty="0" smtClean="0"/>
              <a:t>-multipath-</a:t>
            </a:r>
            <a:r>
              <a:rPr lang="en-GB" dirty="0" err="1" smtClean="0"/>
              <a:t>quic</a:t>
            </a:r>
            <a:r>
              <a:rPr lang="en-GB" dirty="0" smtClean="0"/>
              <a:t> </a:t>
            </a:r>
            <a:r>
              <a:rPr lang="en-GB" b="1" dirty="0" smtClean="0"/>
              <a:t>still individual draft</a:t>
            </a:r>
            <a:r>
              <a:rPr lang="en-GB" dirty="0" smtClean="0"/>
              <a:t>…</a:t>
            </a:r>
          </a:p>
          <a:p>
            <a:r>
              <a:rPr lang="en-GB" dirty="0" smtClean="0"/>
              <a:t>Any action required in QUIC WG?</a:t>
            </a:r>
            <a:endParaRPr lang="en-GB" dirty="0"/>
          </a:p>
          <a:p>
            <a:endParaRPr lang="en-GB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603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8825</a:t>
            </a:r>
            <a:endParaRPr lang="en-US" dirty="0"/>
          </a:p>
          <a:p>
            <a:pPr lvl="1"/>
            <a:r>
              <a:rPr lang="en-US" dirty="0"/>
              <a:t>Title: Overview: Real Time Protocols for Browser-based Applications</a:t>
            </a:r>
          </a:p>
          <a:p>
            <a:pPr lvl="1"/>
            <a:r>
              <a:rPr lang="en-US" dirty="0"/>
              <a:t>Was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-overview</a:t>
            </a:r>
          </a:p>
          <a:p>
            <a:r>
              <a:rPr lang="fr-FR" dirty="0"/>
              <a:t>RFC 8831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fr-FR" dirty="0" err="1"/>
              <a:t>WebRTC</a:t>
            </a:r>
            <a:r>
              <a:rPr lang="fr-FR" dirty="0"/>
              <a:t> Data </a:t>
            </a:r>
            <a:r>
              <a:rPr lang="fr-FR" dirty="0" err="1"/>
              <a:t>Channels</a:t>
            </a:r>
            <a:endParaRPr lang="fr-FR" dirty="0"/>
          </a:p>
          <a:p>
            <a:pPr lvl="1"/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channel</a:t>
            </a:r>
            <a:r>
              <a:rPr lang="fr-FR" dirty="0"/>
              <a:t> </a:t>
            </a:r>
          </a:p>
          <a:p>
            <a:r>
              <a:rPr lang="fr-FR" dirty="0"/>
              <a:t>RFC 8832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fr-FR" dirty="0" err="1" smtClean="0"/>
              <a:t>WebRTC</a:t>
            </a:r>
            <a:r>
              <a:rPr lang="fr-FR" dirty="0" smtClean="0"/>
              <a:t> Data Channel Establishment Protocol</a:t>
            </a:r>
            <a:endParaRPr lang="en-US" dirty="0" smtClean="0"/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rtcweb</a:t>
            </a:r>
            <a:r>
              <a:rPr lang="fr-FR" dirty="0" smtClean="0"/>
              <a:t>-data-</a:t>
            </a:r>
            <a:r>
              <a:rPr lang="fr-FR" dirty="0" err="1" smtClean="0"/>
              <a:t>protocol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70704" cy="4351338"/>
          </a:xfrm>
        </p:spPr>
        <p:txBody>
          <a:bodyPr/>
          <a:lstStyle/>
          <a:p>
            <a:r>
              <a:rPr lang="fr-FR" dirty="0"/>
              <a:t>RFC 8845</a:t>
            </a:r>
            <a:endParaRPr lang="en-US" dirty="0"/>
          </a:p>
          <a:p>
            <a:pPr lvl="1"/>
            <a:r>
              <a:rPr lang="en-US" dirty="0"/>
              <a:t>Title: Framework for Telepresence Multi-Streams</a:t>
            </a:r>
          </a:p>
          <a:p>
            <a:pPr lvl="1"/>
            <a:r>
              <a:rPr lang="en-US" dirty="0"/>
              <a:t>Was draft-</a:t>
            </a:r>
            <a:r>
              <a:rPr lang="en-US" dirty="0" err="1"/>
              <a:t>ietf</a:t>
            </a:r>
            <a:r>
              <a:rPr lang="en-US" dirty="0"/>
              <a:t>-clue-framework</a:t>
            </a:r>
          </a:p>
          <a:p>
            <a:r>
              <a:rPr lang="fr-FR" dirty="0"/>
              <a:t>RFC 8848</a:t>
            </a:r>
            <a:endParaRPr lang="en-US" dirty="0"/>
          </a:p>
          <a:p>
            <a:pPr lvl="1"/>
            <a:r>
              <a:rPr lang="en-US" dirty="0" smtClean="0"/>
              <a:t>Title: Session Signaling for Controlling Multiple Streams for Telepresence (CLUE) 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-clue-signaling</a:t>
            </a:r>
            <a:endParaRPr lang="en-US" dirty="0"/>
          </a:p>
          <a:p>
            <a:r>
              <a:rPr lang="fr-FR" dirty="0" smtClean="0"/>
              <a:t>RFC </a:t>
            </a:r>
            <a:r>
              <a:rPr lang="fr-FR" dirty="0"/>
              <a:t>8850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CLUE Protocol data </a:t>
            </a:r>
            <a:r>
              <a:rPr lang="fr-FR" dirty="0" err="1" smtClean="0"/>
              <a:t>channel</a:t>
            </a:r>
            <a:endParaRPr lang="en-US" dirty="0" smtClean="0"/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datachannel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284432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RFC 8841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 </a:t>
            </a:r>
            <a:r>
              <a:rPr lang="fr-FR" dirty="0" err="1" smtClean="0"/>
              <a:t>Offer</a:t>
            </a:r>
            <a:r>
              <a:rPr lang="fr-FR" dirty="0" smtClean="0"/>
              <a:t>/</a:t>
            </a:r>
            <a:r>
              <a:rPr lang="fr-FR" dirty="0" err="1" smtClean="0"/>
              <a:t>Answer</a:t>
            </a:r>
            <a:r>
              <a:rPr lang="fr-FR" dirty="0" smtClean="0"/>
              <a:t> </a:t>
            </a:r>
            <a:r>
              <a:rPr lang="fr-FR" dirty="0" err="1" smtClean="0"/>
              <a:t>Procedures</a:t>
            </a:r>
            <a:r>
              <a:rPr lang="fr-FR" dirty="0" smtClean="0"/>
              <a:t> For SCTP over DTLS Transport.</a:t>
            </a:r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draft-ietf-mmusic-sctp-sdp</a:t>
            </a:r>
            <a:endParaRPr lang="fr-FR" dirty="0" smtClean="0"/>
          </a:p>
          <a:p>
            <a:r>
              <a:rPr lang="fr-FR" dirty="0" smtClean="0"/>
              <a:t>RFC 8853</a:t>
            </a:r>
            <a:endParaRPr lang="en-US" dirty="0" smtClean="0"/>
          </a:p>
          <a:p>
            <a:pPr lvl="1"/>
            <a:r>
              <a:rPr lang="en-US" dirty="0" smtClean="0"/>
              <a:t>Title: Using Simulcast in SDP and RTP Sessions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</a:t>
            </a:r>
            <a:endParaRPr lang="en-US" dirty="0"/>
          </a:p>
          <a:p>
            <a:r>
              <a:rPr lang="fr-FR" dirty="0" smtClean="0"/>
              <a:t>RFC 8864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SDP-</a:t>
            </a:r>
            <a:r>
              <a:rPr lang="fr-FR" dirty="0" err="1" smtClean="0"/>
              <a:t>based</a:t>
            </a:r>
            <a:r>
              <a:rPr lang="fr-FR" dirty="0" smtClean="0"/>
              <a:t> Data Channel </a:t>
            </a:r>
            <a:r>
              <a:rPr lang="fr-FR" dirty="0" err="1" smtClean="0"/>
              <a:t>Negotiation</a:t>
            </a:r>
            <a:endParaRPr lang="en-US" dirty="0" smtClean="0"/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68699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8846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en-US" dirty="0"/>
              <a:t>An XML Schema for the CLUE data model</a:t>
            </a:r>
            <a:endParaRPr lang="fr-FR" dirty="0"/>
          </a:p>
          <a:p>
            <a:pPr lvl="1"/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-clue-data-model-</a:t>
            </a:r>
            <a:r>
              <a:rPr lang="fr-FR" dirty="0" err="1"/>
              <a:t>schema</a:t>
            </a:r>
            <a:r>
              <a:rPr lang="fr-FR" dirty="0"/>
              <a:t> </a:t>
            </a:r>
          </a:p>
          <a:p>
            <a:r>
              <a:rPr lang="fr-FR" dirty="0" smtClean="0"/>
              <a:t>RFC 8842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 </a:t>
            </a:r>
            <a:r>
              <a:rPr lang="fr-FR" dirty="0" err="1" smtClean="0"/>
              <a:t>Offer</a:t>
            </a:r>
            <a:r>
              <a:rPr lang="fr-FR" dirty="0" smtClean="0"/>
              <a:t>/</a:t>
            </a:r>
            <a:r>
              <a:rPr lang="fr-FR" dirty="0" err="1" smtClean="0"/>
              <a:t>Answer</a:t>
            </a:r>
            <a:r>
              <a:rPr lang="fr-FR" dirty="0" smtClean="0"/>
              <a:t> </a:t>
            </a:r>
            <a:r>
              <a:rPr lang="fr-FR" dirty="0" err="1" smtClean="0"/>
              <a:t>Considerations</a:t>
            </a:r>
            <a:r>
              <a:rPr lang="fr-FR" dirty="0" smtClean="0"/>
              <a:t> for DTLS and TLS</a:t>
            </a:r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draft-ietf-mmusic-dtls-sdp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7511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RFC 8858</a:t>
            </a:r>
            <a:endParaRPr lang="en-US" dirty="0" smtClean="0"/>
          </a:p>
          <a:p>
            <a:pPr lvl="1"/>
            <a:r>
              <a:rPr lang="en-US" dirty="0" smtClean="0"/>
              <a:t>Title: Indicating Exclusive Support of RTP/RTCP Multiplexing using SDP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-mux-exclusive</a:t>
            </a:r>
            <a:endParaRPr lang="en-US" dirty="0"/>
          </a:p>
          <a:p>
            <a:r>
              <a:rPr lang="fr-FR" dirty="0" smtClean="0"/>
              <a:t>RFC 8843</a:t>
            </a:r>
            <a:endParaRPr lang="en-US" dirty="0" smtClean="0"/>
          </a:p>
          <a:p>
            <a:pPr lvl="1"/>
            <a:r>
              <a:rPr lang="en-US" dirty="0" smtClean="0"/>
              <a:t>Title: Negotiating Media Multiplexing Using the SDP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-bundle-negotiation</a:t>
            </a:r>
            <a:endParaRPr lang="en-US" dirty="0"/>
          </a:p>
          <a:p>
            <a:r>
              <a:rPr lang="fr-FR" dirty="0" smtClean="0"/>
              <a:t>RFC 8873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/>
              <a:t>: MSRP over Data </a:t>
            </a:r>
            <a:r>
              <a:rPr lang="fr-FR" dirty="0" err="1"/>
              <a:t>Channels</a:t>
            </a:r>
            <a:endParaRPr lang="fr-FR" dirty="0"/>
          </a:p>
          <a:p>
            <a:pPr lvl="1"/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</a:t>
            </a:r>
            <a:r>
              <a:rPr lang="fr-FR" dirty="0" err="1" smtClean="0"/>
              <a:t>msrp</a:t>
            </a:r>
            <a:r>
              <a:rPr lang="fr-FR" dirty="0" smtClean="0"/>
              <a:t>-usage-data-</a:t>
            </a:r>
            <a:r>
              <a:rPr lang="fr-FR" dirty="0" err="1" smtClean="0"/>
              <a:t>channel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877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IANA Action</a:t>
            </a:r>
          </a:p>
          <a:p>
            <a:r>
              <a:rPr lang="en-US" dirty="0" smtClean="0"/>
              <a:t>ATSSS </a:t>
            </a:r>
            <a:endParaRPr lang="en-US" dirty="0" smtClean="0"/>
          </a:p>
          <a:p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en-US" dirty="0" smtClean="0"/>
          </a:p>
          <a:p>
            <a:r>
              <a:rPr lang="en-US" dirty="0" smtClean="0"/>
              <a:t>RFC </a:t>
            </a:r>
            <a:r>
              <a:rPr lang="en-US" dirty="0"/>
              <a:t>Editors </a:t>
            </a:r>
            <a:r>
              <a:rPr lang="en-US" dirty="0" smtClean="0"/>
              <a:t>Queue</a:t>
            </a:r>
            <a:endParaRPr lang="en-US" dirty="0"/>
          </a:p>
          <a:p>
            <a:r>
              <a:rPr lang="en-US" dirty="0" smtClean="0"/>
              <a:t>IESG </a:t>
            </a:r>
            <a:r>
              <a:rPr lang="en-US" dirty="0" smtClean="0"/>
              <a:t>review</a:t>
            </a:r>
            <a:endParaRPr lang="en-US" dirty="0"/>
          </a:p>
          <a:p>
            <a:r>
              <a:rPr lang="en-US" dirty="0" smtClean="0"/>
              <a:t>Individual drafts</a:t>
            </a:r>
            <a:endParaRPr lang="en-US" dirty="0"/>
          </a:p>
          <a:p>
            <a:r>
              <a:rPr lang="en-US" dirty="0" smtClean="0"/>
              <a:t>Handling of Expired drafts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RFC 8838</a:t>
            </a:r>
            <a:endParaRPr lang="en-US" dirty="0" smtClean="0"/>
          </a:p>
          <a:p>
            <a:pPr lvl="1"/>
            <a:r>
              <a:rPr lang="en-US" dirty="0" smtClean="0"/>
              <a:t>Title: Trickle ICE: Incremental Provisioning of Candidates for the Interactive Connectivity Establishment (ICE) Protocol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-ice-trickle</a:t>
            </a:r>
            <a:endParaRPr lang="fr-FR" dirty="0"/>
          </a:p>
          <a:p>
            <a:r>
              <a:rPr lang="fr-FR" dirty="0" smtClean="0"/>
              <a:t>RFC 8946</a:t>
            </a:r>
            <a:endParaRPr lang="en-US" dirty="0" smtClean="0"/>
          </a:p>
          <a:p>
            <a:pPr lvl="1"/>
            <a:r>
              <a:rPr lang="en-US" dirty="0" smtClean="0"/>
              <a:t>Title: </a:t>
            </a:r>
            <a:r>
              <a:rPr lang="en-US" dirty="0" err="1" smtClean="0"/>
              <a:t>PASSporT</a:t>
            </a:r>
            <a:r>
              <a:rPr lang="en-US" dirty="0" smtClean="0"/>
              <a:t> Extension for Diverted Calls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-stir-passport-divert</a:t>
            </a:r>
          </a:p>
          <a:p>
            <a:r>
              <a:rPr lang="en-US" dirty="0" smtClean="0"/>
              <a:t>RFC 8851</a:t>
            </a:r>
          </a:p>
          <a:p>
            <a:pPr lvl="1"/>
            <a:r>
              <a:rPr lang="en-US" dirty="0" smtClean="0"/>
              <a:t>Title</a:t>
            </a:r>
            <a:r>
              <a:rPr lang="en-US" dirty="0"/>
              <a:t>: RTP Payload Format Restrictions</a:t>
            </a:r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-rid</a:t>
            </a:r>
          </a:p>
          <a:p>
            <a:pPr marL="457200" lvl="1" indent="0">
              <a:buNone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167764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8826</a:t>
            </a:r>
          </a:p>
          <a:p>
            <a:pPr lvl="1"/>
            <a:r>
              <a:rPr lang="en-US" dirty="0"/>
              <a:t>Title: Security Considerations for </a:t>
            </a:r>
            <a:r>
              <a:rPr lang="en-US" dirty="0" err="1"/>
              <a:t>WebRTC</a:t>
            </a:r>
            <a:endParaRPr lang="en-US" dirty="0"/>
          </a:p>
          <a:p>
            <a:pPr lvl="1"/>
            <a:r>
              <a:rPr lang="en-US" dirty="0"/>
              <a:t>Was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-security</a:t>
            </a:r>
          </a:p>
          <a:p>
            <a:pPr lvl="1"/>
            <a:r>
              <a:rPr lang="fr-FR" dirty="0" err="1"/>
              <a:t>CRs</a:t>
            </a:r>
            <a:r>
              <a:rPr lang="fr-FR" dirty="0"/>
              <a:t> to TS 33.328 (Rel.12 </a:t>
            </a:r>
            <a:r>
              <a:rPr lang="fr-FR" dirty="0">
                <a:sym typeface="Wingdings" panose="05000000000000000000" pitchFamily="2" charset="2"/>
              </a:rPr>
              <a:t></a:t>
            </a:r>
            <a:r>
              <a:rPr lang="fr-FR" dirty="0" smtClean="0">
                <a:sym typeface="Wingdings" panose="05000000000000000000" pitchFamily="2" charset="2"/>
              </a:rPr>
              <a:t>) </a:t>
            </a:r>
            <a:r>
              <a:rPr lang="fr-FR" dirty="0" err="1" smtClean="0">
                <a:sym typeface="Wingdings" panose="05000000000000000000" pitchFamily="2" charset="2"/>
              </a:rPr>
              <a:t>submitted</a:t>
            </a:r>
            <a:r>
              <a:rPr lang="fr-FR" dirty="0" smtClean="0">
                <a:sym typeface="Wingdings" panose="05000000000000000000" pitchFamily="2" charset="2"/>
              </a:rPr>
              <a:t> to SA#91</a:t>
            </a:r>
          </a:p>
          <a:p>
            <a:r>
              <a:rPr lang="en-US" dirty="0"/>
              <a:t>RFC 8849</a:t>
            </a:r>
          </a:p>
          <a:p>
            <a:pPr lvl="1"/>
            <a:r>
              <a:rPr lang="en-US" dirty="0"/>
              <a:t>Title: Mapping RTP streams to CLUE Media Captures</a:t>
            </a:r>
          </a:p>
          <a:p>
            <a:pPr lvl="1"/>
            <a:r>
              <a:rPr lang="en-US" dirty="0"/>
              <a:t>Was </a:t>
            </a:r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</a:t>
            </a:r>
            <a:r>
              <a:rPr lang="en-US" dirty="0" err="1" smtClean="0"/>
              <a:t>rtp</a:t>
            </a:r>
            <a:r>
              <a:rPr lang="en-US" dirty="0" smtClean="0"/>
              <a:t>-mapping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2347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8847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Protocol for </a:t>
            </a:r>
            <a:r>
              <a:rPr lang="fr-FR" dirty="0" err="1"/>
              <a:t>Controlling</a:t>
            </a:r>
            <a:r>
              <a:rPr lang="fr-FR" dirty="0"/>
              <a:t> Multiple </a:t>
            </a:r>
            <a:r>
              <a:rPr lang="fr-FR" dirty="0" err="1"/>
              <a:t>Streams</a:t>
            </a:r>
            <a:r>
              <a:rPr lang="fr-FR" dirty="0"/>
              <a:t> for </a:t>
            </a:r>
            <a:r>
              <a:rPr lang="fr-FR" dirty="0" err="1"/>
              <a:t>Telepresence</a:t>
            </a:r>
            <a:r>
              <a:rPr lang="fr-FR" dirty="0"/>
              <a:t> (CLUE)</a:t>
            </a:r>
          </a:p>
          <a:p>
            <a:pPr lvl="1"/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-clue-</a:t>
            </a:r>
            <a:r>
              <a:rPr lang="fr-FR" dirty="0" err="1"/>
              <a:t>protocol</a:t>
            </a:r>
            <a:endParaRPr lang="fr-FR" dirty="0"/>
          </a:p>
          <a:p>
            <a:r>
              <a:rPr lang="en-US" dirty="0" smtClean="0"/>
              <a:t>RFC </a:t>
            </a:r>
            <a:r>
              <a:rPr lang="en-US" dirty="0"/>
              <a:t>8865</a:t>
            </a:r>
          </a:p>
          <a:p>
            <a:pPr lvl="1"/>
            <a:r>
              <a:rPr lang="en-US" dirty="0"/>
              <a:t>Title: T.140 Real-time Text Conversation over </a:t>
            </a:r>
            <a:r>
              <a:rPr lang="en-US" dirty="0" err="1"/>
              <a:t>WebRTC</a:t>
            </a:r>
            <a:r>
              <a:rPr lang="en-US" dirty="0"/>
              <a:t> Data Channels</a:t>
            </a:r>
          </a:p>
          <a:p>
            <a:pPr lvl="1"/>
            <a:r>
              <a:rPr lang="en-US" dirty="0"/>
              <a:t>Was draft-ietf-mmusic-t140-usage-data-channel </a:t>
            </a:r>
          </a:p>
        </p:txBody>
      </p:sp>
    </p:spTree>
    <p:extLst>
      <p:ext uri="{BB962C8B-B14F-4D97-AF65-F5344CB8AC3E}">
        <p14:creationId xmlns:p14="http://schemas.microsoft.com/office/powerpoint/2010/main" val="3229258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</a:t>
            </a:r>
            <a:r>
              <a:rPr lang="fr-FR" dirty="0" err="1"/>
              <a:t>mmusic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draft-ietf-emu-rfc5448bis</a:t>
            </a:r>
            <a:r>
              <a:rPr lang="en-US" dirty="0">
                <a:sym typeface="Wingdings" panose="05000000000000000000" pitchFamily="2" charset="2"/>
              </a:rPr>
              <a:t>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15267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Reactived</a:t>
            </a:r>
            <a:r>
              <a:rPr lang="en-US" dirty="0" smtClean="0">
                <a:solidFill>
                  <a:srgbClr val="FF0000"/>
                </a:solidFill>
              </a:rPr>
              <a:t> by </a:t>
            </a:r>
            <a:r>
              <a:rPr lang="en-US" dirty="0">
                <a:solidFill>
                  <a:srgbClr val="FF0000"/>
                </a:solidFill>
              </a:rPr>
              <a:t>Roland 2020-11-24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fr-FR" sz="2400" dirty="0" smtClean="0"/>
              <a:t>None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Action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Expired</a:t>
            </a:r>
            <a:r>
              <a:rPr lang="fr-FR" dirty="0" smtClean="0"/>
              <a:t> </a:t>
            </a:r>
            <a:r>
              <a:rPr lang="fr-FR" dirty="0" err="1" smtClean="0"/>
              <a:t>Drafts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561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</a:t>
            </a:r>
            <a:r>
              <a:rPr lang="en-US" dirty="0" smtClean="0"/>
              <a:t>done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	IANA </a:t>
            </a:r>
            <a:r>
              <a:rPr lang="fr-FR" dirty="0" err="1" smtClean="0"/>
              <a:t>number</a:t>
            </a:r>
            <a:r>
              <a:rPr lang="fr-FR" dirty="0" smtClean="0"/>
              <a:t> port </a:t>
            </a:r>
            <a:r>
              <a:rPr lang="fr-FR" dirty="0" err="1" smtClean="0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178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was tasked to work on alternative solutions to avoid the need for port assignment for (private) 3GPP interfaces</a:t>
            </a:r>
          </a:p>
          <a:p>
            <a:r>
              <a:rPr lang="en-US" dirty="0" smtClean="0"/>
              <a:t>A study has been initiated in CT4 (WID approved at CT#89-e)</a:t>
            </a:r>
          </a:p>
          <a:p>
            <a:pPr lvl="1"/>
            <a:r>
              <a:rPr lang="en-US" dirty="0" smtClean="0"/>
              <a:t>TR 29.835: </a:t>
            </a:r>
            <a:r>
              <a:rPr lang="en-GB" dirty="0"/>
              <a:t>Study on Port Number Allocation Alternatives for New 3GPP </a:t>
            </a:r>
            <a:r>
              <a:rPr lang="en-GB" dirty="0" smtClean="0"/>
              <a:t>Interfaces</a:t>
            </a:r>
          </a:p>
          <a:p>
            <a:pPr lvl="1"/>
            <a:r>
              <a:rPr lang="en-GB" dirty="0" smtClean="0"/>
              <a:t>Sent for information at TSG#91</a:t>
            </a:r>
            <a:endParaRPr lang="en-US" dirty="0" smtClean="0"/>
          </a:p>
          <a:p>
            <a:pPr lvl="1"/>
            <a:r>
              <a:rPr lang="en-US" dirty="0" smtClean="0">
                <a:hlinkClick r:id="rId2"/>
              </a:rPr>
              <a:t>https://www.3gpp.org/ftp/Specs/latest-drafts/29835-040.zip</a:t>
            </a:r>
            <a:endParaRPr lang="en-US" dirty="0" smtClean="0"/>
          </a:p>
          <a:p>
            <a:pPr lvl="1"/>
            <a:r>
              <a:rPr lang="en-GB" dirty="0" smtClean="0"/>
              <a:t>LS sent RAN2</a:t>
            </a:r>
            <a:r>
              <a:rPr lang="en-GB" dirty="0"/>
              <a:t>, RAN3, SA4, CT3, </a:t>
            </a:r>
            <a:r>
              <a:rPr lang="en-GB" dirty="0" smtClean="0"/>
              <a:t>SA5 to request f</a:t>
            </a:r>
            <a:r>
              <a:rPr lang="fr-FR" dirty="0" err="1" smtClean="0"/>
              <a:t>eedback</a:t>
            </a:r>
            <a:r>
              <a:rPr lang="fr-FR" dirty="0" smtClean="0"/>
              <a:t> (</a:t>
            </a:r>
            <a:r>
              <a:rPr lang="en-US" b="1" u="sng" dirty="0">
                <a:hlinkClick r:id="rId3"/>
              </a:rPr>
              <a:t>CP-210265</a:t>
            </a:r>
            <a:r>
              <a:rPr lang="en-US" dirty="0"/>
              <a:t> </a:t>
            </a:r>
            <a:r>
              <a:rPr lang="fr-FR" dirty="0" smtClean="0"/>
              <a:t>)</a:t>
            </a:r>
          </a:p>
          <a:p>
            <a:pPr lvl="2"/>
            <a:r>
              <a:rPr lang="en-GB" dirty="0"/>
              <a:t>SA, CT, RAN, </a:t>
            </a:r>
            <a:r>
              <a:rPr lang="en-GB" dirty="0" smtClean="0"/>
              <a:t>SA2in Cc</a:t>
            </a:r>
          </a:p>
          <a:p>
            <a:pPr lvl="1"/>
            <a:r>
              <a:rPr lang="en-GB" dirty="0" smtClean="0"/>
              <a:t>The TR will be sent for approval at TSG#92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solutions in TR </a:t>
            </a:r>
            <a:r>
              <a:rPr lang="en-US" dirty="0"/>
              <a:t>29.835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GB" sz="3200" dirty="0" smtClean="0"/>
              <a:t>3GPP </a:t>
            </a:r>
            <a:r>
              <a:rPr lang="en-GB" sz="3200" dirty="0"/>
              <a:t>Standardizes port number from dynamic/private range [49152 - 65535].</a:t>
            </a:r>
            <a:endParaRPr lang="en-US" sz="3200" dirty="0"/>
          </a:p>
          <a:p>
            <a:r>
              <a:rPr lang="en-GB" sz="3200" dirty="0" smtClean="0"/>
              <a:t>OAM </a:t>
            </a:r>
            <a:r>
              <a:rPr lang="en-GB" sz="3200" dirty="0"/>
              <a:t>based port allocation, by operator</a:t>
            </a:r>
            <a:endParaRPr lang="en-US" sz="3200" dirty="0"/>
          </a:p>
          <a:p>
            <a:r>
              <a:rPr lang="en-GB" sz="3200" dirty="0" smtClean="0"/>
              <a:t>DNS </a:t>
            </a:r>
            <a:r>
              <a:rPr lang="en-GB" sz="3200" dirty="0"/>
              <a:t>based resolution of port number</a:t>
            </a:r>
            <a:endParaRPr lang="en-US" sz="3200" dirty="0"/>
          </a:p>
          <a:p>
            <a:r>
              <a:rPr lang="en-GB" sz="3200" dirty="0" smtClean="0"/>
              <a:t>Multiplexer </a:t>
            </a:r>
            <a:r>
              <a:rPr lang="en-GB" sz="3200" dirty="0"/>
              <a:t>based solution</a:t>
            </a:r>
            <a:endParaRPr lang="en-US" sz="3200" dirty="0"/>
          </a:p>
          <a:p>
            <a:r>
              <a:rPr lang="en-GB" sz="3200" dirty="0" smtClean="0"/>
              <a:t>Standardized </a:t>
            </a:r>
            <a:r>
              <a:rPr lang="en-GB" sz="3200" dirty="0"/>
              <a:t>SCTP PPID without Multiplexer</a:t>
            </a:r>
            <a:endParaRPr lang="en-US" sz="3200" dirty="0"/>
          </a:p>
          <a:p>
            <a:r>
              <a:rPr lang="en-GB" sz="3200" dirty="0" smtClean="0"/>
              <a:t>Form </a:t>
            </a:r>
            <a:r>
              <a:rPr lang="en-GB" sz="3200" dirty="0"/>
              <a:t>work group between 3GPP and IETF to look into the port number requirement</a:t>
            </a:r>
            <a:endParaRPr lang="en-US" sz="3200" dirty="0"/>
          </a:p>
          <a:p>
            <a:r>
              <a:rPr lang="en-GB" sz="3200" dirty="0" smtClean="0"/>
              <a:t>HTTP(s</a:t>
            </a:r>
            <a:r>
              <a:rPr lang="en-GB" sz="3200" dirty="0"/>
              <a:t>) web server query for port discovery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9701537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LS exchange </a:t>
            </a:r>
            <a:r>
              <a:rPr lang="fr-FR" dirty="0" err="1" smtClean="0"/>
              <a:t>with</a:t>
            </a:r>
            <a:r>
              <a:rPr lang="fr-FR" dirty="0" smtClean="0"/>
              <a:t> IESG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IESG is requested to clarify the following point given in </a:t>
            </a:r>
            <a:r>
              <a:rPr lang="en-US" dirty="0"/>
              <a:t>C4-210144:</a:t>
            </a:r>
            <a:endParaRPr lang="en-US" dirty="0" smtClean="0"/>
          </a:p>
          <a:p>
            <a:pPr lvl="1"/>
            <a:r>
              <a:rPr lang="en-US" i="1" dirty="0" smtClean="0"/>
              <a:t>The </a:t>
            </a:r>
            <a:r>
              <a:rPr lang="en-US" i="1" dirty="0"/>
              <a:t>one </a:t>
            </a:r>
            <a:r>
              <a:rPr lang="en-US" i="1" dirty="0" smtClean="0"/>
              <a:t>(rule) that </a:t>
            </a:r>
            <a:r>
              <a:rPr lang="en-US" i="1" dirty="0"/>
              <a:t>is most relevant to 3GPP for any future request is the expectation that assignment of </a:t>
            </a:r>
            <a:r>
              <a:rPr lang="en-US" i="1" dirty="0">
                <a:solidFill>
                  <a:srgbClr val="FF0000"/>
                </a:solidFill>
              </a:rPr>
              <a:t>only a single port number per transport  protocol </a:t>
            </a:r>
            <a:r>
              <a:rPr lang="en-US" i="1" dirty="0"/>
              <a:t>will be sufficient across all the future external services, i.e. all 3GPP interfaces that 3GPP defines that use that transport protocol</a:t>
            </a:r>
            <a:r>
              <a:rPr lang="en-US" dirty="0" smtClean="0"/>
              <a:t>.</a:t>
            </a:r>
          </a:p>
          <a:p>
            <a:r>
              <a:rPr lang="fr-FR" dirty="0" smtClean="0"/>
              <a:t>CT4 feedback</a:t>
            </a:r>
            <a:endParaRPr lang="fr-FR" dirty="0"/>
          </a:p>
          <a:p>
            <a:pPr lvl="1"/>
            <a:r>
              <a:rPr lang="en-GB" dirty="0"/>
              <a:t>it is </a:t>
            </a:r>
            <a:r>
              <a:rPr lang="en-GB" dirty="0" smtClean="0"/>
              <a:t>the </a:t>
            </a:r>
            <a:r>
              <a:rPr lang="en-GB" dirty="0"/>
              <a:t>3GPP understanding that this statement cannot prohibit 3GPP to request in the future a port assignment for a new service application for which none of the port assignment alternatives would be applicable</a:t>
            </a:r>
            <a:r>
              <a:rPr lang="en-GB" dirty="0" smtClean="0"/>
              <a:t>.</a:t>
            </a:r>
          </a:p>
          <a:p>
            <a:pPr lvl="1"/>
            <a:r>
              <a:rPr lang="en-GB" dirty="0"/>
              <a:t>as long as the recommendations and policies of the BCP 165 are carefully followed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3169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	IANA Media type </a:t>
            </a:r>
            <a:r>
              <a:rPr lang="fr-FR" dirty="0" err="1" smtClean="0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738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Missing Media </a:t>
            </a:r>
            <a:r>
              <a:rPr lang="en-US" dirty="0"/>
              <a:t>Types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Media </a:t>
            </a:r>
            <a:r>
              <a:rPr lang="en-US" dirty="0"/>
              <a:t>Types </a:t>
            </a:r>
            <a:r>
              <a:rPr lang="en-US" dirty="0" smtClean="0"/>
              <a:t>have to </a:t>
            </a:r>
            <a:r>
              <a:rPr lang="en-US" dirty="0"/>
              <a:t>be registered and attached</a:t>
            </a:r>
          </a:p>
          <a:p>
            <a:pPr lvl="1"/>
            <a:r>
              <a:rPr lang="en-US" dirty="0"/>
              <a:t>application/3gppHal+json</a:t>
            </a:r>
          </a:p>
          <a:p>
            <a:pPr lvl="1"/>
            <a:r>
              <a:rPr lang="en-US" dirty="0"/>
              <a:t>application/3gppHalForms+json</a:t>
            </a:r>
          </a:p>
          <a:p>
            <a:pPr lvl="1"/>
            <a:r>
              <a:rPr lang="en-US" dirty="0"/>
              <a:t>application/vnd.3gpp.5gnas</a:t>
            </a:r>
          </a:p>
          <a:p>
            <a:pPr lvl="1"/>
            <a:r>
              <a:rPr lang="en-US" dirty="0"/>
              <a:t>application/vnd.3gpp.ngap</a:t>
            </a:r>
          </a:p>
          <a:p>
            <a:pPr lvl="1"/>
            <a:r>
              <a:rPr lang="en-US" dirty="0"/>
              <a:t>application/vnd.3gpp.pfcp</a:t>
            </a:r>
          </a:p>
          <a:p>
            <a:pPr lvl="1"/>
            <a:r>
              <a:rPr lang="en-US" dirty="0"/>
              <a:t>application/vnd.3gpp.lpp</a:t>
            </a:r>
          </a:p>
          <a:p>
            <a:pPr lvl="1"/>
            <a:r>
              <a:rPr lang="en-US" dirty="0"/>
              <a:t>application/vnd.3gpp.s1ap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2592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20857</TotalTime>
  <Words>906</Words>
  <Application>Microsoft Office PowerPoint</Application>
  <PresentationFormat>Grand écran</PresentationFormat>
  <Paragraphs>171</Paragraphs>
  <Slides>32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40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Visio</vt:lpstr>
      <vt:lpstr>IETF Status Report  to TSG CT/SA#91</vt:lpstr>
      <vt:lpstr>Contents</vt:lpstr>
      <vt:lpstr>IANA Action</vt:lpstr>
      <vt:lpstr>- IANA number port Assignment</vt:lpstr>
      <vt:lpstr>IANA number Assignment</vt:lpstr>
      <vt:lpstr>Proposed solutions in TR 29.835</vt:lpstr>
      <vt:lpstr>LS exchange with IESG</vt:lpstr>
      <vt:lpstr>- IANA Media type Assignment</vt:lpstr>
      <vt:lpstr>Missing Media Types</vt:lpstr>
      <vt:lpstr>Issue</vt:lpstr>
      <vt:lpstr>ATSSS Phase 2</vt:lpstr>
      <vt:lpstr>QUIC with multipath extensions</vt:lpstr>
      <vt:lpstr>IETF Action</vt:lpstr>
      <vt:lpstr>New Published RFCs</vt:lpstr>
      <vt:lpstr>New published RFCs</vt:lpstr>
      <vt:lpstr>New published RFCs</vt:lpstr>
      <vt:lpstr>New published RFCs</vt:lpstr>
      <vt:lpstr>New published RFCs</vt:lpstr>
      <vt:lpstr>New published RFCs</vt:lpstr>
      <vt:lpstr>New published RFCs</vt:lpstr>
      <vt:lpstr>New published RFCs</vt:lpstr>
      <vt:lpstr>New published RFCs</vt:lpstr>
      <vt:lpstr>Drafts in RFC Editor queue</vt:lpstr>
      <vt:lpstr>Drafts in RFC Editor queue (mmusic)</vt:lpstr>
      <vt:lpstr>Drafts under IESG review</vt:lpstr>
      <vt:lpstr>Drafts under IESG review</vt:lpstr>
      <vt:lpstr>Active WG document</vt:lpstr>
      <vt:lpstr>Active WG document</vt:lpstr>
      <vt:lpstr>Individual submission</vt:lpstr>
      <vt:lpstr>Expired Drafts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743</cp:revision>
  <dcterms:created xsi:type="dcterms:W3CDTF">2010-02-05T13:52:04Z</dcterms:created>
  <dcterms:modified xsi:type="dcterms:W3CDTF">2021-03-21T14:45:45Z</dcterms:modified>
  <cp:contentStatus>Template 2017</cp:contentStatus>
</cp:coreProperties>
</file>