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3"/>
  </p:notesMasterIdLst>
  <p:handoutMasterIdLst>
    <p:handoutMasterId r:id="rId24"/>
  </p:handoutMasterIdLst>
  <p:sldIdLst>
    <p:sldId id="341" r:id="rId2"/>
    <p:sldId id="471" r:id="rId3"/>
    <p:sldId id="462" r:id="rId4"/>
    <p:sldId id="463" r:id="rId5"/>
    <p:sldId id="483" r:id="rId6"/>
    <p:sldId id="482" r:id="rId7"/>
    <p:sldId id="478" r:id="rId8"/>
    <p:sldId id="479" r:id="rId9"/>
    <p:sldId id="480" r:id="rId10"/>
    <p:sldId id="481" r:id="rId11"/>
    <p:sldId id="484" r:id="rId12"/>
    <p:sldId id="468" r:id="rId13"/>
    <p:sldId id="464" r:id="rId14"/>
    <p:sldId id="465" r:id="rId15"/>
    <p:sldId id="476" r:id="rId16"/>
    <p:sldId id="466" r:id="rId17"/>
    <p:sldId id="467" r:id="rId18"/>
    <p:sldId id="469" r:id="rId19"/>
    <p:sldId id="473" r:id="rId20"/>
    <p:sldId id="472" r:id="rId21"/>
    <p:sldId id="477"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72" d="100"/>
          <a:sy n="72" d="100"/>
        </p:scale>
        <p:origin x="582"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CT#91-e</a:t>
            </a:r>
          </a:p>
          <a:p>
            <a:pPr eaLnBrk="1" hangingPunct="1">
              <a:defRPr/>
            </a:pPr>
            <a:r>
              <a:rPr lang="sv-SE" altLang="en-US" sz="1200" b="1" dirty="0" smtClean="0">
                <a:latin typeface="Arial "/>
              </a:rPr>
              <a:t>Online – 18</a:t>
            </a:r>
            <a:r>
              <a:rPr lang="sv-SE" altLang="en-US" sz="1200" b="1" baseline="30000" dirty="0" smtClean="0">
                <a:latin typeface="Arial "/>
              </a:rPr>
              <a:t>th</a:t>
            </a:r>
            <a:r>
              <a:rPr lang="sv-SE" altLang="en-US" sz="1200" b="1" dirty="0" smtClean="0">
                <a:latin typeface="Arial "/>
              </a:rPr>
              <a:t> – 24</a:t>
            </a:r>
            <a:r>
              <a:rPr lang="sv-SE" altLang="en-US" sz="1200" b="1" baseline="30000" dirty="0" smtClean="0">
                <a:latin typeface="Arial "/>
              </a:rPr>
              <a:t>th</a:t>
            </a:r>
            <a:r>
              <a:rPr lang="sv-SE" altLang="en-US" sz="1200" b="1" dirty="0" smtClean="0">
                <a:latin typeface="Arial "/>
              </a:rPr>
              <a:t> March 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CP-210002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1e/Agenda" TargetMode="External"/><Relationship Id="rId7" Type="http://schemas.openxmlformats.org/officeDocument/2006/relationships/hyperlink" Target="https://www.3gpp.org/ftp/tsg_ct/TSG_CT/TSGC_91e/Templates" TargetMode="External"/><Relationship Id="rId2" Type="http://schemas.openxmlformats.org/officeDocument/2006/relationships/hyperlink" Target="https://www.3gpp.org/ftp/tsg_ct/TSG_CT/TSGC_91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1e/Report" TargetMode="External"/><Relationship Id="rId5" Type="http://schemas.openxmlformats.org/officeDocument/2006/relationships/hyperlink" Target="https://www.3gpp.org/ftp/tsg_ct/TSG_CT/TSGC_91e/Inbox" TargetMode="External"/><Relationship Id="rId4" Type="http://schemas.openxmlformats.org/officeDocument/2006/relationships/hyperlink" Target="https://www.3gpp.org/ftp/tsg_ct/TSG_CT/TSGC_91e/Doc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3gpp.org/ftp/tsg_ct/TSG_CT/TSGC_91e/Inbox/Drafts/CP-210002_rev1.zi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hyperlink" Target="mailto:3GPP_CT91_E_Meeting@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portal.3gpp.org/VotingTool/Vote/DetailList/1015" TargetMode="External"/><Relationship Id="rId2" Type="http://schemas.openxmlformats.org/officeDocument/2006/relationships/hyperlink" Target="https://portal.3gpp.org/VotingTool/Vote/Index" TargetMode="External"/><Relationship Id="rId1" Type="http://schemas.openxmlformats.org/officeDocument/2006/relationships/slideLayout" Target="../slideLayouts/slideLayout2.xml"/><Relationship Id="rId6" Type="http://schemas.openxmlformats.org/officeDocument/2006/relationships/hyperlink" Target="https://portal.3gpp.org/VotingTool/Vote/DetailList/1018" TargetMode="External"/><Relationship Id="rId5" Type="http://schemas.openxmlformats.org/officeDocument/2006/relationships/hyperlink" Target="https://portal.3gpp.org/VotingTool/Vote/DetailList/1017" TargetMode="External"/><Relationship Id="rId4" Type="http://schemas.openxmlformats.org/officeDocument/2006/relationships/hyperlink" Target="https://portal.3gpp.org/VotingTool/Vote/DetailList/1016"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CT#91-e 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r>
              <a:rPr lang="fr-FR" dirty="0"/>
              <a:t>	</a:t>
            </a:r>
            <a:r>
              <a:rPr lang="fr-FR" dirty="0" smtClean="0"/>
              <a:t>4/4</a:t>
            </a:r>
            <a:endParaRPr lang="en-US" dirty="0"/>
          </a:p>
        </p:txBody>
      </p:sp>
      <p:sp>
        <p:nvSpPr>
          <p:cNvPr id="3" name="Espace réservé du contenu 2"/>
          <p:cNvSpPr>
            <a:spLocks noGrp="1"/>
          </p:cNvSpPr>
          <p:nvPr>
            <p:ph idx="1"/>
          </p:nvPr>
        </p:nvSpPr>
        <p:spPr/>
        <p:txBody>
          <a:bodyPr/>
          <a:lstStyle/>
          <a:p>
            <a:pPr lvl="0"/>
            <a:r>
              <a:rPr lang="en-US" b="1" dirty="0"/>
              <a:t>TM#4</a:t>
            </a:r>
            <a:r>
              <a:rPr lang="en-US" dirty="0"/>
              <a:t>:               Wednesday, March 24,  13h00 UTC – 15h00 UTC</a:t>
            </a:r>
          </a:p>
          <a:p>
            <a:pPr lvl="1"/>
            <a:r>
              <a:rPr lang="en-US" dirty="0"/>
              <a:t>Announcement of the ballot results</a:t>
            </a:r>
          </a:p>
          <a:p>
            <a:pPr lvl="1"/>
            <a:r>
              <a:rPr lang="en-US" dirty="0"/>
              <a:t>Organization of the 3</a:t>
            </a:r>
            <a:r>
              <a:rPr lang="en-US" baseline="30000" dirty="0"/>
              <a:t>rd</a:t>
            </a:r>
            <a:r>
              <a:rPr lang="en-US" dirty="0"/>
              <a:t> ballot for the second election (if required) or the first ballot for the third election (if required)</a:t>
            </a:r>
          </a:p>
          <a:p>
            <a:pPr lvl="0"/>
            <a:r>
              <a:rPr lang="en-US" i="1" dirty="0"/>
              <a:t>Start of Ballot*:                Wednesday, March 24, 18h00 UTC</a:t>
            </a:r>
            <a:endParaRPr lang="en-US" dirty="0"/>
          </a:p>
          <a:p>
            <a:pPr lvl="0"/>
            <a:r>
              <a:rPr lang="en-US" i="1" dirty="0" smtClean="0"/>
              <a:t>End </a:t>
            </a:r>
            <a:r>
              <a:rPr lang="en-US" i="1" dirty="0"/>
              <a:t>of Ballot*:                  Thursday, March 25, 12h00 UTC</a:t>
            </a:r>
            <a:endParaRPr lang="en-US" dirty="0"/>
          </a:p>
          <a:p>
            <a:pPr marL="0" indent="0">
              <a:buNone/>
            </a:pPr>
            <a:endParaRPr lang="en-US" dirty="0"/>
          </a:p>
          <a:p>
            <a:r>
              <a:rPr lang="en-US" dirty="0"/>
              <a:t>*If </a:t>
            </a:r>
            <a:r>
              <a:rPr lang="en-US" dirty="0" smtClean="0"/>
              <a:t>required</a:t>
            </a:r>
          </a:p>
          <a:p>
            <a:r>
              <a:rPr lang="en-US" dirty="0"/>
              <a:t>If required, additional ballots may be organized after the end of the meeting</a:t>
            </a:r>
          </a:p>
        </p:txBody>
      </p:sp>
    </p:spTree>
    <p:extLst>
      <p:ext uri="{BB962C8B-B14F-4D97-AF65-F5344CB8AC3E}">
        <p14:creationId xmlns:p14="http://schemas.microsoft.com/office/powerpoint/2010/main" val="44289869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Technical</a:t>
            </a:r>
            <a:r>
              <a:rPr lang="fr-FR" dirty="0" smtClean="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following items</a:t>
            </a:r>
          </a:p>
          <a:p>
            <a:pPr lvl="1"/>
            <a:r>
              <a:rPr lang="fr-FR" sz="1800" dirty="0" smtClean="0"/>
              <a:t>Elections</a:t>
            </a:r>
            <a:endParaRPr lang="en-US" sz="1800" dirty="0" smtClean="0"/>
          </a:p>
          <a:p>
            <a:pPr lvl="1"/>
            <a:r>
              <a:rPr lang="en-US" sz="1800" dirty="0" smtClean="0"/>
              <a:t>Working agreement</a:t>
            </a:r>
          </a:p>
          <a:p>
            <a:pPr lvl="1"/>
            <a:r>
              <a:rPr lang="en-US" sz="1800" dirty="0" smtClean="0"/>
              <a:t>LS In &amp; LS Out proposals</a:t>
            </a:r>
          </a:p>
          <a:p>
            <a:pPr lvl="1"/>
            <a:r>
              <a:rPr lang="en-US" sz="1800" dirty="0"/>
              <a:t>New Work Item and Study Item descriptions for Rel-17</a:t>
            </a:r>
          </a:p>
          <a:p>
            <a:pPr lvl="1"/>
            <a:r>
              <a:rPr lang="en-US" sz="1800" dirty="0" smtClean="0"/>
              <a:t>CRs/CR packs </a:t>
            </a:r>
            <a:r>
              <a:rPr lang="en-US" sz="1800" dirty="0"/>
              <a:t>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may be given with a lower priority, e.g.:</a:t>
            </a:r>
          </a:p>
          <a:p>
            <a:pPr lvl="1"/>
            <a:r>
              <a:rPr lang="en-US" sz="1800" dirty="0" smtClean="0"/>
              <a:t>CRs on pre-Rel-16</a:t>
            </a:r>
          </a:p>
          <a:p>
            <a:pPr lvl="1"/>
            <a:r>
              <a:rPr lang="en-US" sz="1800" dirty="0" smtClean="0"/>
              <a:t>CT WG/IETF status Reports</a:t>
            </a:r>
          </a:p>
          <a:p>
            <a:pPr lvl="1"/>
            <a:r>
              <a:rPr lang="en-US" sz="1800" dirty="0" err="1" smtClean="0"/>
              <a:t>Workplan</a:t>
            </a:r>
            <a:r>
              <a:rPr lang="en-US" sz="1800" dirty="0" smtClean="0"/>
              <a:t> update</a:t>
            </a:r>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CT#91e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3608682335"/>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https://www.3gpp.org/ftp/tsg_ct/TSG_CT/TSGC_91e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a:xfrm>
            <a:off x="838200" y="1825625"/>
            <a:ext cx="11353800" cy="4351338"/>
          </a:xfrm>
        </p:spPr>
        <p:txBody>
          <a:bodyPr/>
          <a:lstStyle/>
          <a:p>
            <a:r>
              <a:rPr lang="fr-FR" sz="2000" dirty="0" smtClean="0"/>
              <a:t>As </a:t>
            </a:r>
            <a:r>
              <a:rPr lang="fr-FR" sz="2000" dirty="0" err="1" smtClean="0"/>
              <a:t>usual</a:t>
            </a:r>
            <a:r>
              <a:rPr lang="fr-FR" sz="2000" dirty="0" smtClean="0"/>
              <a:t>, Kimmo (MCC) </a:t>
            </a:r>
            <a:r>
              <a:rPr lang="fr-FR" sz="2000" dirty="0" err="1" smtClean="0"/>
              <a:t>will</a:t>
            </a:r>
            <a:r>
              <a:rPr lang="fr-FR" sz="2000" dirty="0" smtClean="0"/>
              <a:t> </a:t>
            </a:r>
            <a:r>
              <a:rPr lang="en-GB" sz="2000" dirty="0" smtClean="0"/>
              <a:t>allocate </a:t>
            </a:r>
            <a:r>
              <a:rPr lang="en-GB" sz="2000" dirty="0" err="1"/>
              <a:t>tdoc</a:t>
            </a:r>
            <a:r>
              <a:rPr lang="en-GB" sz="2000" dirty="0"/>
              <a:t> </a:t>
            </a:r>
            <a:r>
              <a:rPr lang="en-GB" sz="2000" dirty="0" smtClean="0"/>
              <a:t>numbers</a:t>
            </a:r>
          </a:p>
          <a:p>
            <a:pPr lvl="1"/>
            <a:r>
              <a:rPr lang="en-GB" sz="1800" dirty="0" smtClean="0"/>
              <a:t>Please send </a:t>
            </a:r>
            <a:r>
              <a:rPr lang="en-GB" sz="1800" dirty="0"/>
              <a:t>an email to Kimmo Kymalainen </a:t>
            </a:r>
            <a:r>
              <a:rPr lang="en-GB" sz="1800" dirty="0" smtClean="0"/>
              <a:t>(</a:t>
            </a:r>
            <a:r>
              <a:rPr lang="en-GB" sz="1800" dirty="0" smtClean="0">
                <a:hlinkClick r:id="rId2"/>
              </a:rPr>
              <a:t>Kimmo.Kymalainen@etsi.org</a:t>
            </a:r>
            <a:r>
              <a:rPr lang="en-GB" sz="1800" dirty="0"/>
              <a:t>)</a:t>
            </a:r>
            <a:endParaRPr lang="en-GB" sz="1800" dirty="0" smtClean="0"/>
          </a:p>
          <a:p>
            <a:r>
              <a:rPr lang="en-GB" sz="2000" dirty="0" smtClean="0"/>
              <a:t>New </a:t>
            </a:r>
            <a:r>
              <a:rPr lang="en-GB" sz="2000" dirty="0"/>
              <a:t>documents must be uploaded to the </a:t>
            </a:r>
            <a:r>
              <a:rPr lang="en-GB" sz="2000" dirty="0" smtClean="0"/>
              <a:t>"Inbox" folder</a:t>
            </a:r>
          </a:p>
          <a:p>
            <a:pPr lvl="1"/>
            <a:r>
              <a:rPr lang="en-GB" sz="1800" dirty="0" smtClean="0"/>
              <a:t>Please </a:t>
            </a:r>
            <a:r>
              <a:rPr lang="en-GB" sz="1800" b="1" dirty="0" smtClean="0">
                <a:solidFill>
                  <a:srgbClr val="FF0000"/>
                </a:solidFill>
              </a:rPr>
              <a:t>DO NOT </a:t>
            </a:r>
            <a:r>
              <a:rPr lang="en-GB" sz="1800" dirty="0" smtClean="0"/>
              <a:t>upload your document using 3GU</a:t>
            </a:r>
          </a:p>
          <a:p>
            <a:r>
              <a:rPr lang="en-GB" sz="2000" dirty="0" smtClean="0"/>
              <a:t>"Inbox/Drafts" folder can be used to work offline on documents</a:t>
            </a:r>
          </a:p>
          <a:p>
            <a:pPr lvl="1"/>
            <a:r>
              <a:rPr lang="en-GB" sz="1800" dirty="0" smtClean="0"/>
              <a:t>Please </a:t>
            </a:r>
            <a:r>
              <a:rPr lang="en-GB" sz="1800" b="1" dirty="0" smtClean="0">
                <a:solidFill>
                  <a:srgbClr val="FF0000"/>
                </a:solidFill>
              </a:rPr>
              <a:t>DO NOT </a:t>
            </a:r>
            <a:r>
              <a:rPr lang="en-GB" sz="1800" dirty="0" smtClean="0"/>
              <a:t>use official filename when using the </a:t>
            </a:r>
            <a:r>
              <a:rPr lang="en-GB" sz="1800" dirty="0"/>
              <a:t>"Inbox/Drafts" </a:t>
            </a:r>
            <a:r>
              <a:rPr lang="en-GB" sz="1800" dirty="0" smtClean="0"/>
              <a:t>folder (see next slide)</a:t>
            </a:r>
          </a:p>
          <a:p>
            <a:r>
              <a:rPr lang="fr-FR" sz="2000" dirty="0" smtClean="0"/>
              <a:t>"</a:t>
            </a:r>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smtClean="0"/>
              <a:t>without</a:t>
            </a:r>
            <a:r>
              <a:rPr lang="fr-FR" sz="2000" dirty="0" smtClean="0"/>
              <a:t> FTP.</a:t>
            </a:r>
          </a:p>
          <a:p>
            <a:pPr lvl="1"/>
            <a:r>
              <a:rPr lang="fr-FR" sz="1800" dirty="0" smtClean="0"/>
              <a:t>On </a:t>
            </a:r>
            <a:r>
              <a:rPr lang="fr-FR" sz="1800" dirty="0"/>
              <a:t>the web, </a:t>
            </a:r>
            <a:r>
              <a:rPr lang="fr-FR" sz="1800" dirty="0" err="1"/>
              <a:t>it</a:t>
            </a:r>
            <a:r>
              <a:rPr lang="fr-FR" sz="1800" dirty="0"/>
              <a:t> </a:t>
            </a:r>
            <a:r>
              <a:rPr lang="fr-FR" sz="1800" dirty="0" err="1" smtClean="0"/>
              <a:t>is</a:t>
            </a:r>
            <a:r>
              <a:rPr lang="fr-FR" sz="1800" dirty="0" smtClean="0"/>
              <a:t> </a:t>
            </a:r>
            <a:r>
              <a:rPr lang="fr-FR" sz="1800" dirty="0"/>
              <a:t>possible to </a:t>
            </a:r>
            <a:r>
              <a:rPr lang="fr-FR" sz="1800" dirty="0" smtClean="0"/>
              <a:t>log in (</a:t>
            </a:r>
            <a:r>
              <a:rPr lang="fr-FR" sz="1800" dirty="0" err="1" smtClean="0"/>
              <a:t>using</a:t>
            </a:r>
            <a:r>
              <a:rPr lang="fr-FR" sz="1800" dirty="0" smtClean="0"/>
              <a:t> </a:t>
            </a:r>
            <a:r>
              <a:rPr lang="fr-FR" sz="1800" dirty="0"/>
              <a:t>EOL </a:t>
            </a:r>
            <a:r>
              <a:rPr lang="fr-FR" sz="1800" dirty="0" err="1"/>
              <a:t>account</a:t>
            </a:r>
            <a:r>
              <a:rPr lang="fr-FR" sz="1800" dirty="0"/>
              <a:t>) and </a:t>
            </a:r>
            <a:r>
              <a:rPr lang="fr-FR" sz="1800" dirty="0" err="1" smtClean="0"/>
              <a:t>then</a:t>
            </a:r>
            <a:r>
              <a:rPr lang="fr-FR" sz="1800" dirty="0" smtClean="0"/>
              <a:t> </a:t>
            </a:r>
            <a:r>
              <a:rPr lang="fr-FR" sz="1800" dirty="0" err="1" smtClean="0"/>
              <a:t>updload</a:t>
            </a:r>
            <a:r>
              <a:rPr lang="fr-FR" sz="1800" dirty="0" smtClean="0"/>
              <a:t> documents</a:t>
            </a:r>
            <a:r>
              <a:rPr lang="en-GB" sz="1800" dirty="0"/>
              <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smtClean="0"/>
              <a:t>CP-21&lt;</a:t>
            </a:r>
            <a:r>
              <a:rPr lang="en-GB" dirty="0" err="1" smtClean="0"/>
              <a:t>originalTdocNbr</a:t>
            </a:r>
            <a:r>
              <a:rPr lang="en-GB" dirty="0"/>
              <a:t>&gt;_rev</a:t>
            </a:r>
            <a:r>
              <a:rPr lang="en-GB" dirty="0" smtClean="0"/>
              <a:t>&lt;#&gt;</a:t>
            </a:r>
          </a:p>
          <a:p>
            <a:pPr lvl="1"/>
            <a:r>
              <a:rPr lang="en-GB" dirty="0" smtClean="0"/>
              <a:t>E.g. CP-21</a:t>
            </a:r>
            <a:r>
              <a:rPr lang="en-US" dirty="0" smtClean="0"/>
              <a:t>0002_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smtClean="0"/>
              <a:t>CP-21&lt;</a:t>
            </a:r>
            <a:r>
              <a:rPr lang="en-GB" dirty="0" err="1" smtClean="0"/>
              <a:t>originalTdocNbr</a:t>
            </a:r>
            <a:r>
              <a:rPr lang="en-GB" dirty="0"/>
              <a:t>&gt;_rev</a:t>
            </a:r>
            <a:r>
              <a:rPr lang="en-GB" dirty="0" smtClean="0"/>
              <a:t>&lt;#&gt;_&lt;</a:t>
            </a:r>
            <a:r>
              <a:rPr lang="en-GB" dirty="0" err="1" smtClean="0"/>
              <a:t>nn</a:t>
            </a:r>
            <a:r>
              <a:rPr lang="en-GB" dirty="0" smtClean="0"/>
              <a:t>&gt;</a:t>
            </a:r>
          </a:p>
          <a:p>
            <a:pPr lvl="1"/>
            <a:r>
              <a:rPr lang="en-GB" dirty="0" smtClean="0"/>
              <a:t>E.g. CP-210002</a:t>
            </a:r>
            <a:r>
              <a:rPr lang="en-US" dirty="0" smtClean="0"/>
              <a:t>_</a:t>
            </a:r>
            <a:r>
              <a:rPr lang="en-GB" dirty="0"/>
              <a:t>rev1_kk</a:t>
            </a:r>
            <a:r>
              <a:rPr lang="en-US" dirty="0" smtClean="0"/>
              <a:t>.zip, </a:t>
            </a:r>
            <a:r>
              <a:rPr lang="en-GB" dirty="0" smtClean="0"/>
              <a:t>CP-210002</a:t>
            </a:r>
            <a:r>
              <a:rPr lang="en-US" dirty="0" smtClean="0"/>
              <a:t>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CP-210002_rev1.zip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Mon	01.03.2021 13:00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Wed</a:t>
            </a:r>
            <a:r>
              <a:rPr lang="fr-FR" sz="2400" dirty="0" smtClean="0"/>
              <a:t> 	10.03.2021 22:30 UTC</a:t>
            </a:r>
            <a:endParaRPr lang="fr-FR" sz="2400" dirty="0"/>
          </a:p>
          <a:p>
            <a:r>
              <a:rPr lang="fr-FR" sz="2400" dirty="0" smtClean="0"/>
              <a:t> (3)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Frid</a:t>
            </a:r>
            <a:r>
              <a:rPr lang="fr-FR" sz="2400" dirty="0" smtClean="0"/>
              <a:t> 	12.03.2021 22:30 </a:t>
            </a:r>
            <a:r>
              <a:rPr lang="fr-FR" sz="2400" dirty="0"/>
              <a:t>UTC</a:t>
            </a:r>
            <a:endParaRPr lang="fr-FR" sz="2400" dirty="0" smtClean="0"/>
          </a:p>
          <a:p>
            <a:r>
              <a:rPr lang="en-US" sz="2400" dirty="0" smtClean="0"/>
              <a:t> (4) Initial comment phase:	</a:t>
            </a:r>
            <a:r>
              <a:rPr lang="fr-FR" sz="2400" dirty="0" smtClean="0"/>
              <a:t>Mon 	22.03.2021 22:30 </a:t>
            </a:r>
            <a:r>
              <a:rPr lang="fr-FR" sz="2400" dirty="0"/>
              <a:t>UTC</a:t>
            </a:r>
            <a:endParaRPr lang="en-US" sz="2400" dirty="0" smtClean="0"/>
          </a:p>
          <a:p>
            <a:r>
              <a:rPr lang="en-US" sz="2400" dirty="0" smtClean="0"/>
              <a:t> (5) Revisions submission: 	Tues	</a:t>
            </a:r>
            <a:r>
              <a:rPr lang="fr-FR" sz="2400" dirty="0" smtClean="0"/>
              <a:t>23.03.2021 22:30 </a:t>
            </a:r>
            <a:r>
              <a:rPr lang="fr-FR" sz="2400" dirty="0"/>
              <a:t>UTC</a:t>
            </a:r>
            <a:endParaRPr lang="en-US" sz="2400" dirty="0" smtClean="0"/>
          </a:p>
          <a:p>
            <a:r>
              <a:rPr lang="en-US" sz="2400" dirty="0"/>
              <a:t> </a:t>
            </a:r>
            <a:r>
              <a:rPr lang="en-US" sz="2400" dirty="0" smtClean="0"/>
              <a:t>(6) Final comment phase :</a:t>
            </a:r>
            <a:r>
              <a:rPr lang="en-US" sz="2400" dirty="0"/>
              <a:t>	</a:t>
            </a:r>
            <a:r>
              <a:rPr lang="en-US" sz="2400" dirty="0" smtClean="0"/>
              <a:t>Wed 	24.03.2021 </a:t>
            </a:r>
            <a:r>
              <a:rPr lang="fr-FR" sz="2400" dirty="0" smtClean="0"/>
              <a:t>17:00 </a:t>
            </a:r>
            <a:r>
              <a:rPr lang="fr-FR" sz="2400" dirty="0"/>
              <a:t>UTC</a:t>
            </a:r>
            <a:endParaRPr lang="fr-FR" sz="2400" dirty="0" smtClean="0"/>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Approval</a:t>
            </a:r>
            <a:r>
              <a:rPr lang="fr-FR" dirty="0" smtClean="0"/>
              <a:t> </a:t>
            </a:r>
            <a:r>
              <a:rPr lang="fr-FR" dirty="0" err="1" smtClean="0"/>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CRs, CR packs, WG status reports, new/revised WID, LS In for information for which no comment has been raised until the initial comment phase deadline (4) will be approved without further discussion.</a:t>
            </a:r>
          </a:p>
          <a:p>
            <a:r>
              <a:rPr lang="en-US" sz="2000" dirty="0" smtClean="0"/>
              <a:t>Any comment raised before the initial comment phase deadline (4) will be discussed on the CT#91e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(5)</a:t>
            </a:r>
          </a:p>
          <a:p>
            <a:r>
              <a:rPr lang="en-US" sz="2000" dirty="0" smtClean="0"/>
              <a:t>After the final comment phase (6), decisions on the remaining documents will be taken by the CT chair, helped by the CT leadership, based on the output of the discussions on the CT#91e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smtClean="0"/>
              <a:t>When</a:t>
            </a:r>
            <a:r>
              <a:rPr lang="fr-FR" sz="2000" dirty="0" smtClean="0"/>
              <a:t> </a:t>
            </a:r>
            <a:r>
              <a:rPr lang="fr-FR" sz="2000" dirty="0" err="1" smtClean="0"/>
              <a:t>triggering</a:t>
            </a:r>
            <a:r>
              <a:rPr lang="fr-FR" sz="2000" dirty="0" smtClean="0"/>
              <a:t> a discussion on the CT#91e email </a:t>
            </a:r>
            <a:r>
              <a:rPr lang="fr-FR" sz="2000" dirty="0" err="1" smtClean="0"/>
              <a:t>list</a:t>
            </a:r>
            <a:r>
              <a:rPr lang="fr-FR" sz="2000" dirty="0" smtClean="0"/>
              <a:t>, </a:t>
            </a:r>
            <a:r>
              <a:rPr lang="fr-FR" sz="2000" dirty="0" err="1" smtClean="0"/>
              <a:t>unambiguous</a:t>
            </a:r>
            <a:r>
              <a:rPr lang="fr-FR" sz="2000" dirty="0" smtClean="0"/>
              <a:t> </a:t>
            </a:r>
            <a:r>
              <a:rPr lang="fr-FR" sz="2000" dirty="0" err="1" smtClean="0"/>
              <a:t>subject</a:t>
            </a:r>
            <a:r>
              <a:rPr lang="fr-FR" sz="2000" dirty="0" smtClean="0"/>
              <a:t> header </a:t>
            </a:r>
            <a:r>
              <a:rPr lang="fr-FR" sz="2000" dirty="0" err="1" smtClean="0"/>
              <a:t>shall</a:t>
            </a:r>
            <a:r>
              <a:rPr lang="fr-FR" sz="2000" dirty="0" smtClean="0"/>
              <a:t> </a:t>
            </a:r>
            <a:r>
              <a:rPr lang="fr-FR" sz="2000" dirty="0" err="1" smtClean="0"/>
              <a:t>be</a:t>
            </a:r>
            <a:r>
              <a:rPr lang="fr-FR" sz="2000" dirty="0" smtClean="0"/>
              <a:t> </a:t>
            </a:r>
            <a:r>
              <a:rPr lang="fr-FR" sz="2000" dirty="0" err="1" smtClean="0"/>
              <a:t>used</a:t>
            </a:r>
            <a:endParaRPr lang="fr-FR" sz="2000" dirty="0" smtClean="0"/>
          </a:p>
          <a:p>
            <a:r>
              <a:rPr lang="fr-FR" sz="2000" dirty="0" smtClean="0"/>
              <a:t>Email </a:t>
            </a:r>
            <a:r>
              <a:rPr lang="fr-FR" sz="2000" dirty="0" err="1" smtClean="0"/>
              <a:t>subject</a:t>
            </a:r>
            <a:r>
              <a:rPr lang="fr-FR" sz="2000" dirty="0" err="1"/>
              <a:t>s</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smtClean="0"/>
              <a:t>Subject</a:t>
            </a:r>
            <a:r>
              <a:rPr lang="fr-FR" sz="2000" dirty="0" smtClean="0"/>
              <a:t> headers :</a:t>
            </a:r>
          </a:p>
          <a:p>
            <a:pPr lvl="1"/>
            <a:r>
              <a:rPr lang="fr-FR" sz="1400" dirty="0"/>
              <a:t>[</a:t>
            </a:r>
            <a:r>
              <a:rPr lang="fr-FR" sz="1400" dirty="0" smtClean="0"/>
              <a:t>AI#2] [Agenda/DAD] [CP-210xxx] </a:t>
            </a:r>
            <a:r>
              <a:rPr lang="fr-FR" sz="1400" dirty="0"/>
              <a:t>comment:</a:t>
            </a:r>
          </a:p>
          <a:p>
            <a:pPr lvl="1"/>
            <a:r>
              <a:rPr lang="fr-FR" sz="1400" dirty="0"/>
              <a:t>[</a:t>
            </a:r>
            <a:r>
              <a:rPr lang="fr-FR" sz="1400" dirty="0" smtClean="0"/>
              <a:t>AI#3] [CT </a:t>
            </a:r>
            <a:r>
              <a:rPr lang="fr-FR" sz="1400" dirty="0"/>
              <a:t>report] [</a:t>
            </a:r>
            <a:r>
              <a:rPr lang="fr-FR" sz="1400" dirty="0" err="1"/>
              <a:t>Tdoc#xx</a:t>
            </a:r>
            <a:r>
              <a:rPr lang="fr-FR" sz="1400" dirty="0"/>
              <a:t>] comment:</a:t>
            </a:r>
          </a:p>
          <a:p>
            <a:pPr lvl="1"/>
            <a:r>
              <a:rPr lang="fr-FR" sz="1400" dirty="0" smtClean="0"/>
              <a:t>[</a:t>
            </a:r>
            <a:r>
              <a:rPr lang="fr-FR" sz="1400" dirty="0"/>
              <a:t>AI#4.1] [LS In] </a:t>
            </a:r>
            <a:r>
              <a:rPr lang="fr-FR" sz="1400" dirty="0" smtClean="0"/>
              <a:t>[CP-210xxx] </a:t>
            </a:r>
            <a:r>
              <a:rPr lang="fr-FR" sz="1400" dirty="0"/>
              <a:t>comment:</a:t>
            </a:r>
          </a:p>
          <a:p>
            <a:pPr lvl="1"/>
            <a:r>
              <a:rPr lang="fr-FR" sz="1400" dirty="0"/>
              <a:t>[AI#4.2] [LS Out] </a:t>
            </a:r>
            <a:r>
              <a:rPr lang="fr-FR" sz="1400" dirty="0" smtClean="0"/>
              <a:t>[CP-210xxx] </a:t>
            </a:r>
            <a:r>
              <a:rPr lang="fr-FR" sz="1400" dirty="0"/>
              <a:t>comment:</a:t>
            </a:r>
          </a:p>
          <a:p>
            <a:pPr lvl="1"/>
            <a:r>
              <a:rPr lang="fr-FR" sz="1400" dirty="0" smtClean="0"/>
              <a:t>[AI#5.x] [WG report] [</a:t>
            </a:r>
            <a:r>
              <a:rPr lang="fr-FR" sz="1400" dirty="0" err="1" smtClean="0"/>
              <a:t>Tdoc#xx</a:t>
            </a:r>
            <a:r>
              <a:rPr lang="fr-FR" sz="1400" dirty="0" smtClean="0"/>
              <a:t>] comment:</a:t>
            </a:r>
          </a:p>
          <a:p>
            <a:pPr lvl="1"/>
            <a:r>
              <a:rPr lang="fr-FR" sz="1400" dirty="0" smtClean="0"/>
              <a:t>[</a:t>
            </a:r>
            <a:r>
              <a:rPr lang="fr-FR" sz="1400" dirty="0" err="1"/>
              <a:t>AI#xx</a:t>
            </a:r>
            <a:r>
              <a:rPr lang="fr-FR" sz="1400" dirty="0"/>
              <a:t>] [CR pack] </a:t>
            </a:r>
            <a:r>
              <a:rPr lang="fr-FR" sz="1400" dirty="0" smtClean="0"/>
              <a:t>[CP-210xxx] </a:t>
            </a:r>
            <a:r>
              <a:rPr lang="fr-FR" sz="1400" dirty="0"/>
              <a:t>comment:</a:t>
            </a:r>
          </a:p>
          <a:p>
            <a:pPr lvl="1"/>
            <a:r>
              <a:rPr lang="fr-FR" sz="1400" dirty="0"/>
              <a:t>[</a:t>
            </a:r>
            <a:r>
              <a:rPr lang="fr-FR" sz="1400" dirty="0" err="1"/>
              <a:t>AI#xx</a:t>
            </a:r>
            <a:r>
              <a:rPr lang="fr-FR" sz="1400" dirty="0"/>
              <a:t>] [</a:t>
            </a:r>
            <a:r>
              <a:rPr lang="fr-FR" sz="1400" dirty="0" err="1"/>
              <a:t>Company</a:t>
            </a:r>
            <a:r>
              <a:rPr lang="fr-FR" sz="1400" dirty="0"/>
              <a:t> CR] </a:t>
            </a:r>
            <a:r>
              <a:rPr lang="fr-FR" sz="1400" dirty="0" smtClean="0"/>
              <a:t>[CP-210xxx] </a:t>
            </a:r>
            <a:r>
              <a:rPr lang="fr-FR" sz="1400" dirty="0"/>
              <a:t>comment:</a:t>
            </a:r>
          </a:p>
          <a:p>
            <a:pPr lvl="1"/>
            <a:r>
              <a:rPr lang="fr-FR" sz="1400" dirty="0"/>
              <a:t>[AI#17.2] [New WID] [</a:t>
            </a:r>
            <a:r>
              <a:rPr lang="fr-FR" sz="1400" dirty="0" smtClean="0"/>
              <a:t>CP-210xxx</a:t>
            </a:r>
            <a:r>
              <a:rPr lang="fr-FR" sz="1400" dirty="0"/>
              <a:t>] comment:</a:t>
            </a:r>
          </a:p>
          <a:p>
            <a:pPr lvl="1"/>
            <a:r>
              <a:rPr lang="fr-FR" sz="1400" dirty="0"/>
              <a:t>[AI#17.3] [</a:t>
            </a:r>
            <a:r>
              <a:rPr lang="fr-FR" sz="1400" dirty="0" err="1"/>
              <a:t>Revised</a:t>
            </a:r>
            <a:r>
              <a:rPr lang="fr-FR" sz="1400" dirty="0"/>
              <a:t> WID] [</a:t>
            </a:r>
            <a:r>
              <a:rPr lang="fr-FR" sz="1400" dirty="0" smtClean="0"/>
              <a:t>CP-210xxx</a:t>
            </a:r>
            <a:r>
              <a:rPr lang="fr-FR" sz="1400" dirty="0"/>
              <a:t>] comment:</a:t>
            </a:r>
          </a:p>
          <a:p>
            <a:pPr lvl="1"/>
            <a:r>
              <a:rPr lang="fr-FR" sz="1400" dirty="0" smtClean="0"/>
              <a:t>[AI#18.2] [</a:t>
            </a:r>
            <a:r>
              <a:rPr lang="fr-FR" sz="1400" dirty="0" err="1" smtClean="0"/>
              <a:t>Specs</a:t>
            </a:r>
            <a:r>
              <a:rPr lang="fr-FR" sz="1400" dirty="0" smtClean="0"/>
              <a:t> for info] [CP-210xxx] comment:</a:t>
            </a:r>
          </a:p>
          <a:p>
            <a:pPr lvl="1"/>
            <a:r>
              <a:rPr lang="fr-FR" sz="1400" dirty="0"/>
              <a:t>[</a:t>
            </a:r>
            <a:r>
              <a:rPr lang="fr-FR" sz="1400" dirty="0" smtClean="0"/>
              <a:t>AI#18.3] </a:t>
            </a:r>
            <a:r>
              <a:rPr lang="fr-FR" sz="1400" dirty="0"/>
              <a:t>[</a:t>
            </a:r>
            <a:r>
              <a:rPr lang="fr-FR" sz="1400" dirty="0" err="1"/>
              <a:t>Specs</a:t>
            </a:r>
            <a:r>
              <a:rPr lang="fr-FR" sz="1400" dirty="0"/>
              <a:t> for </a:t>
            </a:r>
            <a:r>
              <a:rPr lang="fr-FR" sz="1400" dirty="0" err="1" smtClean="0"/>
              <a:t>approval</a:t>
            </a:r>
            <a:r>
              <a:rPr lang="fr-FR" sz="1400" dirty="0" smtClean="0"/>
              <a:t>] </a:t>
            </a:r>
            <a:r>
              <a:rPr lang="fr-FR" sz="1400" dirty="0"/>
              <a:t>[</a:t>
            </a:r>
            <a:r>
              <a:rPr lang="fr-FR" sz="1400" dirty="0" smtClean="0"/>
              <a:t>CP-210xxx</a:t>
            </a:r>
            <a:r>
              <a:rPr lang="fr-FR" sz="1400" dirty="0"/>
              <a:t>] comment:</a:t>
            </a:r>
          </a:p>
          <a:p>
            <a:pPr lvl="1"/>
            <a:r>
              <a:rPr lang="fr-FR" sz="1400" dirty="0"/>
              <a:t>[</a:t>
            </a:r>
            <a:r>
              <a:rPr lang="fr-FR" sz="1400" dirty="0" smtClean="0"/>
              <a:t>AI#19.1] [Elections] </a:t>
            </a:r>
            <a:r>
              <a:rPr lang="fr-FR" sz="1400" dirty="0"/>
              <a:t>comment:</a:t>
            </a:r>
          </a:p>
          <a:p>
            <a:pPr lvl="1"/>
            <a:r>
              <a:rPr lang="fr-FR" sz="1400" dirty="0" smtClean="0"/>
              <a:t>[AI#19.3] [</a:t>
            </a:r>
            <a:r>
              <a:rPr lang="fr-FR" sz="1400" dirty="0" err="1" smtClean="0"/>
              <a:t>ToR</a:t>
            </a:r>
            <a:r>
              <a:rPr lang="fr-FR" sz="1400" dirty="0" smtClean="0"/>
              <a:t>] </a:t>
            </a:r>
            <a:r>
              <a:rPr lang="fr-FR" sz="1400" dirty="0"/>
              <a:t>[</a:t>
            </a:r>
            <a:r>
              <a:rPr lang="fr-FR" sz="1400" dirty="0" smtClean="0"/>
              <a:t>CP-210xxx</a:t>
            </a:r>
            <a:r>
              <a:rPr lang="fr-FR" sz="1400" dirty="0"/>
              <a:t>] comment:</a:t>
            </a:r>
          </a:p>
          <a:p>
            <a:pPr lvl="1"/>
            <a:r>
              <a:rPr lang="fr-FR" sz="1400" dirty="0"/>
              <a:t>[</a:t>
            </a:r>
            <a:r>
              <a:rPr lang="fr-FR" sz="1400" dirty="0" smtClean="0"/>
              <a:t>AI#20] [</a:t>
            </a:r>
            <a:r>
              <a:rPr lang="fr-FR" sz="1400" dirty="0" err="1" smtClean="0"/>
              <a:t>Workplan</a:t>
            </a:r>
            <a:r>
              <a:rPr lang="fr-FR" sz="1400" dirty="0" smtClean="0"/>
              <a:t>] </a:t>
            </a:r>
            <a:r>
              <a:rPr lang="fr-FR" sz="1400" dirty="0"/>
              <a:t>[</a:t>
            </a:r>
            <a:r>
              <a:rPr lang="fr-FR" sz="1400" dirty="0" smtClean="0"/>
              <a:t>CP-210xxx</a:t>
            </a:r>
            <a:r>
              <a:rPr lang="fr-FR" sz="1400" dirty="0"/>
              <a:t>] comment:</a:t>
            </a:r>
          </a:p>
          <a:p>
            <a:pPr lvl="1"/>
            <a:r>
              <a:rPr lang="fr-FR" sz="1400" dirty="0" err="1" smtClean="0"/>
              <a:t>Others</a:t>
            </a:r>
            <a:r>
              <a:rPr lang="fr-FR" sz="1400" dirty="0" smtClean="0"/>
              <a:t>:</a:t>
            </a:r>
          </a:p>
          <a:p>
            <a:pPr lvl="2"/>
            <a:r>
              <a:rPr lang="fr-FR" sz="1400" dirty="0" smtClean="0"/>
              <a:t>[</a:t>
            </a:r>
            <a:r>
              <a:rPr lang="fr-FR" sz="1400" dirty="0" err="1" smtClean="0"/>
              <a:t>AI#xx</a:t>
            </a:r>
            <a:r>
              <a:rPr lang="fr-FR" sz="1400" dirty="0" smtClean="0"/>
              <a:t>] [</a:t>
            </a:r>
            <a:r>
              <a:rPr lang="fr-FR" sz="1400" i="1" dirty="0" smtClean="0"/>
              <a:t>Agenda Item </a:t>
            </a:r>
            <a:r>
              <a:rPr lang="fr-FR" sz="1400" i="1" dirty="0" err="1" smtClean="0"/>
              <a:t>Title</a:t>
            </a:r>
            <a:r>
              <a:rPr lang="fr-FR" sz="1400" dirty="0" smtClean="0"/>
              <a:t>] [CP-210xxx] comment:</a:t>
            </a:r>
          </a:p>
          <a:p>
            <a:pPr lvl="2"/>
            <a:r>
              <a:rPr lang="fr-FR" sz="1400" dirty="0" smtClean="0"/>
              <a:t>[CT#91-e] </a:t>
            </a:r>
            <a:r>
              <a:rPr lang="fr-FR" sz="1400" i="1" dirty="0" err="1" smtClean="0"/>
              <a:t>Any</a:t>
            </a:r>
            <a:r>
              <a:rPr lang="fr-FR" sz="1400" i="1" dirty="0" smtClean="0"/>
              <a:t> General topics (</a:t>
            </a:r>
            <a:r>
              <a:rPr lang="fr-FR" sz="1400" i="1" dirty="0" err="1" smtClean="0"/>
              <a:t>when</a:t>
            </a:r>
            <a:r>
              <a:rPr lang="fr-FR" sz="1400" i="1" dirty="0" smtClean="0"/>
              <a:t> no agenda item </a:t>
            </a:r>
            <a:r>
              <a:rPr lang="fr-FR" sz="1400" i="1" dirty="0" err="1" smtClean="0"/>
              <a:t>is</a:t>
            </a:r>
            <a:r>
              <a:rPr lang="fr-FR" sz="1400" i="1" dirty="0" smtClean="0"/>
              <a:t> applicable)</a:t>
            </a:r>
            <a:endParaRPr lang="fr-FR" sz="1400" dirty="0" smtClean="0"/>
          </a:p>
          <a:p>
            <a:endParaRPr lang="fr-FR" sz="2000" dirty="0" smtClean="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sessions</a:t>
            </a:r>
            <a:endParaRPr lang="fr-FR" dirty="0"/>
          </a:p>
        </p:txBody>
      </p:sp>
      <p:sp>
        <p:nvSpPr>
          <p:cNvPr id="3" name="Espace réservé du contenu 2"/>
          <p:cNvSpPr>
            <a:spLocks noGrp="1"/>
          </p:cNvSpPr>
          <p:nvPr>
            <p:ph idx="1"/>
          </p:nvPr>
        </p:nvSpPr>
        <p:spPr/>
        <p:txBody>
          <a:bodyPr/>
          <a:lstStyle/>
          <a:p>
            <a:r>
              <a:rPr lang="fr-FR" dirty="0" smtClean="0"/>
              <a:t>Dates:</a:t>
            </a:r>
          </a:p>
          <a:p>
            <a:pPr lvl="1"/>
            <a:r>
              <a:rPr lang="en-US" dirty="0"/>
              <a:t>1.            Thursday, Mar. 18</a:t>
            </a:r>
          </a:p>
          <a:p>
            <a:pPr lvl="1"/>
            <a:r>
              <a:rPr lang="en-US" dirty="0"/>
              <a:t>2.            Friday, Mar. 19</a:t>
            </a:r>
          </a:p>
          <a:p>
            <a:pPr lvl="1"/>
            <a:r>
              <a:rPr lang="en-US" dirty="0"/>
              <a:t>3.            Monday, Mar. 22</a:t>
            </a:r>
          </a:p>
          <a:p>
            <a:pPr lvl="1"/>
            <a:r>
              <a:rPr lang="en-US" dirty="0"/>
              <a:t>4.            Tuesday, Mar. 23</a:t>
            </a:r>
          </a:p>
          <a:p>
            <a:pPr lvl="1"/>
            <a:r>
              <a:rPr lang="en-US" dirty="0"/>
              <a:t>5.            Wednesday, </a:t>
            </a:r>
            <a:r>
              <a:rPr lang="en-US" dirty="0" smtClean="0"/>
              <a:t>Mar. 24</a:t>
            </a:r>
            <a:endParaRPr lang="en-US" dirty="0"/>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223007047"/>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dirty="0" smtClean="0">
                          <a:effectLst/>
                        </a:rPr>
                        <a:t>05:00 </a:t>
                      </a:r>
                      <a:r>
                        <a:rPr lang="fr-FR" sz="1800" dirty="0">
                          <a:effectLst/>
                        </a:rPr>
                        <a:t>- </a:t>
                      </a:r>
                      <a:r>
                        <a:rPr lang="fr-FR" sz="1800" dirty="0" smtClean="0">
                          <a:effectLst/>
                        </a:rPr>
                        <a:t>07:00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dirty="0" smtClean="0">
                          <a:effectLst/>
                        </a:rPr>
                        <a:t>08:00 </a:t>
                      </a:r>
                      <a:r>
                        <a:rPr lang="fr-FR" sz="1800" dirty="0">
                          <a:effectLst/>
                        </a:rPr>
                        <a:t>- </a:t>
                      </a:r>
                      <a:r>
                        <a:rPr lang="fr-FR" sz="1800" dirty="0" smtClean="0">
                          <a:effectLst/>
                        </a:rPr>
                        <a:t>09:00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13:00 </a:t>
                      </a:r>
                      <a:r>
                        <a:rPr lang="fr-FR" sz="1800" dirty="0">
                          <a:effectLst/>
                        </a:rPr>
                        <a:t>- </a:t>
                      </a:r>
                      <a:r>
                        <a:rPr lang="fr-FR" sz="1800" dirty="0" smtClean="0">
                          <a:effectLst/>
                        </a:rPr>
                        <a:t>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smtClean="0">
                          <a:effectLst/>
                        </a:rPr>
                        <a:t>14:00 </a:t>
                      </a:r>
                      <a:r>
                        <a:rPr lang="fr-FR" sz="1800" b="1" dirty="0">
                          <a:effectLst/>
                        </a:rPr>
                        <a:t>- </a:t>
                      </a:r>
                      <a:r>
                        <a:rPr lang="fr-FR" sz="1800" b="1" dirty="0" smtClean="0">
                          <a:effectLst/>
                        </a:rPr>
                        <a:t>16:00</a:t>
                      </a:r>
                      <a:endParaRPr lang="fr-FR" sz="2400" b="1" dirty="0">
                        <a:effectLst/>
                        <a:latin typeface="Calibri"/>
                        <a:ea typeface="Calibri"/>
                      </a:endParaRPr>
                    </a:p>
                  </a:txBody>
                  <a:tcPr marL="9525" marR="9525" marT="9525" marB="9525"/>
                </a:tc>
                <a:tc>
                  <a:txBody>
                    <a:bodyPr/>
                    <a:lstStyle/>
                    <a:p>
                      <a:pPr algn="ctr">
                        <a:spcAft>
                          <a:spcPts val="0"/>
                        </a:spcAft>
                      </a:pPr>
                      <a:r>
                        <a:rPr lang="fr-FR" sz="1800" smtClean="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18:30 </a:t>
                      </a:r>
                      <a:r>
                        <a:rPr lang="fr-FR" sz="1800" dirty="0">
                          <a:effectLst/>
                        </a:rPr>
                        <a:t>- </a:t>
                      </a:r>
                      <a:r>
                        <a:rPr lang="fr-FR" sz="1800" dirty="0" smtClean="0">
                          <a:effectLst/>
                        </a:rPr>
                        <a:t>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21:00 </a:t>
                      </a:r>
                      <a:r>
                        <a:rPr lang="fr-FR" sz="1800" dirty="0">
                          <a:effectLst/>
                        </a:rPr>
                        <a:t>- </a:t>
                      </a:r>
                      <a:r>
                        <a:rPr lang="fr-FR" sz="1800" dirty="0" smtClean="0">
                          <a:effectLst/>
                        </a:rPr>
                        <a:t>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a:t>
                      </a:r>
                      <a:r>
                        <a:rPr lang="fr-FR" sz="1800" dirty="0">
                          <a:effectLst/>
                        </a:rPr>
                        <a:t>- </a:t>
                      </a:r>
                      <a:r>
                        <a:rPr lang="fr-FR" sz="1800" dirty="0" smtClean="0">
                          <a:effectLst/>
                        </a:rPr>
                        <a:t>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00:00 </a:t>
                      </a:r>
                      <a:r>
                        <a:rPr lang="fr-FR" sz="1800" dirty="0">
                          <a:effectLst/>
                        </a:rPr>
                        <a:t>- </a:t>
                      </a:r>
                      <a:r>
                        <a:rPr lang="fr-FR" sz="1800" dirty="0" smtClean="0">
                          <a:effectLst/>
                        </a:rPr>
                        <a:t>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440662264"/>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Behrouz Aghili</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ATIS</a:t>
            </a:r>
            <a:br>
              <a:rPr lang="fr-FR" altLang="en-US" sz="1800"/>
            </a:br>
            <a:r>
              <a:rPr lang="en-US" altLang="en-US" sz="1800"/>
              <a:t>behrouz.aghili@interdigital.com</a:t>
            </a:r>
            <a:endParaRPr lang="fr-FR" altLang="en-US" sz="1800"/>
          </a:p>
          <a:p>
            <a:pPr>
              <a:lnSpc>
                <a:spcPct val="100000"/>
              </a:lnSpc>
              <a:spcBef>
                <a:spcPct val="0"/>
              </a:spcBef>
              <a:buFontTx/>
              <a:buNone/>
            </a:pPr>
            <a:endParaRPr lang="fr-FR" altLang="en-US" sz="1800"/>
          </a:p>
          <a:p>
            <a:pPr>
              <a:buFontTx/>
              <a:buNone/>
            </a:pPr>
            <a:endParaRPr lang="fr-FR" altLang="en-US" sz="1800"/>
          </a:p>
          <a:p>
            <a:pPr>
              <a:buFontTx/>
              <a:buNone/>
            </a:pPr>
            <a:endParaRPr lang="en-US" altLang="en-US" sz="1800"/>
          </a:p>
        </p:txBody>
      </p:sp>
      <p:sp>
        <p:nvSpPr>
          <p:cNvPr id="4101"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a:t>
            </a:r>
            <a:r>
              <a:rPr lang="fr-FR" altLang="en-US" sz="1800" dirty="0" err="1"/>
              <a:t>ohannes</a:t>
            </a:r>
            <a:r>
              <a:rPr lang="fr-FR" altLang="en-US" sz="1800" dirty="0"/>
              <a:t> Achter</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johannes.achter@magenta.at</a:t>
            </a:r>
            <a:endParaRPr lang="fr-FR" altLang="en-US" sz="1800" dirty="0"/>
          </a:p>
          <a:p>
            <a:pPr>
              <a:buFontTx/>
              <a:buNone/>
            </a:pPr>
            <a:endParaRPr lang="en-US" altLang="en-US" sz="1800" dirty="0"/>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smtClean="0"/>
              <a:t>kimmo.kymalainen@etsi.org</a:t>
            </a:r>
            <a:endParaRPr lang="en-US" altLang="en-US" sz="1800" dirty="0"/>
          </a:p>
        </p:txBody>
      </p:sp>
      <p:pic>
        <p:nvPicPr>
          <p:cNvPr id="4105" name="Picture 2"/>
          <p:cNvPicPr>
            <a:picLocks noChangeAspect="1"/>
          </p:cNvPicPr>
          <p:nvPr/>
        </p:nvPicPr>
        <p:blipFill>
          <a:blip r:embed="rId4">
            <a:extLst>
              <a:ext uri="{28A0092B-C50C-407E-A947-70E740481C1C}">
                <a14:useLocalDpi xmlns:a14="http://schemas.microsoft.com/office/drawing/2010/main" val="0"/>
              </a:ext>
            </a:extLst>
          </a:blip>
          <a:srcRect t="26517" r="27983"/>
          <a:stretch>
            <a:fillRect/>
          </a:stretch>
        </p:blipFill>
        <p:spPr bwMode="auto">
          <a:xfrm>
            <a:off x="6210300" y="3505200"/>
            <a:ext cx="12477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
          <p:cNvPicPr>
            <a:picLocks noChangeAspect="1"/>
          </p:cNvPicPr>
          <p:nvPr/>
        </p:nvPicPr>
        <p:blipFill>
          <a:blip r:embed="rId5">
            <a:extLst>
              <a:ext uri="{28A0092B-C50C-407E-A947-70E740481C1C}">
                <a14:useLocalDpi xmlns:a14="http://schemas.microsoft.com/office/drawing/2010/main" val="0"/>
              </a:ext>
            </a:extLst>
          </a:blip>
          <a:srcRect l="34241" t="34871" r="32156" b="33260"/>
          <a:stretch>
            <a:fillRect/>
          </a:stretch>
        </p:blipFill>
        <p:spPr bwMode="auto">
          <a:xfrm>
            <a:off x="6358467" y="2011472"/>
            <a:ext cx="1099608" cy="139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xmlns="" id="{A1F42FB0-3F4D-4D24-93E6-391849EBED8B}"/>
              </a:ext>
            </a:extLst>
          </p:cNvPr>
          <p:cNvPicPr>
            <a:picLocks noChangeAspect="1"/>
          </p:cNvPicPr>
          <p:nvPr/>
        </p:nvPicPr>
        <p:blipFill>
          <a:blip r:embed="rId8"/>
          <a:stretch>
            <a:fillRect/>
          </a:stretch>
        </p:blipFill>
        <p:spPr>
          <a:xfrm>
            <a:off x="702734" y="4775200"/>
            <a:ext cx="1460975" cy="1429189"/>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online meeting </a:t>
            </a:r>
            <a:r>
              <a:rPr lang="fr-FR" dirty="0" err="1" smtClean="0"/>
              <a:t>tips</a:t>
            </a:r>
            <a:endParaRPr lang="fr-FR" dirty="0"/>
          </a:p>
        </p:txBody>
      </p:sp>
      <p:sp>
        <p:nvSpPr>
          <p:cNvPr id="3" name="Espace réservé du contenu 2"/>
          <p:cNvSpPr>
            <a:spLocks noGrp="1"/>
          </p:cNvSpPr>
          <p:nvPr>
            <p:ph idx="1"/>
          </p:nvPr>
        </p:nvSpPr>
        <p:spPr/>
        <p:txBody>
          <a:bodyPr/>
          <a:lstStyle/>
          <a:p>
            <a:r>
              <a:rPr lang="en-GB" sz="2400" dirty="0" smtClean="0"/>
              <a:t>Invitation will only be sent to registered delegates</a:t>
            </a:r>
          </a:p>
          <a:p>
            <a:r>
              <a:rPr lang="en-US" sz="2400" dirty="0" smtClean="0"/>
              <a:t>Delegates can </a:t>
            </a:r>
            <a:r>
              <a:rPr lang="en-US" sz="2400" dirty="0"/>
              <a:t>click on the </a:t>
            </a:r>
            <a:r>
              <a:rPr lang="en-US" sz="2400" dirty="0" smtClean="0"/>
              <a:t>link provided in the invitation, </a:t>
            </a:r>
            <a:r>
              <a:rPr lang="en-US" sz="2400" dirty="0"/>
              <a:t>enter their </a:t>
            </a:r>
            <a:r>
              <a:rPr lang="en-US" sz="2400" dirty="0" smtClean="0">
                <a:solidFill>
                  <a:srgbClr val="FF0000"/>
                </a:solidFill>
              </a:rPr>
              <a:t>name + affiliation</a:t>
            </a:r>
            <a:r>
              <a:rPr lang="en-US" sz="2400" dirty="0" smtClean="0"/>
              <a:t>, </a:t>
            </a:r>
            <a:r>
              <a:rPr lang="en-US" sz="2400" dirty="0"/>
              <a:t>and join the meeting from their </a:t>
            </a:r>
            <a:r>
              <a:rPr lang="en-US" sz="2400" dirty="0" smtClean="0"/>
              <a:t>browser </a:t>
            </a:r>
          </a:p>
          <a:p>
            <a:pPr lvl="1"/>
            <a:r>
              <a:rPr lang="fr-FR" sz="2000" dirty="0" err="1" smtClean="0"/>
              <a:t>Example</a:t>
            </a:r>
            <a:r>
              <a:rPr lang="fr-FR" sz="2000" dirty="0" smtClean="0"/>
              <a:t> for </a:t>
            </a:r>
            <a:r>
              <a:rPr lang="fr-FR" sz="2000" dirty="0" err="1" smtClean="0"/>
              <a:t>name</a:t>
            </a:r>
            <a:r>
              <a:rPr lang="fr-FR" sz="2000" dirty="0" smtClean="0"/>
              <a:t> + affiliation: Lionel Morand (Orange)</a:t>
            </a:r>
            <a:endParaRPr lang="en-US" sz="2000" dirty="0" smtClean="0"/>
          </a:p>
          <a:p>
            <a:pPr lvl="1"/>
            <a:r>
              <a:rPr lang="en-US" sz="2000" dirty="0" smtClean="0"/>
              <a:t>No need </a:t>
            </a:r>
            <a:r>
              <a:rPr lang="en-US" sz="2000" dirty="0"/>
              <a:t>to install a plug-in or download the Teams client</a:t>
            </a:r>
            <a:endParaRPr lang="en-GB" sz="2000" dirty="0" smtClean="0"/>
          </a:p>
          <a:p>
            <a:r>
              <a:rPr lang="en-GB" sz="2400" dirty="0" smtClean="0"/>
              <a:t>Please connect 10 min before the start of the session</a:t>
            </a:r>
            <a:endParaRPr lang="fr-FR" sz="2400" dirty="0" smtClean="0"/>
          </a:p>
          <a:p>
            <a:r>
              <a:rPr lang="en-US" sz="2400" dirty="0" smtClean="0"/>
              <a:t>Please use </a:t>
            </a:r>
            <a:r>
              <a:rPr lang="en-US" sz="2400" dirty="0"/>
              <a:t>an external head </a:t>
            </a:r>
            <a:r>
              <a:rPr lang="en-US" sz="2400" dirty="0" smtClean="0"/>
              <a:t>set for a better audio quality </a:t>
            </a:r>
          </a:p>
          <a:p>
            <a:r>
              <a:rPr lang="en-US" sz="2400" dirty="0" smtClean="0"/>
              <a:t>Please turn </a:t>
            </a:r>
            <a:r>
              <a:rPr lang="en-US" sz="2400" dirty="0"/>
              <a:t>off video and only operate audio</a:t>
            </a:r>
            <a:r>
              <a:rPr lang="en-US" sz="2400" dirty="0" smtClean="0"/>
              <a:t>.</a:t>
            </a:r>
          </a:p>
          <a:p>
            <a:r>
              <a:rPr lang="en-US" sz="2400" dirty="0" smtClean="0"/>
              <a:t>Microsoft Teams “</a:t>
            </a:r>
            <a:r>
              <a:rPr lang="en-US" sz="2400" dirty="0"/>
              <a:t>Raise your hand” feature </a:t>
            </a:r>
            <a:r>
              <a:rPr lang="en-US" sz="2400" dirty="0" smtClean="0"/>
              <a:t>will be used to control the floor.</a:t>
            </a:r>
            <a:r>
              <a:rPr lang="en-GB" sz="2400" dirty="0" smtClean="0"/>
              <a:t> </a:t>
            </a:r>
          </a:p>
          <a:p>
            <a:pPr lvl="1"/>
            <a:r>
              <a:rPr lang="en-GB" sz="2000" dirty="0" smtClean="0"/>
              <a:t>Test for this meeting. If not conclusive, we will fall back to the TOHRU app at the next meeting.</a:t>
            </a:r>
            <a:endParaRPr lang="en-US" sz="2000" dirty="0"/>
          </a:p>
        </p:txBody>
      </p:sp>
      <p:sp>
        <p:nvSpPr>
          <p:cNvPr id="5" name="ZoneTexte 4"/>
          <p:cNvSpPr txBox="1"/>
          <p:nvPr/>
        </p:nvSpPr>
        <p:spPr>
          <a:xfrm rot="20143404">
            <a:off x="9070903" y="432874"/>
            <a:ext cx="1098499" cy="523220"/>
          </a:xfrm>
          <a:prstGeom prst="rect">
            <a:avLst/>
          </a:prstGeom>
          <a:noFill/>
        </p:spPr>
        <p:txBody>
          <a:bodyPr wrap="square" rtlCol="0">
            <a:spAutoFit/>
          </a:bodyPr>
          <a:lstStyle/>
          <a:p>
            <a:r>
              <a:rPr lang="fr-FR" sz="2800" b="1" dirty="0" smtClean="0">
                <a:solidFill>
                  <a:srgbClr val="FF0000"/>
                </a:solidFill>
              </a:rPr>
              <a:t>NEW</a:t>
            </a:r>
            <a:endParaRPr lang="fr-FR" sz="2800" b="1" dirty="0">
              <a:solidFill>
                <a:srgbClr val="FF0000"/>
              </a:solidFill>
            </a:endParaRPr>
          </a:p>
        </p:txBody>
      </p:sp>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US" sz="2000" dirty="0"/>
              <a:t>From Thursday, March 18, 2021, 13h00 UTC</a:t>
            </a:r>
          </a:p>
          <a:p>
            <a:pPr lvl="1"/>
            <a:r>
              <a:rPr lang="en-US" sz="2000" dirty="0"/>
              <a:t>until Wednesday, March 24, 2021, 22h30 UTC</a:t>
            </a:r>
          </a:p>
          <a:p>
            <a:pPr lvl="2"/>
            <a:r>
              <a:rPr lang="en-US" sz="1600" dirty="0" smtClean="0"/>
              <a:t>NOTE: </a:t>
            </a:r>
            <a:r>
              <a:rPr lang="en-US" sz="1600" dirty="0" smtClean="0">
                <a:solidFill>
                  <a:srgbClr val="FF0000"/>
                </a:solidFill>
              </a:rPr>
              <a:t>Thursday</a:t>
            </a:r>
            <a:r>
              <a:rPr lang="en-US" sz="1600" dirty="0">
                <a:solidFill>
                  <a:srgbClr val="FF0000"/>
                </a:solidFill>
              </a:rPr>
              <a:t>, March 18 and Friday, March 19 are exclusively reserved for the organization of the </a:t>
            </a:r>
            <a:r>
              <a:rPr lang="en-US" sz="1600" dirty="0" smtClean="0">
                <a:solidFill>
                  <a:srgbClr val="FF0000"/>
                </a:solidFill>
              </a:rPr>
              <a:t>elections</a:t>
            </a:r>
            <a:r>
              <a:rPr lang="en-GB" sz="1600" dirty="0" smtClean="0"/>
              <a:t>.</a:t>
            </a:r>
            <a:endParaRPr lang="fr-FR" sz="2000" dirty="0" smtClean="0"/>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Microsoft Teams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CT91e email reflector: </a:t>
            </a:r>
            <a:r>
              <a:rPr lang="en-GB" sz="2000" dirty="0" smtClean="0">
                <a:hlinkClick r:id="rId2"/>
              </a:rPr>
              <a:t>3GPP_CT91_E_Meeting@list.etsi.org</a:t>
            </a:r>
            <a:endParaRPr lang="en-GB" sz="2000" dirty="0" smtClean="0"/>
          </a:p>
          <a:p>
            <a:pPr lvl="1"/>
            <a:r>
              <a:rPr lang="en-GB" sz="2000" dirty="0" smtClean="0"/>
              <a:t>Automatic subscription after registration to the e-meeting</a:t>
            </a:r>
            <a:endParaRPr lang="fr-FR" sz="2400" dirty="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REGISTRATION deadline: </a:t>
            </a:r>
            <a:r>
              <a:rPr lang="en-US" b="1" dirty="0">
                <a:solidFill>
                  <a:srgbClr val="FF0000"/>
                </a:solidFill>
              </a:rPr>
              <a:t>Tuesday, March 16 at 14h00 UTC</a:t>
            </a:r>
            <a:endParaRPr lang="en-US" b="1" dirty="0" smtClean="0">
              <a:solidFill>
                <a:srgbClr val="FF0000"/>
              </a:solidFill>
            </a:endParaRPr>
          </a:p>
          <a:p>
            <a:pPr lvl="1"/>
            <a:r>
              <a:rPr lang="fr-FR" dirty="0" err="1" smtClean="0"/>
              <a:t>Please</a:t>
            </a:r>
            <a:r>
              <a:rPr lang="fr-FR" dirty="0" smtClean="0"/>
              <a:t> respect the deadline to </a:t>
            </a:r>
            <a:r>
              <a:rPr lang="fr-FR" dirty="0" err="1" smtClean="0"/>
              <a:t>ensure</a:t>
            </a:r>
            <a:r>
              <a:rPr lang="fr-FR" dirty="0" smtClean="0"/>
              <a:t> </a:t>
            </a:r>
            <a:r>
              <a:rPr lang="fr-FR" dirty="0" err="1" smtClean="0"/>
              <a:t>your</a:t>
            </a:r>
            <a:r>
              <a:rPr lang="fr-FR" dirty="0" smtClean="0"/>
              <a:t> participation to the </a:t>
            </a:r>
            <a:r>
              <a:rPr lang="fr-FR" dirty="0" err="1" smtClean="0"/>
              <a:t>elections</a:t>
            </a:r>
            <a:endParaRPr lang="fr-FR" dirty="0" smtClean="0"/>
          </a:p>
          <a:p>
            <a:pPr lvl="1"/>
            <a:r>
              <a:rPr lang="fr-FR" dirty="0" err="1" smtClean="0"/>
              <a:t>After</a:t>
            </a:r>
            <a:r>
              <a:rPr lang="fr-FR" dirty="0" smtClean="0"/>
              <a:t> the deadline, De-registration or affiliation modifications </a:t>
            </a:r>
            <a:r>
              <a:rPr lang="fr-FR" dirty="0" err="1" smtClean="0"/>
              <a:t>will</a:t>
            </a:r>
            <a:r>
              <a:rPr lang="fr-FR" dirty="0" smtClean="0"/>
              <a:t> not </a:t>
            </a:r>
            <a:r>
              <a:rPr lang="fr-FR" dirty="0" err="1" smtClean="0"/>
              <a:t>be</a:t>
            </a:r>
            <a:r>
              <a:rPr lang="fr-FR" dirty="0" smtClean="0"/>
              <a:t> possible </a:t>
            </a:r>
            <a:r>
              <a:rPr lang="fr-FR" dirty="0" err="1" smtClean="0"/>
              <a:t>before</a:t>
            </a:r>
            <a:r>
              <a:rPr lang="fr-FR" dirty="0" smtClean="0"/>
              <a:t> the end of the </a:t>
            </a:r>
            <a:r>
              <a:rPr lang="fr-FR" dirty="0" err="1" smtClean="0"/>
              <a:t>elections</a:t>
            </a:r>
            <a:endParaRPr lang="en-US" dirty="0" smtClean="0"/>
          </a:p>
          <a:p>
            <a:pPr lvl="1"/>
            <a:r>
              <a:rPr lang="en-US" dirty="0" smtClean="0"/>
              <a:t>Registration only open to 3GPP delegates</a:t>
            </a:r>
          </a:p>
          <a:p>
            <a:pPr lvl="1"/>
            <a:r>
              <a:rPr lang="en-US" dirty="0" smtClean="0"/>
              <a:t>During technical discussion, 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
        <p:nvSpPr>
          <p:cNvPr id="4" name="ZoneTexte 3"/>
          <p:cNvSpPr txBox="1"/>
          <p:nvPr/>
        </p:nvSpPr>
        <p:spPr>
          <a:xfrm rot="20143404">
            <a:off x="7868736" y="369956"/>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smtClean="0"/>
              <a:t>Elections</a:t>
            </a:r>
            <a:endParaRPr lang="en-US" dirty="0"/>
          </a:p>
        </p:txBody>
      </p:sp>
    </p:spTree>
    <p:extLst>
      <p:ext uri="{BB962C8B-B14F-4D97-AF65-F5344CB8AC3E}">
        <p14:creationId xmlns:p14="http://schemas.microsoft.com/office/powerpoint/2010/main" val="297860116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Elections at CT#91-e</a:t>
            </a:r>
            <a:endParaRPr lang="en-US" dirty="0"/>
          </a:p>
        </p:txBody>
      </p:sp>
      <p:sp>
        <p:nvSpPr>
          <p:cNvPr id="3" name="Espace réservé du contenu 2"/>
          <p:cNvSpPr>
            <a:spLocks noGrp="1"/>
          </p:cNvSpPr>
          <p:nvPr>
            <p:ph idx="1"/>
          </p:nvPr>
        </p:nvSpPr>
        <p:spPr>
          <a:xfrm>
            <a:off x="838200" y="1825625"/>
            <a:ext cx="10744200" cy="4351338"/>
          </a:xfrm>
        </p:spPr>
        <p:txBody>
          <a:bodyPr/>
          <a:lstStyle/>
          <a:p>
            <a:r>
              <a:rPr lang="en-US" dirty="0"/>
              <a:t>4 elections will be held </a:t>
            </a:r>
            <a:r>
              <a:rPr lang="en-US" dirty="0" smtClean="0"/>
              <a:t>using </a:t>
            </a:r>
            <a:r>
              <a:rPr lang="en-US" dirty="0"/>
              <a:t>the new 3GPP voting application </a:t>
            </a:r>
            <a:r>
              <a:rPr lang="en-US" dirty="0" smtClean="0"/>
              <a:t>tool</a:t>
            </a:r>
          </a:p>
          <a:p>
            <a:pPr lvl="1"/>
            <a:r>
              <a:rPr lang="fr-FR" dirty="0"/>
              <a:t>Accessible via </a:t>
            </a:r>
            <a:r>
              <a:rPr lang="fr-FR" dirty="0" smtClean="0"/>
              <a:t>3GU </a:t>
            </a:r>
            <a:r>
              <a:rPr lang="fr-FR" dirty="0" err="1" smtClean="0"/>
              <a:t>after</a:t>
            </a:r>
            <a:r>
              <a:rPr lang="fr-FR" dirty="0" smtClean="0"/>
              <a:t> </a:t>
            </a:r>
            <a:r>
              <a:rPr lang="fr-FR" dirty="0" err="1" smtClean="0"/>
              <a:t>log-in</a:t>
            </a:r>
            <a:r>
              <a:rPr lang="fr-FR" dirty="0" smtClean="0"/>
              <a:t>: </a:t>
            </a:r>
            <a:r>
              <a:rPr lang="fr-FR" dirty="0">
                <a:hlinkClick r:id="rId2"/>
              </a:rPr>
              <a:t>https://</a:t>
            </a:r>
            <a:r>
              <a:rPr lang="fr-FR" dirty="0" smtClean="0">
                <a:hlinkClick r:id="rId2"/>
              </a:rPr>
              <a:t>portal.3gpp.org/VotingTool/Vote/Index</a:t>
            </a:r>
            <a:r>
              <a:rPr lang="fr-FR" dirty="0" smtClean="0"/>
              <a:t> </a:t>
            </a:r>
            <a:endParaRPr lang="en-US" dirty="0"/>
          </a:p>
          <a:p>
            <a:r>
              <a:rPr lang="en-US" dirty="0" smtClean="0"/>
              <a:t> Elections for </a:t>
            </a:r>
            <a:r>
              <a:rPr lang="en-US" dirty="0"/>
              <a:t>the following positions</a:t>
            </a:r>
            <a:endParaRPr lang="fr-FR" dirty="0" smtClean="0"/>
          </a:p>
          <a:p>
            <a:pPr lvl="1"/>
            <a:r>
              <a:rPr lang="fr-FR" dirty="0" smtClean="0"/>
              <a:t>Chair </a:t>
            </a:r>
            <a:r>
              <a:rPr lang="fr-FR" dirty="0" err="1" smtClean="0"/>
              <a:t>election</a:t>
            </a:r>
            <a:r>
              <a:rPr lang="fr-FR" dirty="0" smtClean="0"/>
              <a:t> :</a:t>
            </a:r>
            <a:r>
              <a:rPr lang="fr-FR" dirty="0" smtClean="0">
                <a:hlinkClick r:id="rId3"/>
              </a:rPr>
              <a:t> https</a:t>
            </a:r>
            <a:r>
              <a:rPr lang="fr-FR" dirty="0">
                <a:hlinkClick r:id="rId3"/>
              </a:rPr>
              <a:t>://</a:t>
            </a:r>
            <a:r>
              <a:rPr lang="fr-FR" dirty="0" smtClean="0">
                <a:hlinkClick r:id="rId3"/>
              </a:rPr>
              <a:t>portal.3gpp.org/VotingTool/Vote/DetailList/1015</a:t>
            </a:r>
            <a:endParaRPr lang="fr-FR" dirty="0" smtClean="0"/>
          </a:p>
          <a:p>
            <a:pPr lvl="1"/>
            <a:r>
              <a:rPr lang="en-US" dirty="0" smtClean="0"/>
              <a:t>1</a:t>
            </a:r>
            <a:r>
              <a:rPr lang="en-US" baseline="30000" dirty="0" smtClean="0"/>
              <a:t>st</a:t>
            </a:r>
            <a:r>
              <a:rPr lang="en-US" dirty="0" smtClean="0"/>
              <a:t> VC Election </a:t>
            </a:r>
            <a:r>
              <a:rPr lang="fr-FR" dirty="0" smtClean="0"/>
              <a:t>: </a:t>
            </a:r>
            <a:r>
              <a:rPr lang="en-US" dirty="0" smtClean="0">
                <a:hlinkClick r:id="rId4"/>
              </a:rPr>
              <a:t>https</a:t>
            </a:r>
            <a:r>
              <a:rPr lang="en-US" dirty="0">
                <a:hlinkClick r:id="rId4"/>
              </a:rPr>
              <a:t>://</a:t>
            </a:r>
            <a:r>
              <a:rPr lang="en-US" dirty="0" smtClean="0">
                <a:hlinkClick r:id="rId4"/>
              </a:rPr>
              <a:t>portal.3gpp.org/VotingTool/Vote/DetailList/1016</a:t>
            </a:r>
            <a:endParaRPr lang="en-US" dirty="0" smtClean="0"/>
          </a:p>
          <a:p>
            <a:pPr lvl="1"/>
            <a:r>
              <a:rPr lang="en-US" dirty="0" smtClean="0"/>
              <a:t>2</a:t>
            </a:r>
            <a:r>
              <a:rPr lang="en-US" baseline="30000" dirty="0" smtClean="0"/>
              <a:t>nd</a:t>
            </a:r>
            <a:r>
              <a:rPr lang="en-US" dirty="0" smtClean="0"/>
              <a:t> VC </a:t>
            </a:r>
            <a:r>
              <a:rPr lang="en-US" dirty="0"/>
              <a:t>Election </a:t>
            </a:r>
            <a:r>
              <a:rPr lang="fr-FR" dirty="0" smtClean="0"/>
              <a:t>: </a:t>
            </a:r>
            <a:r>
              <a:rPr lang="en-US" dirty="0" smtClean="0">
                <a:hlinkClick r:id="rId5"/>
              </a:rPr>
              <a:t>https</a:t>
            </a:r>
            <a:r>
              <a:rPr lang="en-US" dirty="0">
                <a:hlinkClick r:id="rId5"/>
              </a:rPr>
              <a:t>://</a:t>
            </a:r>
            <a:r>
              <a:rPr lang="en-US" dirty="0" smtClean="0">
                <a:hlinkClick r:id="rId5"/>
              </a:rPr>
              <a:t>portal.3gpp.org/VotingTool/Vote/DetailList/1017</a:t>
            </a:r>
            <a:endParaRPr lang="en-US" dirty="0" smtClean="0"/>
          </a:p>
          <a:p>
            <a:pPr lvl="1"/>
            <a:r>
              <a:rPr lang="en-US" dirty="0"/>
              <a:t>3</a:t>
            </a:r>
            <a:r>
              <a:rPr lang="en-US" baseline="30000" dirty="0" smtClean="0"/>
              <a:t>rd</a:t>
            </a:r>
            <a:r>
              <a:rPr lang="en-US" dirty="0" smtClean="0"/>
              <a:t> </a:t>
            </a:r>
            <a:r>
              <a:rPr lang="en-US" dirty="0"/>
              <a:t>VC Election </a:t>
            </a:r>
            <a:r>
              <a:rPr lang="fr-FR" dirty="0" smtClean="0"/>
              <a:t>: </a:t>
            </a:r>
            <a:r>
              <a:rPr lang="en-US" dirty="0" smtClean="0">
                <a:hlinkClick r:id="rId6"/>
              </a:rPr>
              <a:t>https</a:t>
            </a:r>
            <a:r>
              <a:rPr lang="en-US" dirty="0">
                <a:hlinkClick r:id="rId6"/>
              </a:rPr>
              <a:t>://</a:t>
            </a:r>
            <a:r>
              <a:rPr lang="en-US" dirty="0" smtClean="0">
                <a:hlinkClick r:id="rId6"/>
              </a:rPr>
              <a:t>portal.3gpp.org/VotingTool/Vote/DetailList/1018</a:t>
            </a:r>
            <a:endParaRPr lang="en-US" dirty="0" smtClean="0"/>
          </a:p>
          <a:p>
            <a:pPr lvl="1"/>
            <a:endParaRPr lang="en-US" dirty="0"/>
          </a:p>
        </p:txBody>
      </p:sp>
    </p:spTree>
    <p:extLst>
      <p:ext uri="{BB962C8B-B14F-4D97-AF65-F5344CB8AC3E}">
        <p14:creationId xmlns:p14="http://schemas.microsoft.com/office/powerpoint/2010/main" val="306966762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Detailed</a:t>
            </a:r>
            <a:r>
              <a:rPr lang="fr-FR" dirty="0" smtClean="0"/>
              <a:t> time plan for </a:t>
            </a:r>
            <a:r>
              <a:rPr lang="fr-FR" dirty="0" err="1" smtClean="0"/>
              <a:t>elections</a:t>
            </a:r>
            <a:r>
              <a:rPr lang="fr-FR" dirty="0"/>
              <a:t>	</a:t>
            </a:r>
            <a:r>
              <a:rPr lang="fr-FR" dirty="0" smtClean="0"/>
              <a:t>1/4</a:t>
            </a:r>
            <a:endParaRPr lang="en-US" dirty="0"/>
          </a:p>
        </p:txBody>
      </p:sp>
      <p:sp>
        <p:nvSpPr>
          <p:cNvPr id="3" name="Espace réservé du contenu 2"/>
          <p:cNvSpPr>
            <a:spLocks noGrp="1"/>
          </p:cNvSpPr>
          <p:nvPr>
            <p:ph idx="1"/>
          </p:nvPr>
        </p:nvSpPr>
        <p:spPr/>
        <p:txBody>
          <a:bodyPr/>
          <a:lstStyle/>
          <a:p>
            <a:pPr lvl="0"/>
            <a:r>
              <a:rPr lang="en-US" b="1" dirty="0" smtClean="0"/>
              <a:t>TM#1</a:t>
            </a:r>
            <a:r>
              <a:rPr lang="en-US" dirty="0"/>
              <a:t>:               Thursday, March 18,  13h00 UTC – 15h00 UTC</a:t>
            </a:r>
          </a:p>
          <a:p>
            <a:pPr lvl="1"/>
            <a:r>
              <a:rPr lang="en-US" dirty="0"/>
              <a:t>Opening of CT#91</a:t>
            </a:r>
          </a:p>
          <a:p>
            <a:pPr lvl="1"/>
            <a:r>
              <a:rPr lang="en-US" dirty="0"/>
              <a:t>Call for late candidatures</a:t>
            </a:r>
          </a:p>
          <a:p>
            <a:pPr lvl="1"/>
            <a:r>
              <a:rPr lang="en-US" dirty="0"/>
              <a:t>Organization of the elections</a:t>
            </a:r>
          </a:p>
          <a:p>
            <a:pPr lvl="1"/>
            <a:r>
              <a:rPr lang="en-US" dirty="0"/>
              <a:t>Official announcement of the first ballot for the first election</a:t>
            </a:r>
          </a:p>
          <a:p>
            <a:pPr lvl="0"/>
            <a:r>
              <a:rPr lang="en-US" b="1" dirty="0"/>
              <a:t>Start of 1</a:t>
            </a:r>
            <a:r>
              <a:rPr lang="en-US" b="1" baseline="30000" dirty="0"/>
              <a:t>st</a:t>
            </a:r>
            <a:r>
              <a:rPr lang="en-US" b="1" dirty="0"/>
              <a:t> Ballot</a:t>
            </a:r>
            <a:r>
              <a:rPr lang="en-US" dirty="0"/>
              <a:t>:             Thursday, March 18, 18h00 UTC </a:t>
            </a:r>
          </a:p>
          <a:p>
            <a:pPr lvl="0"/>
            <a:r>
              <a:rPr lang="en-US" b="1" dirty="0"/>
              <a:t>End of 1</a:t>
            </a:r>
            <a:r>
              <a:rPr lang="en-US" b="1" baseline="30000" dirty="0"/>
              <a:t>st</a:t>
            </a:r>
            <a:r>
              <a:rPr lang="en-US" b="1" dirty="0"/>
              <a:t> Ballot</a:t>
            </a:r>
            <a:r>
              <a:rPr lang="en-US" dirty="0"/>
              <a:t>:               Friday, March 19, 12h00 UTC</a:t>
            </a:r>
          </a:p>
          <a:p>
            <a:pPr lvl="0"/>
            <a:r>
              <a:rPr lang="en-US" dirty="0"/>
              <a:t>1</a:t>
            </a:r>
            <a:r>
              <a:rPr lang="en-US" baseline="30000" dirty="0"/>
              <a:t>st</a:t>
            </a:r>
            <a:r>
              <a:rPr lang="en-US" dirty="0"/>
              <a:t> Ballot official result:   Friday, March 19, 13h00 UTC </a:t>
            </a:r>
          </a:p>
        </p:txBody>
      </p:sp>
    </p:spTree>
    <p:extLst>
      <p:ext uri="{BB962C8B-B14F-4D97-AF65-F5344CB8AC3E}">
        <p14:creationId xmlns:p14="http://schemas.microsoft.com/office/powerpoint/2010/main" val="1957926821"/>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r>
              <a:rPr lang="fr-FR" dirty="0"/>
              <a:t>	</a:t>
            </a:r>
            <a:r>
              <a:rPr lang="fr-FR" dirty="0" smtClean="0"/>
              <a:t>2/4</a:t>
            </a:r>
            <a:endParaRPr lang="en-US" dirty="0"/>
          </a:p>
        </p:txBody>
      </p:sp>
      <p:sp>
        <p:nvSpPr>
          <p:cNvPr id="3" name="Espace réservé du contenu 2"/>
          <p:cNvSpPr>
            <a:spLocks noGrp="1"/>
          </p:cNvSpPr>
          <p:nvPr>
            <p:ph idx="1"/>
          </p:nvPr>
        </p:nvSpPr>
        <p:spPr/>
        <p:txBody>
          <a:bodyPr/>
          <a:lstStyle/>
          <a:p>
            <a:pPr lvl="0"/>
            <a:r>
              <a:rPr lang="en-US" b="1" dirty="0"/>
              <a:t>TM#2</a:t>
            </a:r>
            <a:r>
              <a:rPr lang="en-US" dirty="0"/>
              <a:t>:               Monday, March 22,  13h00 UTC – 15h00 UTC</a:t>
            </a:r>
          </a:p>
          <a:p>
            <a:pPr lvl="1"/>
            <a:r>
              <a:rPr lang="en-US" dirty="0"/>
              <a:t>Organization of the 2</a:t>
            </a:r>
            <a:r>
              <a:rPr lang="en-US" baseline="30000" dirty="0"/>
              <a:t>nd</a:t>
            </a:r>
            <a:r>
              <a:rPr lang="en-US" dirty="0"/>
              <a:t> ballot for the first </a:t>
            </a:r>
            <a:r>
              <a:rPr lang="en-US" dirty="0" smtClean="0"/>
              <a:t>election (if </a:t>
            </a:r>
            <a:r>
              <a:rPr lang="en-US" dirty="0"/>
              <a:t>required) or the first ballot for the second election (if required)</a:t>
            </a:r>
          </a:p>
          <a:p>
            <a:pPr lvl="1"/>
            <a:r>
              <a:rPr lang="en-US" dirty="0"/>
              <a:t>Official announcement of the ballot (if required)</a:t>
            </a:r>
          </a:p>
          <a:p>
            <a:pPr lvl="0"/>
            <a:r>
              <a:rPr lang="en-US" i="1" dirty="0"/>
              <a:t>Start of Ballot*:                Monday, March 22, 18h00 UTC </a:t>
            </a:r>
            <a:endParaRPr lang="en-US" dirty="0"/>
          </a:p>
          <a:p>
            <a:pPr lvl="0"/>
            <a:r>
              <a:rPr lang="en-US" i="1" dirty="0"/>
              <a:t>End of Ballot*:                  Tuesday, March 23, 12h00 </a:t>
            </a:r>
            <a:r>
              <a:rPr lang="en-US" i="1" dirty="0" smtClean="0"/>
              <a:t>UTC</a:t>
            </a:r>
          </a:p>
          <a:p>
            <a:pPr lvl="0"/>
            <a:endParaRPr lang="fr-FR" i="1" dirty="0"/>
          </a:p>
          <a:p>
            <a:r>
              <a:rPr lang="en-US" dirty="0"/>
              <a:t>*If required</a:t>
            </a:r>
          </a:p>
          <a:p>
            <a:pPr marL="0" lvl="0" indent="0">
              <a:buNone/>
            </a:pPr>
            <a:endParaRPr lang="en-US" dirty="0"/>
          </a:p>
        </p:txBody>
      </p:sp>
    </p:spTree>
    <p:extLst>
      <p:ext uri="{BB962C8B-B14F-4D97-AF65-F5344CB8AC3E}">
        <p14:creationId xmlns:p14="http://schemas.microsoft.com/office/powerpoint/2010/main" val="253292828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r>
              <a:rPr lang="fr-FR" dirty="0"/>
              <a:t>	</a:t>
            </a:r>
            <a:r>
              <a:rPr lang="fr-FR" dirty="0" smtClean="0"/>
              <a:t>3/4</a:t>
            </a:r>
            <a:endParaRPr lang="en-US" dirty="0"/>
          </a:p>
        </p:txBody>
      </p:sp>
      <p:sp>
        <p:nvSpPr>
          <p:cNvPr id="3" name="Espace réservé du contenu 2"/>
          <p:cNvSpPr>
            <a:spLocks noGrp="1"/>
          </p:cNvSpPr>
          <p:nvPr>
            <p:ph idx="1"/>
          </p:nvPr>
        </p:nvSpPr>
        <p:spPr/>
        <p:txBody>
          <a:bodyPr/>
          <a:lstStyle/>
          <a:p>
            <a:pPr lvl="0"/>
            <a:r>
              <a:rPr lang="en-US" b="1" dirty="0"/>
              <a:t>TM#3</a:t>
            </a:r>
            <a:r>
              <a:rPr lang="en-US" dirty="0"/>
              <a:t>:               Tuesday, March 23,  13h00 UTC – 15h00 UTC</a:t>
            </a:r>
          </a:p>
          <a:p>
            <a:pPr lvl="1"/>
            <a:r>
              <a:rPr lang="en-US" dirty="0"/>
              <a:t>Announcement of the ballot results</a:t>
            </a:r>
          </a:p>
          <a:p>
            <a:pPr lvl="1"/>
            <a:r>
              <a:rPr lang="en-US" dirty="0"/>
              <a:t>Organization of the 3</a:t>
            </a:r>
            <a:r>
              <a:rPr lang="en-US" baseline="30000" dirty="0"/>
              <a:t>rd</a:t>
            </a:r>
            <a:r>
              <a:rPr lang="en-US" dirty="0"/>
              <a:t> ballot for the first election (if required) or the second ballot for the second election (if required)</a:t>
            </a:r>
          </a:p>
          <a:p>
            <a:pPr lvl="1"/>
            <a:r>
              <a:rPr lang="en-US" dirty="0"/>
              <a:t>Official announcement of the ballot (if required)</a:t>
            </a:r>
          </a:p>
          <a:p>
            <a:pPr lvl="0"/>
            <a:r>
              <a:rPr lang="en-US" i="1" dirty="0"/>
              <a:t>Start of Ballot*:                Tuesday, March 23, 18h00 UTC</a:t>
            </a:r>
            <a:endParaRPr lang="en-US" dirty="0"/>
          </a:p>
          <a:p>
            <a:pPr lvl="0"/>
            <a:r>
              <a:rPr lang="en-US" i="1" dirty="0"/>
              <a:t>End of Ballot*:                  Wednesday, March 24, 12h00 </a:t>
            </a:r>
            <a:r>
              <a:rPr lang="en-US" i="1" dirty="0" smtClean="0"/>
              <a:t>UTC</a:t>
            </a:r>
          </a:p>
          <a:p>
            <a:pPr lvl="0"/>
            <a:endParaRPr lang="fr-FR" i="1" dirty="0"/>
          </a:p>
          <a:p>
            <a:r>
              <a:rPr lang="en-US" dirty="0"/>
              <a:t>*If required</a:t>
            </a:r>
          </a:p>
          <a:p>
            <a:pPr marL="0" lvl="0" indent="0">
              <a:buNone/>
            </a:pPr>
            <a:endParaRPr lang="en-US" dirty="0"/>
          </a:p>
          <a:p>
            <a:endParaRPr lang="en-US" dirty="0"/>
          </a:p>
          <a:p>
            <a:endParaRPr lang="en-US" dirty="0"/>
          </a:p>
        </p:txBody>
      </p:sp>
    </p:spTree>
    <p:extLst>
      <p:ext uri="{BB962C8B-B14F-4D97-AF65-F5344CB8AC3E}">
        <p14:creationId xmlns:p14="http://schemas.microsoft.com/office/powerpoint/2010/main" val="135238647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31904</TotalTime>
  <Words>1342</Words>
  <Application>Microsoft Office PowerPoint</Application>
  <PresentationFormat>Grand écran</PresentationFormat>
  <Paragraphs>236</Paragraphs>
  <Slides>21</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21</vt:i4>
      </vt:variant>
    </vt:vector>
  </HeadingPairs>
  <TitlesOfParts>
    <vt:vector size="27" baseType="lpstr">
      <vt:lpstr>Arial</vt:lpstr>
      <vt:lpstr>Arial </vt:lpstr>
      <vt:lpstr>Calibri</vt:lpstr>
      <vt:lpstr>Calibri Light</vt:lpstr>
      <vt:lpstr>Times New Roman</vt:lpstr>
      <vt:lpstr>Office Theme</vt:lpstr>
      <vt:lpstr>CT#91-e Guidance</vt:lpstr>
      <vt:lpstr>TSG CT Officials</vt:lpstr>
      <vt:lpstr>General Information</vt:lpstr>
      <vt:lpstr>Registration and Voting Rights</vt:lpstr>
      <vt:lpstr>Elections</vt:lpstr>
      <vt:lpstr>Elections at CT#91-e</vt:lpstr>
      <vt:lpstr>Detailed time plan for elections 1/4</vt:lpstr>
      <vt:lpstr>Detailed time plan for elections 2/4</vt:lpstr>
      <vt:lpstr>Detailed time plan for elections 3/4</vt:lpstr>
      <vt:lpstr>Detailed time plan for elections 4/4</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860</cp:revision>
  <dcterms:created xsi:type="dcterms:W3CDTF">2010-02-05T13:52:04Z</dcterms:created>
  <dcterms:modified xsi:type="dcterms:W3CDTF">2021-03-23T19:00:25Z</dcterms:modified>
  <cp:contentStatus>Template 2017</cp:contentStatus>
</cp:coreProperties>
</file>