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479" r:id="rId3"/>
    <p:sldId id="523" r:id="rId4"/>
    <p:sldId id="471" r:id="rId5"/>
    <p:sldId id="532" r:id="rId6"/>
    <p:sldId id="527" r:id="rId7"/>
    <p:sldId id="531" r:id="rId8"/>
    <p:sldId id="519" r:id="rId9"/>
    <p:sldId id="533" r:id="rId10"/>
    <p:sldId id="530" r:id="rId11"/>
    <p:sldId id="529" r:id="rId12"/>
    <p:sldId id="528" r:id="rId13"/>
    <p:sldId id="542" r:id="rId14"/>
    <p:sldId id="541" r:id="rId15"/>
    <p:sldId id="534" r:id="rId16"/>
    <p:sldId id="535" r:id="rId17"/>
    <p:sldId id="536" r:id="rId18"/>
    <p:sldId id="537" r:id="rId19"/>
    <p:sldId id="538" r:id="rId20"/>
    <p:sldId id="540" r:id="rId21"/>
    <p:sldId id="543" r:id="rId22"/>
    <p:sldId id="477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F5F5F"/>
    <a:srgbClr val="D9D9D9"/>
    <a:srgbClr val="EAEFF7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582" y="6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957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187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62"/>
              </a:spcAft>
              <a:defRPr baseline="0"/>
            </a:lvl1pPr>
            <a:lvl2pPr>
              <a:spcAft>
                <a:spcPts val="662"/>
              </a:spcAft>
              <a:defRPr/>
            </a:lvl2pPr>
            <a:lvl3pPr>
              <a:spcAft>
                <a:spcPts val="662"/>
              </a:spcAft>
              <a:defRPr/>
            </a:lvl3pPr>
            <a:lvl4pPr>
              <a:spcAft>
                <a:spcPts val="662"/>
              </a:spcAft>
              <a:defRPr/>
            </a:lvl4pPr>
            <a:lvl5pPr>
              <a:spcAft>
                <a:spcPts val="662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5" y="372342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8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5750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CT#91-e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18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– 24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March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 CP-210275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CT#91-e </a:t>
            </a:r>
            <a:r>
              <a:rPr lang="en-US" altLang="en-US" dirty="0" err="1" smtClean="0"/>
              <a:t>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smtClean="0"/>
              <a:t>Mr Lionel Morand</a:t>
            </a:r>
          </a:p>
          <a:p>
            <a:r>
              <a:rPr lang="en-GB" altLang="en-US" smtClean="0"/>
              <a:t>CT Chairman,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E-meeting format by </a:t>
            </a:r>
            <a:r>
              <a:rPr lang="fr-FR" dirty="0" err="1" smtClean="0"/>
              <a:t>defaut</a:t>
            </a:r>
            <a:r>
              <a:rPr lang="fr-FR" dirty="0" smtClean="0"/>
              <a:t> for 2021 Q1 and Q2</a:t>
            </a:r>
          </a:p>
          <a:p>
            <a:r>
              <a:rPr lang="fr-FR" dirty="0" smtClean="0"/>
              <a:t>The </a:t>
            </a:r>
            <a:r>
              <a:rPr lang="fr-FR" dirty="0" err="1" smtClean="0"/>
              <a:t>current</a:t>
            </a:r>
            <a:r>
              <a:rPr lang="fr-FR" dirty="0" smtClean="0"/>
              <a:t> situation </a:t>
            </a:r>
            <a:r>
              <a:rPr lang="fr-FR" dirty="0" err="1" smtClean="0"/>
              <a:t>does</a:t>
            </a:r>
            <a:r>
              <a:rPr lang="fr-FR" dirty="0" smtClean="0"/>
              <a:t> not permit to plan F2F in Q3</a:t>
            </a:r>
          </a:p>
          <a:p>
            <a:r>
              <a:rPr lang="fr-FR" dirty="0" smtClean="0"/>
              <a:t>Meetings in Q3 must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</a:t>
            </a:r>
          </a:p>
          <a:p>
            <a:r>
              <a:rPr lang="fr-FR" dirty="0" smtClean="0"/>
              <a:t>For Q4, meetings have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e-meeting, as if no F2F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held</a:t>
            </a:r>
            <a:r>
              <a:rPr lang="fr-FR" dirty="0" smtClean="0"/>
              <a:t> but the final </a:t>
            </a:r>
            <a:r>
              <a:rPr lang="fr-FR" dirty="0" err="1" smtClean="0"/>
              <a:t>decision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taken</a:t>
            </a:r>
            <a:r>
              <a:rPr lang="fr-FR" dirty="0" smtClean="0"/>
              <a:t> in TSG#92</a:t>
            </a:r>
          </a:p>
          <a:p>
            <a:endParaRPr lang="fr-FR" dirty="0"/>
          </a:p>
          <a:p>
            <a:r>
              <a:rPr lang="en-US" smtClean="0"/>
              <a:t>Reminder: delegates </a:t>
            </a:r>
            <a:r>
              <a:rPr lang="en-US" dirty="0"/>
              <a:t>participating in both the actual e-meetings and discussions in-between meetings need </a:t>
            </a:r>
            <a:r>
              <a:rPr lang="en-US" dirty="0" smtClean="0"/>
              <a:t>time </a:t>
            </a:r>
            <a:r>
              <a:rPr lang="en-US" dirty="0"/>
              <a:t>to be able to comfortably and accurately consolidate the results of their work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53063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Current</a:t>
            </a:r>
            <a:r>
              <a:rPr lang="fr-FR" dirty="0" smtClean="0"/>
              <a:t> Release 17 </a:t>
            </a:r>
            <a:r>
              <a:rPr lang="fr-FR" dirty="0" err="1" smtClean="0"/>
              <a:t>schedule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Rel-17 </a:t>
            </a:r>
            <a:r>
              <a:rPr lang="en-US" dirty="0"/>
              <a:t>Stage 2 Functional Freeze, June 2021 (TSGs#92-e)</a:t>
            </a:r>
          </a:p>
          <a:p>
            <a:r>
              <a:rPr lang="en-US" dirty="0" smtClean="0"/>
              <a:t>Rel-17 </a:t>
            </a:r>
            <a:r>
              <a:rPr lang="en-US" dirty="0"/>
              <a:t>Stage 3 Protocol Freeze, March 2022 (TSGs#95)</a:t>
            </a:r>
          </a:p>
          <a:p>
            <a:r>
              <a:rPr lang="en-US" dirty="0" smtClean="0"/>
              <a:t>Rel-17 </a:t>
            </a:r>
            <a:r>
              <a:rPr lang="en-US" dirty="0"/>
              <a:t>Protocol coding Freeze (ASN.1, </a:t>
            </a:r>
            <a:r>
              <a:rPr lang="en-US" dirty="0" err="1"/>
              <a:t>OpenAPI</a:t>
            </a:r>
            <a:r>
              <a:rPr lang="en-US" dirty="0"/>
              <a:t>), June 2022 (TSGs#96)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10875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8" name="Straight Connector 12">
            <a:extLst>
              <a:ext uri="{FF2B5EF4-FFF2-40B4-BE49-F238E27FC236}">
                <a16:creationId xmlns=""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06679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=""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437458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=""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132931" y="3231732"/>
            <a:ext cx="247164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16113" y="2344470"/>
            <a:ext cx="767822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=""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39642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=""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9756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=""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464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=""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31272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=""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62622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=""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192657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=""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23810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=""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254469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=""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2847196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=""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15347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=""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345976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=""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3757022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="" xmlns:a16="http://schemas.microsoft.com/office/drawing/2014/main" id="{11589924-E064-48BB-92A3-49797166CB68}"/>
              </a:ext>
            </a:extLst>
          </p:cNvPr>
          <p:cNvCxnSpPr>
            <a:cxnSpLocks/>
          </p:cNvCxnSpPr>
          <p:nvPr/>
        </p:nvCxnSpPr>
        <p:spPr bwMode="auto">
          <a:xfrm flipV="1">
            <a:off x="8658413" y="2202295"/>
            <a:ext cx="17539" cy="4103085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0" name="Straight Connector 12">
            <a:extLst>
              <a:ext uri="{FF2B5EF4-FFF2-40B4-BE49-F238E27FC236}">
                <a16:creationId xmlns=""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7982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=""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499014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=""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9422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=""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560177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=""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90475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=""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1333909" y="3218788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=""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090148" y="3242824"/>
            <a:ext cx="273902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2860358" y="4099453"/>
            <a:ext cx="588470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=""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092536" y="3672136"/>
            <a:ext cx="287318" cy="25208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2864045" y="5314516"/>
            <a:ext cx="584355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2864130" y="4909495"/>
            <a:ext cx="584353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2863864" y="4504474"/>
            <a:ext cx="582838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" name="Left Brace 3">
            <a:extLst>
              <a:ext uri="{FF2B5EF4-FFF2-40B4-BE49-F238E27FC236}">
                <a16:creationId xmlns=""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2076558" y="179904"/>
            <a:ext cx="219610" cy="402915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677630" y="1760836"/>
            <a:ext cx="2944555" cy="467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6276"/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To be planned 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as </a:t>
            </a:r>
            <a:r>
              <a:rPr lang="en-US" sz="1219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 by default </a:t>
            </a:r>
          </a:p>
          <a:p>
            <a:pPr algn="ctr" defTabSz="696276"/>
            <a:endParaRPr lang="en-US" sz="1219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=""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0956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=""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71667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=""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023784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=""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330893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=""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63554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=""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1942655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=""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25431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=""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256142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=""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286607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=""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16986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=""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347696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3781622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=""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088730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=""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439583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=""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470294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=""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500760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=""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5314710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=""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562181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=""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592892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=""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652204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=""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682319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=""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713026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=""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743834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=""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219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=""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8363725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=""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961174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=""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6234935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=""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653958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=""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684669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=""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715380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=""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7460914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=""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776556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=""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807267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=""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838433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=""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621238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=""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0749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=""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6122" y="3677588"/>
            <a:ext cx="294334" cy="25208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=""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774093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=""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904926" y="2344470"/>
            <a:ext cx="132624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249388" y="2344470"/>
            <a:ext cx="132624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=""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3604137" y="2344470"/>
            <a:ext cx="132624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=""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4958886" y="2344470"/>
            <a:ext cx="124185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=""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6229242" y="2344470"/>
            <a:ext cx="1297640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=""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7562802" y="2344470"/>
            <a:ext cx="1099425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=""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0237967" y="522034"/>
            <a:ext cx="225401" cy="3339095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=""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8569936" y="1752647"/>
            <a:ext cx="3543870" cy="27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6276"/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219" b="1" u="sng" dirty="0" smtClean="0">
                <a:solidFill>
                  <a:srgbClr val="FF0000"/>
                </a:solidFill>
                <a:latin typeface="Calibri"/>
              </a:rPr>
              <a:t>face-to-face meetings</a:t>
            </a:r>
            <a:endParaRPr lang="en-US" sz="1219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=""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5300493" y="3215682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=""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6834319" y="3215423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=""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8065953" y="3238870"/>
            <a:ext cx="273902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=""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8070146" y="3675970"/>
            <a:ext cx="276772" cy="25208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=""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8698147" y="2344470"/>
            <a:ext cx="1187618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=""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9921684" y="2344470"/>
            <a:ext cx="1233254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=""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932671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=""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962520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=""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9312295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=""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9904638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=""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992370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022066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=""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051819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=""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080470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=""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1190858" y="2344470"/>
            <a:ext cx="807041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=""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0618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=""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10002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=""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02898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=""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9247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=""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1104162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=""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1409654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=""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1716073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14-17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=""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95366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=""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70182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=""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0824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=""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1720256" y="3672136"/>
            <a:ext cx="274924" cy="24304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=""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901283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=""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869896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=""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899140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=""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68112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=""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9314813" y="3215422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=""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0807848" y="3214841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=""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1718066" y="3238869"/>
            <a:ext cx="273902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8" name="Rectangle: Rounded Corners 179">
            <a:extLst>
              <a:ext uri="{FF2B5EF4-FFF2-40B4-BE49-F238E27FC236}">
                <a16:creationId xmlns=""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166062" y="3215683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7" name="Étoile à 5 branches 6"/>
          <p:cNvSpPr/>
          <p:nvPr/>
        </p:nvSpPr>
        <p:spPr>
          <a:xfrm>
            <a:off x="-44964" y="5868650"/>
            <a:ext cx="539921" cy="43672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</a:t>
            </a:r>
            <a:endParaRPr lang="en-US" dirty="0"/>
          </a:p>
        </p:txBody>
      </p:sp>
      <p:sp>
        <p:nvSpPr>
          <p:cNvPr id="236" name="Étoile à 5 branches 235"/>
          <p:cNvSpPr/>
          <p:nvPr/>
        </p:nvSpPr>
        <p:spPr>
          <a:xfrm>
            <a:off x="11600391" y="5868218"/>
            <a:ext cx="539921" cy="43672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3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53742" y="3170164"/>
            <a:ext cx="12073318" cy="444980"/>
          </a:xfrm>
          <a:prstGeom prst="rect">
            <a:avLst/>
          </a:prstGeom>
          <a:solidFill>
            <a:srgbClr val="D9D9D9">
              <a:alpha val="32157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6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5305503" y="4099453"/>
            <a:ext cx="297709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7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5307158" y="5314516"/>
            <a:ext cx="295627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5307242" y="4909495"/>
            <a:ext cx="295626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5306227" y="4504474"/>
            <a:ext cx="294860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6828359" y="4099453"/>
            <a:ext cx="29395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2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6829987" y="5314516"/>
            <a:ext cx="291898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3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6830071" y="4909495"/>
            <a:ext cx="291897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4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6829045" y="4504474"/>
            <a:ext cx="291141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5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9307533" y="4099453"/>
            <a:ext cx="325249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6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9311220" y="5314516"/>
            <a:ext cx="322975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8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9311306" y="4909495"/>
            <a:ext cx="322974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9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9311039" y="4504474"/>
            <a:ext cx="322136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0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10798362" y="4099453"/>
            <a:ext cx="325249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1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10802049" y="5314516"/>
            <a:ext cx="322975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2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10802135" y="4909495"/>
            <a:ext cx="322974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3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10801868" y="4504474"/>
            <a:ext cx="322136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35144" y="3068116"/>
            <a:ext cx="212543" cy="3236832"/>
          </a:xfrm>
          <a:prstGeom prst="rect">
            <a:avLst/>
          </a:prstGeom>
          <a:solidFill>
            <a:srgbClr val="5F5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Rectangle 263"/>
          <p:cNvSpPr/>
          <p:nvPr/>
        </p:nvSpPr>
        <p:spPr>
          <a:xfrm>
            <a:off x="7175081" y="3068116"/>
            <a:ext cx="212543" cy="3236832"/>
          </a:xfrm>
          <a:prstGeom prst="rect">
            <a:avLst/>
          </a:prstGeom>
          <a:solidFill>
            <a:srgbClr val="5F5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Left Brace 3">
            <a:extLst>
              <a:ext uri="{FF2B5EF4-FFF2-40B4-BE49-F238E27FC236}">
                <a16:creationId xmlns=""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6173186" y="173878"/>
            <a:ext cx="219610" cy="402915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6" name="TextBox 98">
            <a:extLst>
              <a:ext uri="{FF2B5EF4-FFF2-40B4-BE49-F238E27FC236}">
                <a16:creationId xmlns=""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457803" y="1752647"/>
            <a:ext cx="3581983" cy="65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6276"/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To be planned 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as </a:t>
            </a:r>
            <a:r>
              <a:rPr lang="en-US" sz="1219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but the final decision will be taken in TSG#92 </a:t>
            </a:r>
            <a:endParaRPr lang="en-US" sz="1219" dirty="0">
              <a:solidFill>
                <a:prstClr val="black"/>
              </a:solidFill>
              <a:latin typeface="Calibri"/>
            </a:endParaRPr>
          </a:p>
          <a:p>
            <a:pPr algn="ctr" defTabSz="696276"/>
            <a:endParaRPr lang="en-US" sz="1219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7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47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E-meeting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803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Recommendation</a:t>
            </a:r>
            <a:r>
              <a:rPr lang="fr-FR" dirty="0" smtClean="0"/>
              <a:t>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E-meeting guidance </a:t>
            </a:r>
            <a:r>
              <a:rPr lang="fr-FR" sz="2400" dirty="0" err="1" smtClean="0"/>
              <a:t>will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provided</a:t>
            </a:r>
            <a:r>
              <a:rPr lang="fr-FR" sz="2400" dirty="0" smtClean="0"/>
              <a:t> in a </a:t>
            </a:r>
            <a:r>
              <a:rPr lang="fr-FR" sz="2400" dirty="0" err="1" smtClean="0"/>
              <a:t>separate</a:t>
            </a:r>
            <a:r>
              <a:rPr lang="fr-FR" sz="2400" dirty="0" smtClean="0"/>
              <a:t> </a:t>
            </a:r>
            <a:r>
              <a:rPr lang="fr-FR" sz="2400" dirty="0" err="1" smtClean="0"/>
              <a:t>Tdoc</a:t>
            </a:r>
            <a:r>
              <a:rPr lang="fr-FR" sz="2400" dirty="0" smtClean="0"/>
              <a:t> at </a:t>
            </a:r>
            <a:r>
              <a:rPr lang="fr-FR" sz="2400" dirty="0" err="1" smtClean="0"/>
              <a:t>each</a:t>
            </a:r>
            <a:r>
              <a:rPr lang="fr-FR" sz="2400" dirty="0" smtClean="0"/>
              <a:t> meeting:</a:t>
            </a:r>
          </a:p>
          <a:p>
            <a:pPr lvl="1"/>
            <a:r>
              <a:rPr lang="en-US" sz="2000" dirty="0" smtClean="0"/>
              <a:t>Cx-2xxxx_Cx#yyy-e </a:t>
            </a:r>
            <a:r>
              <a:rPr lang="en-US" sz="2000" dirty="0"/>
              <a:t>guidance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document should only contain all the info useful to the delegates, like general </a:t>
            </a:r>
            <a:r>
              <a:rPr lang="en-US" sz="2000" dirty="0" err="1"/>
              <a:t>timeplan</a:t>
            </a:r>
            <a:r>
              <a:rPr lang="en-US" sz="2000" dirty="0"/>
              <a:t>, online session schedules, how to handle the docs during the meetings, etc.</a:t>
            </a:r>
          </a:p>
          <a:p>
            <a:r>
              <a:rPr lang="fr-FR" sz="2400" dirty="0" err="1" smtClean="0"/>
              <a:t>Please</a:t>
            </a:r>
            <a:r>
              <a:rPr lang="fr-FR" sz="2400" dirty="0" smtClean="0"/>
              <a:t> </a:t>
            </a:r>
            <a:r>
              <a:rPr lang="fr-FR" sz="2400" dirty="0" err="1" smtClean="0"/>
              <a:t>enforce</a:t>
            </a:r>
            <a:r>
              <a:rPr lang="fr-FR" sz="2400" dirty="0" smtClean="0"/>
              <a:t> the use of </a:t>
            </a:r>
            <a:r>
              <a:rPr lang="en-US" sz="2400" dirty="0" smtClean="0">
                <a:solidFill>
                  <a:srgbClr val="FF0000"/>
                </a:solidFill>
              </a:rPr>
              <a:t>name </a:t>
            </a:r>
            <a:r>
              <a:rPr lang="en-US" sz="2400" dirty="0">
                <a:solidFill>
                  <a:srgbClr val="FF0000"/>
                </a:solidFill>
              </a:rPr>
              <a:t>+ </a:t>
            </a:r>
            <a:r>
              <a:rPr lang="en-US" sz="2400" dirty="0" smtClean="0">
                <a:solidFill>
                  <a:srgbClr val="FF0000"/>
                </a:solidFill>
              </a:rPr>
              <a:t>affiliation</a:t>
            </a:r>
            <a:r>
              <a:rPr lang="en-US" sz="2400" dirty="0" smtClean="0"/>
              <a:t> as identifier during online session, whatever the exact format</a:t>
            </a:r>
          </a:p>
          <a:p>
            <a:r>
              <a:rPr lang="fr-FR" sz="2400" dirty="0" err="1" smtClean="0"/>
              <a:t>Please</a:t>
            </a:r>
            <a:r>
              <a:rPr lang="fr-FR" sz="2400" dirty="0" smtClean="0"/>
              <a:t> </a:t>
            </a:r>
            <a:r>
              <a:rPr lang="fr-FR" sz="2400" dirty="0" err="1" smtClean="0"/>
              <a:t>enforce</a:t>
            </a:r>
            <a:r>
              <a:rPr lang="fr-FR" sz="2400" dirty="0" smtClean="0"/>
              <a:t> an "</a:t>
            </a:r>
            <a:r>
              <a:rPr lang="fr-FR" sz="2400" dirty="0" err="1" smtClean="0"/>
              <a:t>inactivity</a:t>
            </a:r>
            <a:r>
              <a:rPr lang="fr-FR" sz="2400" dirty="0" smtClean="0"/>
              <a:t> </a:t>
            </a:r>
            <a:r>
              <a:rPr lang="fr-FR" sz="2400" dirty="0" err="1" smtClean="0"/>
              <a:t>period</a:t>
            </a:r>
            <a:r>
              <a:rPr lang="fr-FR" sz="2400" dirty="0" smtClean="0"/>
              <a:t>" </a:t>
            </a:r>
            <a:r>
              <a:rPr lang="fr-FR" sz="2400" dirty="0" err="1" smtClean="0"/>
              <a:t>during</a:t>
            </a:r>
            <a:r>
              <a:rPr lang="fr-FR" sz="2400" dirty="0" smtClean="0"/>
              <a:t> the week-end </a:t>
            </a:r>
            <a:r>
              <a:rPr lang="fr-FR" sz="2400" dirty="0" err="1" smtClean="0"/>
              <a:t>when</a:t>
            </a:r>
            <a:r>
              <a:rPr lang="fr-FR" sz="2400" dirty="0" smtClean="0"/>
              <a:t> the meeting for +7 </a:t>
            </a:r>
            <a:r>
              <a:rPr lang="fr-FR" sz="2400" dirty="0" err="1" smtClean="0"/>
              <a:t>days</a:t>
            </a:r>
            <a:r>
              <a:rPr lang="fr-FR" sz="2400" dirty="0" smtClean="0"/>
              <a:t> meeting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Please ensure that delegates adopt a respectful and </a:t>
            </a:r>
            <a:r>
              <a:rPr lang="en-US" sz="2400" dirty="0"/>
              <a:t>courteous </a:t>
            </a:r>
            <a:r>
              <a:rPr lang="en-US" sz="2400" dirty="0" smtClean="0"/>
              <a:t>behavior in </a:t>
            </a:r>
            <a:r>
              <a:rPr lang="en-US" sz="2400" dirty="0"/>
              <a:t>any </a:t>
            </a:r>
            <a:r>
              <a:rPr lang="en-US" sz="2400" dirty="0" smtClean="0"/>
              <a:t>circumstance during online sessions.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52633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</a:t>
            </a:r>
            <a:r>
              <a:rPr lang="fr-FR" dirty="0" smtClean="0"/>
              <a:t>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912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OpenAPI</a:t>
            </a:r>
            <a:r>
              <a:rPr lang="en-US" dirty="0"/>
              <a:t> spec handling in TR 21.900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3GPP Technical Specifications describing an API or common data types shall include an (</a:t>
            </a:r>
            <a:r>
              <a:rPr lang="en-US" dirty="0">
                <a:solidFill>
                  <a:srgbClr val="FF0000"/>
                </a:solidFill>
              </a:rPr>
              <a:t>normative</a:t>
            </a:r>
            <a:r>
              <a:rPr lang="en-US" dirty="0"/>
              <a:t>) annex documenting the corresponding </a:t>
            </a:r>
            <a:r>
              <a:rPr lang="en-US" dirty="0" err="1"/>
              <a:t>OpenAPI</a:t>
            </a:r>
            <a:r>
              <a:rPr lang="en-US" dirty="0"/>
              <a:t> specification file.</a:t>
            </a:r>
          </a:p>
          <a:p>
            <a:r>
              <a:rPr lang="en-GB" dirty="0"/>
              <a:t>Before making available any new version of a TS containing an </a:t>
            </a:r>
            <a:r>
              <a:rPr lang="en-GB" dirty="0" err="1"/>
              <a:t>OpenAPI</a:t>
            </a:r>
            <a:r>
              <a:rPr lang="en-GB" dirty="0"/>
              <a:t> specification file, the responsible MCC officer shall extract the (</a:t>
            </a:r>
            <a:r>
              <a:rPr lang="en-GB" dirty="0">
                <a:solidFill>
                  <a:srgbClr val="FF0000"/>
                </a:solidFill>
              </a:rPr>
              <a:t>syntax checked and verified</a:t>
            </a:r>
            <a:r>
              <a:rPr lang="en-GB" dirty="0"/>
              <a:t>) </a:t>
            </a:r>
            <a:r>
              <a:rPr lang="en-GB" dirty="0" err="1"/>
              <a:t>OpenAPI</a:t>
            </a:r>
            <a:r>
              <a:rPr lang="en-GB" dirty="0"/>
              <a:t> specification file from the annex of the TS and make it available as a stand-alone file in UTF-8.</a:t>
            </a:r>
          </a:p>
          <a:p>
            <a:r>
              <a:rPr lang="en-GB" dirty="0"/>
              <a:t>The file name shall follow the conventions defined in 3GPP TS 29.501 [6] clause 5.3.6 unless the TS containing an </a:t>
            </a:r>
            <a:r>
              <a:rPr lang="en-GB" dirty="0" err="1"/>
              <a:t>OpenAPI</a:t>
            </a:r>
            <a:r>
              <a:rPr lang="en-GB" dirty="0"/>
              <a:t> specification file indicates a different file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38526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OpenAPI</a:t>
            </a:r>
            <a:r>
              <a:rPr lang="en-US" dirty="0" smtClean="0"/>
              <a:t> spec handling in TR 21.900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As </a:t>
            </a:r>
            <a:r>
              <a:rPr lang="fr-FR" dirty="0" err="1" smtClean="0"/>
              <a:t>described</a:t>
            </a:r>
            <a:r>
              <a:rPr lang="fr-FR" dirty="0" smtClean="0"/>
              <a:t> in TR 21.900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the UTF-8 formatted </a:t>
            </a:r>
            <a:r>
              <a:rPr lang="en-US" dirty="0" err="1"/>
              <a:t>OpenAPI</a:t>
            </a:r>
            <a:r>
              <a:rPr lang="en-US" dirty="0"/>
              <a:t> specification files documented by TS shall be stored by the MCC officer in the following locations:</a:t>
            </a:r>
          </a:p>
          <a:p>
            <a:pPr lvl="1"/>
            <a:r>
              <a:rPr lang="en-GB" dirty="0"/>
              <a:t>https://forge.3gpp.org/rep/all/5G_APIs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From plenary #89, 3GPP Forge is used instead ETSI Forge. </a:t>
            </a:r>
          </a:p>
          <a:p>
            <a:pPr lvl="2"/>
            <a:r>
              <a:rPr lang="en-US" dirty="0"/>
              <a:t>This needs to be corrected in TS21.900</a:t>
            </a:r>
          </a:p>
          <a:p>
            <a:pPr lvl="1"/>
            <a:r>
              <a:rPr lang="en-US" dirty="0"/>
              <a:t>in the zip file containing the Word file of the new version of the TS (which is itself stored in the usual places).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3943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Objectives of the TS 29.501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TS 29.501 </a:t>
            </a:r>
            <a:r>
              <a:rPr lang="fr-FR" sz="2400" dirty="0" err="1"/>
              <a:t>provides</a:t>
            </a:r>
            <a:r>
              <a:rPr lang="fr-FR" sz="2400" dirty="0"/>
              <a:t> </a:t>
            </a:r>
            <a:r>
              <a:rPr lang="en-GB" sz="2400" dirty="0"/>
              <a:t>design principles and documentation guidelines for 5GC SBI APIs</a:t>
            </a:r>
          </a:p>
          <a:p>
            <a:pPr lvl="1"/>
            <a:r>
              <a:rPr lang="fr-FR" sz="2000" dirty="0" err="1"/>
              <a:t>Initially</a:t>
            </a:r>
            <a:r>
              <a:rPr lang="fr-FR" sz="2000" dirty="0"/>
              <a:t> </a:t>
            </a:r>
            <a:r>
              <a:rPr lang="fr-FR" sz="2000" dirty="0" err="1"/>
              <a:t>introduced</a:t>
            </a:r>
            <a:r>
              <a:rPr lang="fr-FR" sz="2000" dirty="0"/>
              <a:t> for SBI but </a:t>
            </a:r>
            <a:r>
              <a:rPr lang="fr-FR" sz="2000" dirty="0" err="1"/>
              <a:t>it</a:t>
            </a:r>
            <a:r>
              <a:rPr lang="fr-FR" sz="2000" dirty="0"/>
              <a:t> </a:t>
            </a:r>
            <a:r>
              <a:rPr lang="fr-FR" sz="2000" dirty="0" err="1"/>
              <a:t>applies</a:t>
            </a:r>
            <a:r>
              <a:rPr lang="fr-FR" sz="2000" dirty="0"/>
              <a:t> to </a:t>
            </a:r>
            <a:r>
              <a:rPr lang="fr-FR" sz="2000" dirty="0" err="1"/>
              <a:t>any</a:t>
            </a:r>
            <a:r>
              <a:rPr lang="fr-FR" sz="2000" dirty="0"/>
              <a:t> </a:t>
            </a:r>
            <a:r>
              <a:rPr lang="fr-FR" sz="2000" dirty="0" err="1"/>
              <a:t>OpenAPI</a:t>
            </a:r>
            <a:r>
              <a:rPr lang="fr-FR" sz="2000" dirty="0"/>
              <a:t> file</a:t>
            </a:r>
          </a:p>
          <a:p>
            <a:pPr lvl="1"/>
            <a:r>
              <a:rPr lang="fr-FR" sz="2000" dirty="0"/>
              <a:t>Introduction and scope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made more </a:t>
            </a:r>
            <a:r>
              <a:rPr lang="fr-FR" sz="2000" dirty="0" err="1"/>
              <a:t>generic</a:t>
            </a:r>
            <a:endParaRPr lang="fr-FR" sz="2000" dirty="0"/>
          </a:p>
          <a:p>
            <a:r>
              <a:rPr lang="fr-FR" sz="2400" dirty="0" err="1"/>
              <a:t>Subclause</a:t>
            </a:r>
            <a:r>
              <a:rPr lang="fr-FR" sz="2400" dirty="0"/>
              <a:t> 5.3 of TS 29.501 </a:t>
            </a:r>
            <a:r>
              <a:rPr lang="fr-FR" sz="2400" dirty="0" err="1"/>
              <a:t>specifies</a:t>
            </a:r>
            <a:r>
              <a:rPr lang="fr-FR" sz="2400" dirty="0"/>
              <a:t> the handling </a:t>
            </a:r>
            <a:r>
              <a:rPr lang="fr-FR" sz="2400" dirty="0" err="1"/>
              <a:t>OpenAPI</a:t>
            </a:r>
            <a:r>
              <a:rPr lang="fr-FR" sz="2400" dirty="0"/>
              <a:t> </a:t>
            </a:r>
            <a:r>
              <a:rPr lang="fr-FR" sz="2400" dirty="0" err="1"/>
              <a:t>specification</a:t>
            </a:r>
            <a:r>
              <a:rPr lang="fr-FR" sz="2400" dirty="0"/>
              <a:t> files.</a:t>
            </a:r>
          </a:p>
          <a:p>
            <a:r>
              <a:rPr lang="fr-FR" sz="2400" dirty="0"/>
              <a:t>TS 29.501 </a:t>
            </a:r>
            <a:r>
              <a:rPr lang="fr-FR" sz="2400" dirty="0" err="1"/>
              <a:t>should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</a:t>
            </a:r>
            <a:r>
              <a:rPr lang="fr-FR" sz="2400" dirty="0" err="1"/>
              <a:t>seen</a:t>
            </a:r>
            <a:r>
              <a:rPr lang="fr-FR" sz="2400" dirty="0"/>
              <a:t> as a Best </a:t>
            </a:r>
            <a:r>
              <a:rPr lang="fr-FR" sz="2400" dirty="0" err="1"/>
              <a:t>Current</a:t>
            </a:r>
            <a:r>
              <a:rPr lang="fr-FR" sz="2400" dirty="0"/>
              <a:t> </a:t>
            </a:r>
            <a:r>
              <a:rPr lang="fr-FR" sz="2400" dirty="0" err="1"/>
              <a:t>Pratice</a:t>
            </a:r>
            <a:r>
              <a:rPr lang="fr-FR" sz="2400" dirty="0"/>
              <a:t> document for 3GPP </a:t>
            </a:r>
            <a:r>
              <a:rPr lang="fr-FR" sz="2400" dirty="0" err="1"/>
              <a:t>that</a:t>
            </a:r>
            <a:r>
              <a:rPr lang="fr-FR" sz="2400" dirty="0"/>
              <a:t> </a:t>
            </a:r>
            <a:r>
              <a:rPr lang="fr-FR" sz="2400" dirty="0" err="1"/>
              <a:t>aims</a:t>
            </a:r>
            <a:r>
              <a:rPr lang="fr-FR" sz="2400" dirty="0"/>
              <a:t> to:</a:t>
            </a:r>
          </a:p>
          <a:p>
            <a:pPr lvl="1"/>
            <a:r>
              <a:rPr lang="fr-FR" sz="2000" dirty="0" err="1"/>
              <a:t>simplify</a:t>
            </a:r>
            <a:r>
              <a:rPr lang="fr-FR" sz="2000" dirty="0"/>
              <a:t> the </a:t>
            </a:r>
            <a:r>
              <a:rPr lang="fr-FR" sz="2000" dirty="0" err="1"/>
              <a:t>drafting</a:t>
            </a:r>
            <a:r>
              <a:rPr lang="fr-FR" sz="2000" dirty="0"/>
              <a:t> of new API </a:t>
            </a:r>
            <a:r>
              <a:rPr lang="fr-FR" sz="2000" dirty="0" err="1"/>
              <a:t>containing</a:t>
            </a:r>
            <a:r>
              <a:rPr lang="fr-FR" sz="2000" dirty="0"/>
              <a:t> </a:t>
            </a:r>
            <a:r>
              <a:rPr lang="fr-FR" sz="2000" dirty="0" err="1"/>
              <a:t>OpenAPI</a:t>
            </a:r>
            <a:r>
              <a:rPr lang="fr-FR" sz="2000" dirty="0"/>
              <a:t> </a:t>
            </a:r>
            <a:r>
              <a:rPr lang="fr-FR" sz="2000" dirty="0" err="1"/>
              <a:t>specification</a:t>
            </a:r>
            <a:r>
              <a:rPr lang="fr-FR" sz="2000" dirty="0"/>
              <a:t> file,</a:t>
            </a:r>
          </a:p>
          <a:p>
            <a:pPr lvl="1"/>
            <a:r>
              <a:rPr lang="fr-FR" sz="2000" dirty="0" err="1"/>
              <a:t>ensure</a:t>
            </a:r>
            <a:r>
              <a:rPr lang="fr-FR" sz="2000" dirty="0"/>
              <a:t> the </a:t>
            </a:r>
            <a:r>
              <a:rPr lang="fr-FR" sz="2000" dirty="0" err="1"/>
              <a:t>reusability</a:t>
            </a:r>
            <a:r>
              <a:rPr lang="fr-FR" sz="2000" dirty="0"/>
              <a:t> of </a:t>
            </a:r>
            <a:r>
              <a:rPr lang="fr-FR" sz="2000" dirty="0" err="1"/>
              <a:t>existing</a:t>
            </a:r>
            <a:r>
              <a:rPr lang="fr-FR" sz="2000" dirty="0"/>
              <a:t> APIs</a:t>
            </a:r>
          </a:p>
          <a:p>
            <a:pPr lvl="1"/>
            <a:r>
              <a:rPr lang="fr-FR" sz="2000" dirty="0" err="1"/>
              <a:t>provide</a:t>
            </a:r>
            <a:r>
              <a:rPr lang="fr-FR" sz="2000" dirty="0"/>
              <a:t> an </a:t>
            </a:r>
            <a:r>
              <a:rPr lang="fr-FR" sz="2000" dirty="0" err="1"/>
              <a:t>overall</a:t>
            </a:r>
            <a:r>
              <a:rPr lang="fr-FR" sz="2000" dirty="0"/>
              <a:t> </a:t>
            </a:r>
            <a:r>
              <a:rPr lang="fr-FR" sz="2000" dirty="0" err="1"/>
              <a:t>consistency</a:t>
            </a:r>
            <a:r>
              <a:rPr lang="fr-FR" sz="2000" dirty="0"/>
              <a:t> at the 3GPP </a:t>
            </a:r>
            <a:r>
              <a:rPr lang="fr-FR" sz="2000" dirty="0" err="1"/>
              <a:t>level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14407953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Situation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r>
              <a:rPr lang="fr-FR" sz="2000" dirty="0"/>
              <a:t>For </a:t>
            </a:r>
            <a:r>
              <a:rPr lang="fr-FR" sz="2000" dirty="0" smtClean="0"/>
              <a:t>Rel-15: </a:t>
            </a:r>
            <a:endParaRPr lang="fr-FR" sz="2000" dirty="0"/>
          </a:p>
          <a:p>
            <a:pPr lvl="1"/>
            <a:r>
              <a:rPr lang="en-US" sz="1800" dirty="0"/>
              <a:t>CT3/CT4: 66 APIs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pPr lvl="1"/>
            <a:r>
              <a:rPr lang="en-US" sz="1800" dirty="0"/>
              <a:t>SA5-CH: 1 API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r>
              <a:rPr lang="fr-FR" sz="2000" dirty="0"/>
              <a:t>For Rel-16:</a:t>
            </a:r>
          </a:p>
          <a:p>
            <a:pPr lvl="1"/>
            <a:r>
              <a:rPr lang="en-US" sz="1800" dirty="0"/>
              <a:t>CT3/CT4: 113 APIs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pPr lvl="1"/>
            <a:r>
              <a:rPr lang="en-US" sz="1800" dirty="0"/>
              <a:t>SA5-CH: 2 APIs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pPr lvl="1"/>
            <a:r>
              <a:rPr lang="en-US" sz="1800" dirty="0"/>
              <a:t>SA5-OM: 14 APIs </a:t>
            </a:r>
            <a:r>
              <a:rPr lang="fr-FR" sz="1800" dirty="0"/>
              <a:t>(in 3GPP Forge SA5 </a:t>
            </a:r>
            <a:r>
              <a:rPr lang="fr-FR" sz="1800" dirty="0" err="1"/>
              <a:t>MnS</a:t>
            </a:r>
            <a:r>
              <a:rPr lang="fr-FR" sz="1800" dirty="0"/>
              <a:t> repository)</a:t>
            </a:r>
            <a:endParaRPr lang="en-US" sz="1800" dirty="0"/>
          </a:p>
          <a:p>
            <a:r>
              <a:rPr lang="en-US" sz="2000" dirty="0"/>
              <a:t>All CT and SA5-Ch </a:t>
            </a:r>
            <a:r>
              <a:rPr lang="en-US" sz="2000" dirty="0" err="1"/>
              <a:t>OpenAPI</a:t>
            </a:r>
            <a:r>
              <a:rPr lang="en-US" sz="2000" dirty="0"/>
              <a:t> specification files </a:t>
            </a:r>
            <a:r>
              <a:rPr lang="en-US" sz="2000" dirty="0" smtClean="0"/>
              <a:t>(182 </a:t>
            </a:r>
            <a:r>
              <a:rPr lang="en-US" sz="2000" dirty="0" err="1" smtClean="0"/>
              <a:t>OpenAPI</a:t>
            </a:r>
            <a:r>
              <a:rPr lang="en-US" sz="2000" dirty="0" smtClean="0"/>
              <a:t> specs)</a:t>
            </a:r>
            <a:endParaRPr lang="en-US" sz="2000" dirty="0"/>
          </a:p>
          <a:p>
            <a:pPr lvl="1"/>
            <a:r>
              <a:rPr lang="en-US" sz="1800" dirty="0"/>
              <a:t>Follow design guidelines in TS 29.501</a:t>
            </a:r>
          </a:p>
          <a:p>
            <a:pPr lvl="1"/>
            <a:r>
              <a:rPr lang="en-US" sz="1800" dirty="0"/>
              <a:t>Are stored in 3GPP/5G_APIs </a:t>
            </a:r>
            <a:r>
              <a:rPr lang="en-US" sz="1800" dirty="0" smtClean="0"/>
              <a:t>repository as specified in TR 21.900</a:t>
            </a:r>
          </a:p>
          <a:p>
            <a:pPr lvl="1"/>
            <a:r>
              <a:rPr lang="fr-FR" sz="1800" dirty="0" smtClean="0"/>
              <a:t>NOTE: SA4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developing</a:t>
            </a:r>
            <a:r>
              <a:rPr lang="fr-FR" sz="1800" dirty="0" smtClean="0"/>
              <a:t> 14 </a:t>
            </a:r>
            <a:r>
              <a:rPr lang="fr-FR" sz="1800" dirty="0" err="1" smtClean="0"/>
              <a:t>OpenAPI</a:t>
            </a:r>
            <a:r>
              <a:rPr lang="fr-FR" sz="1800" dirty="0" smtClean="0"/>
              <a:t> </a:t>
            </a:r>
            <a:r>
              <a:rPr lang="fr-FR" sz="1800" dirty="0" err="1" smtClean="0"/>
              <a:t>specification</a:t>
            </a:r>
            <a:r>
              <a:rPr lang="fr-FR" sz="1800" dirty="0" smtClean="0"/>
              <a:t> files </a:t>
            </a:r>
            <a:r>
              <a:rPr lang="fr-FR" sz="1800" dirty="0" err="1" smtClean="0"/>
              <a:t>applying</a:t>
            </a:r>
            <a:r>
              <a:rPr lang="fr-FR" sz="1800" dirty="0" smtClean="0"/>
              <a:t> TS 29.501 </a:t>
            </a:r>
            <a:r>
              <a:rPr lang="fr-FR" sz="1800" dirty="0" err="1" smtClean="0"/>
              <a:t>recommendations</a:t>
            </a:r>
            <a:endParaRPr lang="fr-FR" sz="1800" dirty="0" smtClean="0"/>
          </a:p>
          <a:p>
            <a:r>
              <a:rPr lang="fr-FR" sz="2000" dirty="0" smtClean="0"/>
              <a:t>SA-OAM </a:t>
            </a:r>
            <a:r>
              <a:rPr lang="fr-FR" sz="2000" dirty="0" err="1" smtClean="0"/>
              <a:t>following</a:t>
            </a:r>
            <a:r>
              <a:rPr lang="fr-FR" sz="2000" dirty="0" smtClean="0"/>
              <a:t> </a:t>
            </a:r>
            <a:r>
              <a:rPr lang="fr-FR" sz="2000" dirty="0" err="1" smtClean="0"/>
              <a:t>their</a:t>
            </a:r>
            <a:r>
              <a:rPr lang="fr-FR" sz="2000" dirty="0" smtClean="0"/>
              <a:t> </a:t>
            </a:r>
            <a:r>
              <a:rPr lang="fr-FR" sz="2000" dirty="0" err="1" smtClean="0"/>
              <a:t>own</a:t>
            </a:r>
            <a:r>
              <a:rPr lang="fr-FR" sz="2000" dirty="0" smtClean="0"/>
              <a:t> guidelines and </a:t>
            </a:r>
            <a:r>
              <a:rPr lang="fr-FR" sz="2000" dirty="0" err="1" smtClean="0"/>
              <a:t>deviating</a:t>
            </a:r>
            <a:r>
              <a:rPr lang="fr-FR" sz="2000" dirty="0" smtClean="0"/>
              <a:t> </a:t>
            </a:r>
            <a:r>
              <a:rPr lang="fr-FR" sz="2000" dirty="0" err="1" smtClean="0"/>
              <a:t>from</a:t>
            </a:r>
            <a:r>
              <a:rPr lang="fr-FR" sz="2000" dirty="0" smtClean="0"/>
              <a:t> 21.900 (cf. LS </a:t>
            </a:r>
            <a:r>
              <a:rPr lang="fr-FR" sz="2000" dirty="0" err="1" smtClean="0"/>
              <a:t>from</a:t>
            </a:r>
            <a:r>
              <a:rPr lang="fr-FR" sz="2000" dirty="0" smtClean="0"/>
              <a:t> SA5 </a:t>
            </a:r>
            <a:r>
              <a:rPr lang="fr-FR" sz="2000" dirty="0"/>
              <a:t>in </a:t>
            </a:r>
            <a:r>
              <a:rPr lang="fr-FR" sz="2000" dirty="0" smtClean="0"/>
              <a:t>CP-210269)</a:t>
            </a:r>
            <a:endParaRPr lang="en-US" sz="2000" dirty="0" smtClean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1759125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Elections at CT#91-e</a:t>
            </a:r>
            <a:endParaRPr lang="en-US" dirty="0" smtClean="0"/>
          </a:p>
          <a:p>
            <a:r>
              <a:rPr lang="fr-FR" dirty="0" smtClean="0"/>
              <a:t>Elections in </a:t>
            </a:r>
            <a:r>
              <a:rPr lang="fr-FR" dirty="0" err="1" smtClean="0"/>
              <a:t>WGs</a:t>
            </a:r>
            <a:endParaRPr lang="fr-FR" dirty="0" smtClean="0"/>
          </a:p>
          <a:p>
            <a:r>
              <a:rPr lang="fr-FR" dirty="0" smtClean="0"/>
              <a:t>Meeting planning for 2021 Q3/Q4</a:t>
            </a:r>
            <a:endParaRPr lang="fr-FR" dirty="0"/>
          </a:p>
          <a:p>
            <a:r>
              <a:rPr lang="fr-FR" dirty="0" smtClean="0"/>
              <a:t>E-meeting handling</a:t>
            </a:r>
            <a:endParaRPr lang="fr-FR" dirty="0" smtClean="0"/>
          </a:p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handling</a:t>
            </a:r>
            <a:r>
              <a:rPr lang="en-US" dirty="0" smtClean="0"/>
              <a:t> </a:t>
            </a:r>
            <a:endParaRPr lang="en-US" dirty="0"/>
          </a:p>
          <a:p>
            <a:r>
              <a:rPr lang="fr-FR" dirty="0" err="1" smtClean="0"/>
              <a:t>AoB</a:t>
            </a:r>
            <a:r>
              <a:rPr lang="fr-FR" dirty="0" smtClean="0"/>
              <a:t>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common</a:t>
            </a:r>
            <a:r>
              <a:rPr lang="fr-FR" dirty="0" smtClean="0"/>
              <a:t> </a:t>
            </a:r>
            <a:r>
              <a:rPr lang="fr-FR" dirty="0" err="1" smtClean="0"/>
              <a:t>alignment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/>
              <a:t>Need</a:t>
            </a:r>
            <a:r>
              <a:rPr lang="fr-FR" sz="2400" dirty="0" smtClean="0"/>
              <a:t> for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</a:t>
            </a:r>
            <a:r>
              <a:rPr lang="fr-FR" sz="2400" dirty="0" err="1" smtClean="0"/>
              <a:t>principles</a:t>
            </a:r>
            <a:r>
              <a:rPr lang="fr-FR" sz="2400" dirty="0" smtClean="0"/>
              <a:t> for the design and handling of </a:t>
            </a:r>
            <a:r>
              <a:rPr lang="fr-FR" sz="2400" dirty="0" err="1" smtClean="0"/>
              <a:t>OpenAPI</a:t>
            </a:r>
            <a:r>
              <a:rPr lang="fr-FR" sz="2400" dirty="0" smtClean="0"/>
              <a:t> </a:t>
            </a:r>
            <a:r>
              <a:rPr lang="fr-FR" sz="2400" dirty="0" err="1" smtClean="0"/>
              <a:t>specifications</a:t>
            </a:r>
            <a:r>
              <a:rPr lang="fr-FR" sz="2400" dirty="0" smtClean="0"/>
              <a:t> in 3GPP</a:t>
            </a:r>
          </a:p>
          <a:p>
            <a:r>
              <a:rPr lang="fr-FR" sz="2400" dirty="0" err="1" smtClean="0"/>
              <a:t>Misalignment</a:t>
            </a:r>
            <a:r>
              <a:rPr lang="fr-FR" sz="2400" dirty="0" smtClean="0"/>
              <a:t> </a:t>
            </a:r>
            <a:r>
              <a:rPr lang="fr-FR" sz="2400" dirty="0" err="1" smtClean="0"/>
              <a:t>between</a:t>
            </a:r>
            <a:r>
              <a:rPr lang="fr-FR" sz="2400" dirty="0" smtClean="0"/>
              <a:t> SA5-OAM and the </a:t>
            </a:r>
            <a:r>
              <a:rPr lang="fr-FR" sz="2400" dirty="0" err="1" smtClean="0"/>
              <a:t>other</a:t>
            </a:r>
            <a:r>
              <a:rPr lang="fr-FR" sz="2400" dirty="0" smtClean="0"/>
              <a:t> groups has been </a:t>
            </a:r>
            <a:r>
              <a:rPr lang="fr-FR" sz="2400" dirty="0" err="1" smtClean="0"/>
              <a:t>discussed</a:t>
            </a:r>
            <a:r>
              <a:rPr lang="fr-FR" sz="2400" dirty="0" smtClean="0"/>
              <a:t> offline and in SA5 meeting</a:t>
            </a:r>
          </a:p>
          <a:p>
            <a:r>
              <a:rPr lang="fr-FR" sz="2400" dirty="0" err="1" smtClean="0"/>
              <a:t>Even</a:t>
            </a:r>
            <a:r>
              <a:rPr lang="fr-FR" sz="2400" dirty="0" smtClean="0"/>
              <a:t> if TS 29.501 </a:t>
            </a:r>
            <a:r>
              <a:rPr lang="fr-FR" sz="2400" dirty="0" err="1" smtClean="0"/>
              <a:t>was</a:t>
            </a:r>
            <a:r>
              <a:rPr lang="fr-FR" sz="2400" dirty="0" smtClean="0"/>
              <a:t> </a:t>
            </a:r>
            <a:r>
              <a:rPr lang="fr-FR" sz="2400" dirty="0" err="1" smtClean="0"/>
              <a:t>meant</a:t>
            </a:r>
            <a:r>
              <a:rPr lang="fr-FR" sz="2400" dirty="0" smtClean="0"/>
              <a:t> to </a:t>
            </a:r>
            <a:r>
              <a:rPr lang="fr-FR" sz="2400" dirty="0" err="1" smtClean="0"/>
              <a:t>provide</a:t>
            </a:r>
            <a:r>
              <a:rPr lang="fr-FR" sz="2400" dirty="0" smtClean="0"/>
              <a:t>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design guidelines for </a:t>
            </a:r>
            <a:r>
              <a:rPr lang="fr-FR" sz="2400" dirty="0" err="1" smtClean="0"/>
              <a:t>any</a:t>
            </a:r>
            <a:r>
              <a:rPr lang="fr-FR" sz="2400" dirty="0" smtClean="0"/>
              <a:t> </a:t>
            </a:r>
            <a:r>
              <a:rPr lang="fr-FR" sz="2400" dirty="0" err="1" smtClean="0"/>
              <a:t>OpenAPI</a:t>
            </a:r>
            <a:r>
              <a:rPr lang="fr-FR" sz="2400" dirty="0" smtClean="0"/>
              <a:t> </a:t>
            </a:r>
            <a:r>
              <a:rPr lang="fr-FR" sz="2400" dirty="0" err="1" smtClean="0"/>
              <a:t>specification</a:t>
            </a:r>
            <a:r>
              <a:rPr lang="fr-FR" sz="2400" dirty="0" smtClean="0"/>
              <a:t>, </a:t>
            </a:r>
            <a:r>
              <a:rPr lang="fr-FR" sz="2400" dirty="0" err="1" smtClean="0"/>
              <a:t>some</a:t>
            </a:r>
            <a:r>
              <a:rPr lang="fr-FR" sz="2400" dirty="0" smtClean="0"/>
              <a:t> parts </a:t>
            </a:r>
            <a:r>
              <a:rPr lang="fr-FR" sz="2400" dirty="0" err="1" smtClean="0"/>
              <a:t>seem</a:t>
            </a:r>
            <a:r>
              <a:rPr lang="fr-FR" sz="2400" dirty="0" smtClean="0"/>
              <a:t> to </a:t>
            </a:r>
            <a:r>
              <a:rPr lang="fr-FR" sz="2400" dirty="0" err="1" smtClean="0"/>
              <a:t>be</a:t>
            </a:r>
            <a:r>
              <a:rPr lang="fr-FR" sz="2400" dirty="0" smtClean="0"/>
              <a:t> SBI-</a:t>
            </a:r>
            <a:r>
              <a:rPr lang="fr-FR" sz="2400" dirty="0" err="1" smtClean="0"/>
              <a:t>specific</a:t>
            </a:r>
            <a:r>
              <a:rPr lang="fr-FR" sz="2400" dirty="0" smtClean="0"/>
              <a:t>.</a:t>
            </a:r>
          </a:p>
          <a:p>
            <a:r>
              <a:rPr lang="fr-FR" sz="2400" dirty="0" smtClean="0"/>
              <a:t>A discussion group </a:t>
            </a:r>
            <a:r>
              <a:rPr lang="fr-FR" sz="2400" dirty="0" err="1" smtClean="0"/>
              <a:t>is</a:t>
            </a:r>
            <a:r>
              <a:rPr lang="fr-FR" sz="2400" dirty="0" smtClean="0"/>
              <a:t> </a:t>
            </a:r>
            <a:r>
              <a:rPr lang="fr-FR" sz="2400" dirty="0" err="1" smtClean="0"/>
              <a:t>required</a:t>
            </a:r>
            <a:endParaRPr lang="fr-FR" sz="2400" dirty="0" smtClean="0"/>
          </a:p>
          <a:p>
            <a:pPr lvl="1"/>
            <a:r>
              <a:rPr lang="fr-FR" sz="2000" dirty="0" err="1" smtClean="0"/>
              <a:t>With</a:t>
            </a:r>
            <a:r>
              <a:rPr lang="fr-FR" sz="2000" dirty="0" smtClean="0"/>
              <a:t> experts </a:t>
            </a:r>
            <a:r>
              <a:rPr lang="fr-FR" sz="2000" dirty="0" err="1" smtClean="0"/>
              <a:t>from</a:t>
            </a:r>
            <a:r>
              <a:rPr lang="fr-FR" sz="2000" dirty="0" smtClean="0"/>
              <a:t> the </a:t>
            </a:r>
            <a:r>
              <a:rPr lang="fr-FR" sz="2000" dirty="0" smtClean="0"/>
              <a:t>CT/SA </a:t>
            </a:r>
            <a:r>
              <a:rPr lang="fr-FR" sz="2000" dirty="0" err="1" smtClean="0"/>
              <a:t>WGs</a:t>
            </a:r>
            <a:r>
              <a:rPr lang="fr-FR" sz="2000" dirty="0" smtClean="0"/>
              <a:t> </a:t>
            </a:r>
            <a:r>
              <a:rPr lang="fr-FR" sz="2000" dirty="0" err="1" smtClean="0"/>
              <a:t>developing</a:t>
            </a:r>
            <a:r>
              <a:rPr lang="fr-FR" sz="2000" dirty="0" smtClean="0"/>
              <a:t>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endParaRPr lang="fr-FR" sz="2000" dirty="0" smtClean="0"/>
          </a:p>
          <a:p>
            <a:pPr lvl="1"/>
            <a:r>
              <a:rPr lang="fr-FR" sz="2000" dirty="0" smtClean="0"/>
              <a:t>To check </a:t>
            </a:r>
            <a:r>
              <a:rPr lang="fr-FR" sz="2000" dirty="0" err="1" smtClean="0"/>
              <a:t>what</a:t>
            </a:r>
            <a:r>
              <a:rPr lang="fr-FR" sz="2000" dirty="0" smtClean="0"/>
              <a:t> </a:t>
            </a:r>
            <a:r>
              <a:rPr lang="fr-FR" sz="2000" dirty="0" err="1" smtClean="0"/>
              <a:t>really</a:t>
            </a:r>
            <a:r>
              <a:rPr lang="fr-FR" sz="2000" dirty="0" smtClean="0"/>
              <a:t> </a:t>
            </a:r>
            <a:r>
              <a:rPr lang="fr-FR" sz="2000" dirty="0" err="1" smtClean="0"/>
              <a:t>needs</a:t>
            </a:r>
            <a:r>
              <a:rPr lang="fr-FR" sz="2000" dirty="0" smtClean="0"/>
              <a:t> to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common</a:t>
            </a:r>
            <a:r>
              <a:rPr lang="fr-FR" sz="2000" dirty="0" smtClean="0"/>
              <a:t> to all the groups</a:t>
            </a:r>
          </a:p>
          <a:p>
            <a:pPr lvl="1"/>
            <a:r>
              <a:rPr lang="fr-FR" sz="2000" dirty="0" smtClean="0"/>
              <a:t>To </a:t>
            </a:r>
            <a:r>
              <a:rPr lang="fr-FR" sz="2000" dirty="0" err="1" smtClean="0"/>
              <a:t>decide</a:t>
            </a:r>
            <a:r>
              <a:rPr lang="fr-FR" sz="2000" dirty="0" smtClean="0"/>
              <a:t> in </a:t>
            </a:r>
            <a:r>
              <a:rPr lang="fr-FR" sz="2000" dirty="0" err="1" smtClean="0"/>
              <a:t>which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r>
              <a:rPr lang="fr-FR" sz="2000" dirty="0" smtClean="0"/>
              <a:t> </a:t>
            </a:r>
            <a:r>
              <a:rPr lang="fr-FR" sz="2000" dirty="0" err="1" smtClean="0"/>
              <a:t>it</a:t>
            </a:r>
            <a:r>
              <a:rPr lang="fr-FR" sz="2000" dirty="0" smtClean="0"/>
              <a:t> </a:t>
            </a:r>
            <a:r>
              <a:rPr lang="fr-FR" sz="2000" dirty="0" err="1" smtClean="0"/>
              <a:t>should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documented</a:t>
            </a:r>
            <a:r>
              <a:rPr lang="fr-FR" sz="2000" dirty="0" smtClean="0"/>
              <a:t> </a:t>
            </a:r>
          </a:p>
          <a:p>
            <a:r>
              <a:rPr lang="fr-FR" sz="2400" dirty="0" err="1" smtClean="0"/>
              <a:t>Proposal</a:t>
            </a:r>
            <a:r>
              <a:rPr lang="fr-FR" sz="2400" dirty="0" smtClean="0"/>
              <a:t>: Final output </a:t>
            </a:r>
            <a:r>
              <a:rPr lang="fr-FR" sz="2400" dirty="0" err="1" smtClean="0"/>
              <a:t>should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available</a:t>
            </a:r>
            <a:r>
              <a:rPr lang="fr-FR" sz="2400" dirty="0" smtClean="0"/>
              <a:t> in TSG#92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387623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Elections in </a:t>
            </a:r>
            <a:r>
              <a:rPr lang="fr-FR" dirty="0" err="1" smtClean="0"/>
              <a:t>WGs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692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Elections at CT#91-e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  <a:endParaRPr lang="en-US" altLang="en-US" sz="1800" dirty="0"/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054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err="1" smtClean="0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Atle Monrad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 smtClean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TBC</a:t>
            </a:r>
            <a:endParaRPr lang="en-US" altLang="en-US" sz="1800" dirty="0" smtClean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 smtClean="0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smtClean="0">
                <a:solidFill>
                  <a:srgbClr val="FF0000"/>
                </a:solidFill>
              </a:rPr>
              <a:t>No </a:t>
            </a:r>
            <a:r>
              <a:rPr lang="fr-FR" altLang="en-US" sz="1800" i="1" dirty="0" err="1" smtClean="0">
                <a:solidFill>
                  <a:srgbClr val="FF0000"/>
                </a:solidFill>
              </a:rPr>
              <a:t>choice</a:t>
            </a:r>
            <a:endParaRPr lang="en-US" altLang="en-US" sz="1800" i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304" y="3416301"/>
            <a:ext cx="1317763" cy="131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Elections in </a:t>
            </a:r>
            <a:r>
              <a:rPr lang="fr-FR" dirty="0" err="1" smtClean="0"/>
              <a:t>WGs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68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WG </a:t>
            </a:r>
            <a:r>
              <a:rPr lang="fr-FR" dirty="0" err="1" smtClean="0"/>
              <a:t>elections</a:t>
            </a:r>
            <a:r>
              <a:rPr lang="fr-FR" dirty="0" smtClean="0"/>
              <a:t> in Q2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CT1</a:t>
            </a:r>
          </a:p>
          <a:p>
            <a:pPr lvl="1"/>
            <a:r>
              <a:rPr lang="fr-FR" dirty="0" smtClean="0"/>
              <a:t>1 Chair</a:t>
            </a:r>
          </a:p>
          <a:p>
            <a:pPr lvl="1"/>
            <a:r>
              <a:rPr lang="fr-FR" dirty="0" smtClean="0"/>
              <a:t>1 Vice-Chair</a:t>
            </a:r>
            <a:endParaRPr lang="en-US" dirty="0" smtClean="0"/>
          </a:p>
          <a:p>
            <a:r>
              <a:rPr lang="en-US" dirty="0" smtClean="0"/>
              <a:t>CT4</a:t>
            </a:r>
          </a:p>
          <a:p>
            <a:pPr lvl="1"/>
            <a:r>
              <a:rPr lang="fr-FR" dirty="0" smtClean="0"/>
              <a:t>1 Chair</a:t>
            </a:r>
          </a:p>
          <a:p>
            <a:pPr lvl="1"/>
            <a:r>
              <a:rPr lang="fr-FR" dirty="0" smtClean="0"/>
              <a:t>2 Vice-Chair </a:t>
            </a:r>
            <a:endParaRPr lang="en-US" dirty="0" smtClean="0"/>
          </a:p>
          <a:p>
            <a:r>
              <a:rPr lang="en-US" dirty="0" smtClean="0"/>
              <a:t>CT6 </a:t>
            </a:r>
            <a:r>
              <a:rPr lang="en-US" dirty="0"/>
              <a:t>Elections </a:t>
            </a:r>
            <a:r>
              <a:rPr lang="en-US" dirty="0" smtClean="0"/>
              <a:t>to be planned (?)</a:t>
            </a:r>
          </a:p>
          <a:p>
            <a:pPr lvl="1"/>
            <a:r>
              <a:rPr lang="fr-FR" dirty="0" smtClean="0"/>
              <a:t>1 Chair</a:t>
            </a:r>
            <a:endParaRPr lang="en-US" dirty="0" smtClean="0"/>
          </a:p>
          <a:p>
            <a:pPr lvl="1"/>
            <a:r>
              <a:rPr lang="en-US" dirty="0" smtClean="0"/>
              <a:t>CT6#100 Chair election canceled, waiting for the 3GPP voting tool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73677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 </a:t>
            </a:r>
            <a:r>
              <a:rPr lang="fr-FR" dirty="0" err="1" smtClean="0"/>
              <a:t>process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proposed to follow the same procedures than for the </a:t>
            </a:r>
            <a:r>
              <a:rPr lang="en-US" dirty="0" smtClean="0"/>
              <a:t>elections at CT#91-e</a:t>
            </a:r>
          </a:p>
          <a:p>
            <a:pPr lvl="1"/>
            <a:r>
              <a:rPr lang="fr-FR" dirty="0" smtClean="0"/>
              <a:t>A </a:t>
            </a:r>
            <a:r>
              <a:rPr lang="fr-FR" dirty="0" err="1" smtClean="0"/>
              <a:t>firmed</a:t>
            </a:r>
            <a:r>
              <a:rPr lang="fr-FR" dirty="0" smtClean="0"/>
              <a:t> registration deadline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set 48h </a:t>
            </a:r>
            <a:r>
              <a:rPr lang="fr-FR" dirty="0" err="1" smtClean="0"/>
              <a:t>before</a:t>
            </a:r>
            <a:r>
              <a:rPr lang="fr-FR" dirty="0" smtClean="0"/>
              <a:t> the meeting</a:t>
            </a:r>
          </a:p>
          <a:p>
            <a:pPr lvl="2"/>
            <a:r>
              <a:rPr lang="fr-FR" dirty="0" err="1"/>
              <a:t>After</a:t>
            </a:r>
            <a:r>
              <a:rPr lang="fr-FR" dirty="0"/>
              <a:t> the deadline, </a:t>
            </a:r>
            <a:r>
              <a:rPr lang="fr-FR" dirty="0" smtClean="0"/>
              <a:t>de-registration </a:t>
            </a:r>
            <a:r>
              <a:rPr lang="fr-FR" dirty="0"/>
              <a:t>or affiliation modifications </a:t>
            </a:r>
            <a:r>
              <a:rPr lang="fr-FR" dirty="0" err="1"/>
              <a:t>will</a:t>
            </a:r>
            <a:r>
              <a:rPr lang="fr-FR" dirty="0"/>
              <a:t> not </a:t>
            </a:r>
            <a:r>
              <a:rPr lang="fr-FR" dirty="0" err="1"/>
              <a:t>be</a:t>
            </a:r>
            <a:r>
              <a:rPr lang="fr-FR" dirty="0"/>
              <a:t> possible </a:t>
            </a:r>
            <a:r>
              <a:rPr lang="fr-FR" dirty="0" err="1"/>
              <a:t>before</a:t>
            </a:r>
            <a:r>
              <a:rPr lang="fr-FR" dirty="0"/>
              <a:t> the end of the </a:t>
            </a:r>
            <a:r>
              <a:rPr lang="fr-FR" dirty="0" err="1" smtClean="0"/>
              <a:t>elections</a:t>
            </a:r>
            <a:r>
              <a:rPr lang="fr-FR" dirty="0" smtClean="0"/>
              <a:t> </a:t>
            </a:r>
          </a:p>
          <a:p>
            <a:pPr lvl="1"/>
            <a:r>
              <a:rPr lang="fr-FR" dirty="0" smtClean="0"/>
              <a:t>Meeting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start</a:t>
            </a:r>
            <a:r>
              <a:rPr lang="fr-FR" dirty="0" smtClean="0"/>
              <a:t> few </a:t>
            </a:r>
            <a:r>
              <a:rPr lang="fr-FR" dirty="0" err="1" smtClean="0"/>
              <a:t>days</a:t>
            </a:r>
            <a:r>
              <a:rPr lang="fr-FR" dirty="0" smtClean="0"/>
              <a:t> </a:t>
            </a:r>
            <a:r>
              <a:rPr lang="fr-FR" dirty="0" err="1" smtClean="0"/>
              <a:t>before</a:t>
            </a:r>
            <a:r>
              <a:rPr lang="fr-FR" dirty="0" smtClean="0"/>
              <a:t> the </a:t>
            </a:r>
            <a:r>
              <a:rPr lang="fr-FR" dirty="0" err="1" smtClean="0"/>
              <a:t>technical</a:t>
            </a:r>
            <a:r>
              <a:rPr lang="fr-FR" dirty="0" smtClean="0"/>
              <a:t> meeting to </a:t>
            </a:r>
            <a:r>
              <a:rPr lang="fr-FR" dirty="0" err="1" smtClean="0"/>
              <a:t>organize</a:t>
            </a:r>
            <a:r>
              <a:rPr lang="fr-FR" dirty="0" smtClean="0"/>
              <a:t> the first ballots</a:t>
            </a:r>
          </a:p>
          <a:p>
            <a:pPr lvl="1"/>
            <a:r>
              <a:rPr lang="fr-FR" dirty="0" smtClean="0"/>
              <a:t>Ballots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held</a:t>
            </a:r>
            <a:r>
              <a:rPr lang="fr-FR" dirty="0" smtClean="0"/>
              <a:t> </a:t>
            </a:r>
            <a:r>
              <a:rPr lang="fr-FR" dirty="0" err="1" smtClean="0"/>
              <a:t>after</a:t>
            </a:r>
            <a:r>
              <a:rPr lang="fr-FR" dirty="0" smtClean="0"/>
              <a:t> the end of the meeting if </a:t>
            </a:r>
            <a:r>
              <a:rPr lang="fr-FR" dirty="0" err="1" smtClean="0"/>
              <a:t>required</a:t>
            </a:r>
            <a:endParaRPr lang="fr-FR" dirty="0" smtClean="0"/>
          </a:p>
          <a:p>
            <a:pPr lvl="1"/>
            <a:r>
              <a:rPr lang="en-US" dirty="0" smtClean="0"/>
              <a:t>Each </a:t>
            </a:r>
            <a:r>
              <a:rPr lang="en-US" dirty="0"/>
              <a:t>ballot will be open for 18 hours, following the guidance received from </a:t>
            </a:r>
            <a:r>
              <a:rPr lang="en-US" dirty="0" smtClean="0"/>
              <a:t>PCG</a:t>
            </a:r>
          </a:p>
          <a:p>
            <a:r>
              <a:rPr lang="fr-FR" dirty="0" smtClean="0"/>
              <a:t>WG chairs are </a:t>
            </a:r>
            <a:r>
              <a:rPr lang="fr-FR" dirty="0" err="1" smtClean="0"/>
              <a:t>responsible</a:t>
            </a:r>
            <a:r>
              <a:rPr lang="fr-FR" dirty="0" smtClean="0"/>
              <a:t> of the </a:t>
            </a:r>
            <a:r>
              <a:rPr lang="fr-FR" dirty="0" err="1" smtClean="0"/>
              <a:t>organization</a:t>
            </a:r>
            <a:r>
              <a:rPr lang="fr-FR" dirty="0" smtClean="0"/>
              <a:t> of the </a:t>
            </a:r>
            <a:r>
              <a:rPr lang="fr-FR" dirty="0" err="1" smtClean="0"/>
              <a:t>elections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96046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planning in 2021 Q3/Q4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24255</TotalTime>
  <Words>1120</Words>
  <Application>Microsoft Office PowerPoint</Application>
  <PresentationFormat>Grand écran</PresentationFormat>
  <Paragraphs>282</Paragraphs>
  <Slides>22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CT#91-e Administrivia</vt:lpstr>
      <vt:lpstr>Content</vt:lpstr>
      <vt:lpstr>Elections at CT#91-e</vt:lpstr>
      <vt:lpstr>TSG CT Officials</vt:lpstr>
      <vt:lpstr>TSG CT Officials</vt:lpstr>
      <vt:lpstr>Elections in WGs</vt:lpstr>
      <vt:lpstr>CT WG elections in Q2</vt:lpstr>
      <vt:lpstr>Election process</vt:lpstr>
      <vt:lpstr>Meeting planning in 2021 Q3/Q4</vt:lpstr>
      <vt:lpstr>Meeting format for 2021 Q3/Q4</vt:lpstr>
      <vt:lpstr>Current Release 17 schedule</vt:lpstr>
      <vt:lpstr>Meeting format for 2021 Q3/Q4</vt:lpstr>
      <vt:lpstr>E-meeting handling</vt:lpstr>
      <vt:lpstr>Recommendation to the WG chairs</vt:lpstr>
      <vt:lpstr>OpenAPI Spec handling</vt:lpstr>
      <vt:lpstr>OpenAPI spec handling in TR 21.900</vt:lpstr>
      <vt:lpstr>OpenAPI spec handling in TR 21.900</vt:lpstr>
      <vt:lpstr>Objectives of the TS 29.501</vt:lpstr>
      <vt:lpstr>Situation</vt:lpstr>
      <vt:lpstr>Need for common alignment</vt:lpstr>
      <vt:lpstr>Elections in WGs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906</cp:revision>
  <dcterms:created xsi:type="dcterms:W3CDTF">2010-02-05T13:52:04Z</dcterms:created>
  <dcterms:modified xsi:type="dcterms:W3CDTF">2021-03-22T08:44:50Z</dcterms:modified>
  <cp:contentStatus>Template 2017</cp:contentStatus>
</cp:coreProperties>
</file>