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2"/>
  </p:notesMasterIdLst>
  <p:handoutMasterIdLst>
    <p:handoutMasterId r:id="rId23"/>
  </p:handoutMasterIdLst>
  <p:sldIdLst>
    <p:sldId id="341" r:id="rId5"/>
    <p:sldId id="368" r:id="rId6"/>
    <p:sldId id="387" r:id="rId7"/>
    <p:sldId id="388" r:id="rId8"/>
    <p:sldId id="367" r:id="rId9"/>
    <p:sldId id="385" r:id="rId10"/>
    <p:sldId id="370" r:id="rId11"/>
    <p:sldId id="377" r:id="rId12"/>
    <p:sldId id="382" r:id="rId13"/>
    <p:sldId id="378" r:id="rId14"/>
    <p:sldId id="379" r:id="rId15"/>
    <p:sldId id="380" r:id="rId16"/>
    <p:sldId id="381" r:id="rId17"/>
    <p:sldId id="374" r:id="rId18"/>
    <p:sldId id="384" r:id="rId19"/>
    <p:sldId id="386" r:id="rId20"/>
    <p:sldId id="389" r:id="rId2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68" d="100"/>
          <a:sy n="68" d="100"/>
        </p:scale>
        <p:origin x="630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vin Flynn" userId="8512d3b6-9e1b-4dce-bd11-e4335739214c" providerId="ADAL" clId="{E1CCD8A8-088B-4103-9587-CE7126DB896A}"/>
    <pc:docChg chg="modMainMaster">
      <pc:chgData name="Kevin Flynn" userId="8512d3b6-9e1b-4dce-bd11-e4335739214c" providerId="ADAL" clId="{E1CCD8A8-088B-4103-9587-CE7126DB896A}" dt="2021-01-15T13:13:20.336" v="3" actId="20577"/>
      <pc:docMkLst>
        <pc:docMk/>
      </pc:docMkLst>
      <pc:sldMasterChg chg="modSp">
        <pc:chgData name="Kevin Flynn" userId="8512d3b6-9e1b-4dce-bd11-e4335739214c" providerId="ADAL" clId="{E1CCD8A8-088B-4103-9587-CE7126DB896A}" dt="2021-01-15T13:13:20.336" v="3" actId="20577"/>
        <pc:sldMasterMkLst>
          <pc:docMk/>
          <pc:sldMasterMk cId="0" sldId="2147485146"/>
        </pc:sldMasterMkLst>
        <pc:spChg chg="mod">
          <ac:chgData name="Kevin Flynn" userId="8512d3b6-9e1b-4dce-bd11-e4335739214c" providerId="ADAL" clId="{E1CCD8A8-088B-4103-9587-CE7126DB896A}" dt="2021-01-15T13:13:20.336" v="3" actId="20577"/>
          <ac:spMkLst>
            <pc:docMk/>
            <pc:sldMasterMk cId="0" sldId="2147485146"/>
            <ac:spMk id="9" creationId="{ED4BE506-C0F9-461F-89BC-4B3F6F61A38D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xmlns="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xmlns="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xmlns="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xmlns="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687807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xmlns="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xmlns="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xmlns="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xmlns="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xmlns="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xmlns="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509792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3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50028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4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2135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xmlns="" id="{BB8994A5-D808-4BF9-9C30-40F75349FF4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xmlns="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xmlns="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xmlns="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xmlns="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xmlns="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2021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xmlns="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xmlns="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xmlns="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3GPP TSG CT#91-e</a:t>
            </a:r>
          </a:p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Online – 18</a:t>
            </a:r>
            <a:r>
              <a:rPr lang="sv-SE" altLang="en-US" sz="1200" b="1" baseline="30000" dirty="0" smtClean="0">
                <a:latin typeface="Arial "/>
              </a:rPr>
              <a:t>th</a:t>
            </a:r>
            <a:r>
              <a:rPr lang="sv-SE" altLang="en-US" sz="1200" b="1" dirty="0" smtClean="0">
                <a:latin typeface="Arial "/>
              </a:rPr>
              <a:t> – 24</a:t>
            </a:r>
            <a:r>
              <a:rPr lang="sv-SE" altLang="en-US" sz="1200" b="1" baseline="30000" dirty="0" smtClean="0">
                <a:latin typeface="Arial "/>
              </a:rPr>
              <a:t>th</a:t>
            </a:r>
            <a:r>
              <a:rPr lang="sv-SE" altLang="en-US" sz="1200" b="1" dirty="0" smtClean="0">
                <a:latin typeface="Arial "/>
              </a:rPr>
              <a:t> March 2021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xmlns="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sz="1200" dirty="0" smtClean="0"/>
              <a:t>CP-210271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help.3gpp.org/index.php?title=3GPP_voting_tool" TargetMode="External"/><Relationship Id="rId2" Type="http://schemas.openxmlformats.org/officeDocument/2006/relationships/hyperlink" Target="https://www.3gpp.org/ftp/tsg_ct/TSG_CT/TSGC_91e/Docs/CP-210266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kimmo.kymalainen@etsi.org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xmlns="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CT#91 </a:t>
            </a:r>
            <a:r>
              <a:rPr lang="en-GB" altLang="en-US" dirty="0" smtClean="0"/>
              <a:t>elections process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xmlns="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Lionel </a:t>
            </a:r>
            <a:r>
              <a:rPr lang="en-GB" altLang="en-US" dirty="0" err="1" smtClean="0"/>
              <a:t>Morand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3GPP TSG CT Chair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Election for Chair position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Candidates:</a:t>
            </a:r>
          </a:p>
          <a:p>
            <a:pPr lvl="1"/>
            <a:r>
              <a:rPr lang="fr-FR" dirty="0"/>
              <a:t>Lionel Morand (ETSI/Orange</a:t>
            </a:r>
            <a:r>
              <a:rPr lang="fr-FR" dirty="0" smtClean="0"/>
              <a:t>)</a:t>
            </a:r>
          </a:p>
          <a:p>
            <a:pPr lvl="1"/>
            <a:r>
              <a:rPr lang="fr-FR" i="1" dirty="0" err="1" smtClean="0"/>
              <a:t>Late</a:t>
            </a:r>
            <a:r>
              <a:rPr lang="fr-FR" i="1" dirty="0" smtClean="0"/>
              <a:t> candidate(s)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58573043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Election for </a:t>
            </a:r>
            <a:r>
              <a:rPr lang="fr-FR" dirty="0" smtClean="0"/>
              <a:t>the 1st Vice-Chair </a:t>
            </a:r>
            <a:r>
              <a:rPr lang="fr-FR" dirty="0"/>
              <a:t>position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Candidates:</a:t>
            </a:r>
          </a:p>
          <a:p>
            <a:pPr lvl="1"/>
            <a:r>
              <a:rPr lang="en-US" dirty="0" smtClean="0"/>
              <a:t>Ming </a:t>
            </a:r>
            <a:r>
              <a:rPr lang="en-US" dirty="0"/>
              <a:t>Ai (CCSA/CATT)</a:t>
            </a:r>
          </a:p>
          <a:p>
            <a:pPr lvl="1"/>
            <a:r>
              <a:rPr lang="en-US" dirty="0" smtClean="0"/>
              <a:t>Atle </a:t>
            </a:r>
            <a:r>
              <a:rPr lang="en-US" dirty="0"/>
              <a:t>Monrad (ATIS/</a:t>
            </a:r>
            <a:r>
              <a:rPr lang="en-US" dirty="0" err="1"/>
              <a:t>InterDigital</a:t>
            </a:r>
            <a:r>
              <a:rPr lang="en-US" dirty="0"/>
              <a:t> Communications)</a:t>
            </a:r>
          </a:p>
          <a:p>
            <a:pPr lvl="1"/>
            <a:r>
              <a:rPr lang="en-US" dirty="0"/>
              <a:t>Chen-Ho Chin (ETSI/OPPO)</a:t>
            </a:r>
          </a:p>
          <a:p>
            <a:pPr lvl="1"/>
            <a:r>
              <a:rPr lang="en-US" dirty="0"/>
              <a:t>Biao Long (ETSI/China Telecommunications</a:t>
            </a:r>
            <a:r>
              <a:rPr lang="en-US" dirty="0" smtClean="0"/>
              <a:t>)</a:t>
            </a:r>
          </a:p>
          <a:p>
            <a:pPr lvl="1"/>
            <a:r>
              <a:rPr lang="fr-FR" i="1" dirty="0" err="1"/>
              <a:t>Late</a:t>
            </a:r>
            <a:r>
              <a:rPr lang="fr-FR" i="1" dirty="0"/>
              <a:t> candidate(s)</a:t>
            </a:r>
            <a:endParaRPr lang="en-US" i="1" dirty="0"/>
          </a:p>
          <a:p>
            <a:r>
              <a:rPr lang="fr-FR" dirty="0" smtClean="0"/>
              <a:t>Question to the candidates:</a:t>
            </a:r>
          </a:p>
          <a:p>
            <a:pPr lvl="1"/>
            <a:r>
              <a:rPr lang="fr-FR" dirty="0" smtClean="0"/>
              <a:t>Is </a:t>
            </a:r>
            <a:r>
              <a:rPr lang="fr-FR" dirty="0" err="1" smtClean="0"/>
              <a:t>there</a:t>
            </a:r>
            <a:r>
              <a:rPr lang="fr-FR" dirty="0" smtClean="0"/>
              <a:t> </a:t>
            </a:r>
            <a:r>
              <a:rPr lang="fr-FR" dirty="0" err="1" smtClean="0"/>
              <a:t>any</a:t>
            </a:r>
            <a:r>
              <a:rPr lang="fr-FR" dirty="0" smtClean="0"/>
              <a:t> candidate </a:t>
            </a:r>
            <a:r>
              <a:rPr lang="fr-FR" dirty="0" err="1" smtClean="0"/>
              <a:t>that</a:t>
            </a:r>
            <a:r>
              <a:rPr lang="fr-FR" dirty="0" smtClean="0"/>
              <a:t> </a:t>
            </a:r>
            <a:r>
              <a:rPr lang="fr-FR" dirty="0" err="1" smtClean="0"/>
              <a:t>would</a:t>
            </a:r>
            <a:r>
              <a:rPr lang="fr-FR" dirty="0" smtClean="0"/>
              <a:t> </a:t>
            </a:r>
            <a:r>
              <a:rPr lang="fr-FR" dirty="0" err="1" smtClean="0"/>
              <a:t>like</a:t>
            </a:r>
            <a:r>
              <a:rPr lang="fr-FR" dirty="0" smtClean="0"/>
              <a:t> to </a:t>
            </a:r>
            <a:r>
              <a:rPr lang="fr-FR" dirty="0" err="1" smtClean="0"/>
              <a:t>withdraw</a:t>
            </a:r>
            <a:r>
              <a:rPr lang="fr-FR" dirty="0" smtClean="0"/>
              <a:t> </a:t>
            </a:r>
            <a:r>
              <a:rPr lang="fr-FR" dirty="0" err="1" smtClean="0"/>
              <a:t>his</a:t>
            </a:r>
            <a:r>
              <a:rPr lang="fr-FR" dirty="0" smtClean="0"/>
              <a:t> candidature for </a:t>
            </a:r>
            <a:r>
              <a:rPr lang="fr-FR" dirty="0" err="1" smtClean="0"/>
              <a:t>this</a:t>
            </a:r>
            <a:r>
              <a:rPr lang="fr-FR" dirty="0" smtClean="0"/>
              <a:t> </a:t>
            </a:r>
            <a:r>
              <a:rPr lang="fr-FR" dirty="0" err="1" smtClean="0"/>
              <a:t>election</a:t>
            </a:r>
            <a:r>
              <a:rPr lang="fr-FR" dirty="0" smtClean="0"/>
              <a:t>?</a:t>
            </a:r>
          </a:p>
          <a:p>
            <a:pPr lvl="2"/>
            <a:r>
              <a:rPr lang="fr-FR" dirty="0" smtClean="0"/>
              <a:t>NOTE: </a:t>
            </a:r>
            <a:r>
              <a:rPr lang="fr-FR" dirty="0" err="1" smtClean="0"/>
              <a:t>Withdrawal</a:t>
            </a:r>
            <a:r>
              <a:rPr lang="fr-FR" dirty="0" smtClean="0"/>
              <a:t> of a candidature for an </a:t>
            </a:r>
            <a:r>
              <a:rPr lang="fr-FR" dirty="0" err="1" smtClean="0"/>
              <a:t>election</a:t>
            </a:r>
            <a:r>
              <a:rPr lang="fr-FR" dirty="0" smtClean="0"/>
              <a:t> has no impact on the </a:t>
            </a:r>
            <a:r>
              <a:rPr lang="fr-FR" dirty="0" err="1" smtClean="0"/>
              <a:t>other</a:t>
            </a:r>
            <a:r>
              <a:rPr lang="fr-FR" dirty="0" smtClean="0"/>
              <a:t> </a:t>
            </a:r>
            <a:r>
              <a:rPr lang="fr-FR" dirty="0" err="1" smtClean="0"/>
              <a:t>elections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293607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Election for </a:t>
            </a:r>
            <a:r>
              <a:rPr lang="fr-FR" dirty="0" smtClean="0"/>
              <a:t>the 2nd Vice-Chair </a:t>
            </a:r>
            <a:r>
              <a:rPr lang="fr-FR" dirty="0"/>
              <a:t>position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Candidates:</a:t>
            </a:r>
          </a:p>
          <a:p>
            <a:pPr lvl="1"/>
            <a:r>
              <a:rPr lang="en-US" dirty="0" smtClean="0"/>
              <a:t>Ming </a:t>
            </a:r>
            <a:r>
              <a:rPr lang="en-US" dirty="0"/>
              <a:t>Ai (CCSA/CATT)</a:t>
            </a:r>
          </a:p>
          <a:p>
            <a:pPr lvl="1"/>
            <a:r>
              <a:rPr lang="en-US" dirty="0" smtClean="0"/>
              <a:t>Atle </a:t>
            </a:r>
            <a:r>
              <a:rPr lang="en-US" dirty="0"/>
              <a:t>Monrad (ATIS/</a:t>
            </a:r>
            <a:r>
              <a:rPr lang="en-US" dirty="0" err="1"/>
              <a:t>InterDigital</a:t>
            </a:r>
            <a:r>
              <a:rPr lang="en-US" dirty="0"/>
              <a:t> Communications)</a:t>
            </a:r>
          </a:p>
          <a:p>
            <a:pPr lvl="1"/>
            <a:r>
              <a:rPr lang="en-US" dirty="0"/>
              <a:t>Chen-Ho Chin (ETSI/OPPO)</a:t>
            </a:r>
          </a:p>
          <a:p>
            <a:pPr lvl="1"/>
            <a:r>
              <a:rPr lang="en-US" dirty="0"/>
              <a:t>Biao Long (ETSI/China Telecommunications</a:t>
            </a:r>
            <a:r>
              <a:rPr lang="en-US" dirty="0" smtClean="0"/>
              <a:t>)</a:t>
            </a:r>
          </a:p>
          <a:p>
            <a:pPr lvl="1"/>
            <a:r>
              <a:rPr lang="fr-FR" i="1" dirty="0" err="1"/>
              <a:t>Late</a:t>
            </a:r>
            <a:r>
              <a:rPr lang="fr-FR" i="1" dirty="0"/>
              <a:t> candidate(s</a:t>
            </a:r>
            <a:r>
              <a:rPr lang="fr-FR" i="1" dirty="0" smtClean="0"/>
              <a:t>)</a:t>
            </a:r>
            <a:endParaRPr lang="en-US" dirty="0" smtClean="0"/>
          </a:p>
          <a:p>
            <a:r>
              <a:rPr lang="fr-FR" dirty="0" smtClean="0"/>
              <a:t>Question to the candidates:</a:t>
            </a:r>
          </a:p>
          <a:p>
            <a:pPr lvl="1"/>
            <a:r>
              <a:rPr lang="fr-FR" dirty="0" smtClean="0"/>
              <a:t>Is </a:t>
            </a:r>
            <a:r>
              <a:rPr lang="fr-FR" dirty="0" err="1" smtClean="0"/>
              <a:t>there</a:t>
            </a:r>
            <a:r>
              <a:rPr lang="fr-FR" dirty="0" smtClean="0"/>
              <a:t> </a:t>
            </a:r>
            <a:r>
              <a:rPr lang="fr-FR" dirty="0" err="1" smtClean="0"/>
              <a:t>any</a:t>
            </a:r>
            <a:r>
              <a:rPr lang="fr-FR" dirty="0" smtClean="0"/>
              <a:t> candidate </a:t>
            </a:r>
            <a:r>
              <a:rPr lang="fr-FR" dirty="0" err="1" smtClean="0"/>
              <a:t>that</a:t>
            </a:r>
            <a:r>
              <a:rPr lang="fr-FR" dirty="0" smtClean="0"/>
              <a:t> </a:t>
            </a:r>
            <a:r>
              <a:rPr lang="fr-FR" dirty="0" err="1" smtClean="0"/>
              <a:t>would</a:t>
            </a:r>
            <a:r>
              <a:rPr lang="fr-FR" dirty="0" smtClean="0"/>
              <a:t> </a:t>
            </a:r>
            <a:r>
              <a:rPr lang="fr-FR" dirty="0" err="1" smtClean="0"/>
              <a:t>like</a:t>
            </a:r>
            <a:r>
              <a:rPr lang="fr-FR" dirty="0" smtClean="0"/>
              <a:t> to </a:t>
            </a:r>
            <a:r>
              <a:rPr lang="fr-FR" dirty="0" err="1" smtClean="0"/>
              <a:t>withdraw</a:t>
            </a:r>
            <a:r>
              <a:rPr lang="fr-FR" dirty="0" smtClean="0"/>
              <a:t> </a:t>
            </a:r>
            <a:r>
              <a:rPr lang="fr-FR" dirty="0" err="1" smtClean="0"/>
              <a:t>his</a:t>
            </a:r>
            <a:r>
              <a:rPr lang="fr-FR" dirty="0" smtClean="0"/>
              <a:t> candidature for </a:t>
            </a:r>
            <a:r>
              <a:rPr lang="fr-FR" dirty="0" err="1" smtClean="0"/>
              <a:t>this</a:t>
            </a:r>
            <a:r>
              <a:rPr lang="fr-FR" dirty="0" smtClean="0"/>
              <a:t> </a:t>
            </a:r>
            <a:r>
              <a:rPr lang="fr-FR" dirty="0" err="1" smtClean="0"/>
              <a:t>election</a:t>
            </a:r>
            <a:r>
              <a:rPr lang="fr-FR" dirty="0" smtClean="0"/>
              <a:t>?</a:t>
            </a:r>
          </a:p>
          <a:p>
            <a:pPr lvl="2"/>
            <a:r>
              <a:rPr lang="fr-FR" dirty="0" smtClean="0"/>
              <a:t>NOTE: </a:t>
            </a:r>
            <a:r>
              <a:rPr lang="fr-FR" dirty="0" err="1" smtClean="0"/>
              <a:t>Withdrawal</a:t>
            </a:r>
            <a:r>
              <a:rPr lang="fr-FR" dirty="0" smtClean="0"/>
              <a:t> of a candidature for an </a:t>
            </a:r>
            <a:r>
              <a:rPr lang="fr-FR" dirty="0" err="1" smtClean="0"/>
              <a:t>election</a:t>
            </a:r>
            <a:r>
              <a:rPr lang="fr-FR" dirty="0" smtClean="0"/>
              <a:t> has no impact on the </a:t>
            </a:r>
            <a:r>
              <a:rPr lang="fr-FR" dirty="0" err="1" smtClean="0"/>
              <a:t>other</a:t>
            </a:r>
            <a:r>
              <a:rPr lang="fr-FR" dirty="0" smtClean="0"/>
              <a:t> </a:t>
            </a:r>
            <a:r>
              <a:rPr lang="fr-FR" dirty="0" err="1" smtClean="0"/>
              <a:t>elections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60203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Election for </a:t>
            </a:r>
            <a:r>
              <a:rPr lang="fr-FR" dirty="0" smtClean="0"/>
              <a:t>the 3rd Vice-Chair </a:t>
            </a:r>
            <a:r>
              <a:rPr lang="fr-FR" dirty="0"/>
              <a:t>position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Candidates:</a:t>
            </a:r>
          </a:p>
          <a:p>
            <a:pPr lvl="1"/>
            <a:r>
              <a:rPr lang="en-US" dirty="0" smtClean="0"/>
              <a:t>Ming </a:t>
            </a:r>
            <a:r>
              <a:rPr lang="en-US" dirty="0"/>
              <a:t>Ai (CCSA/CATT)</a:t>
            </a:r>
          </a:p>
          <a:p>
            <a:pPr lvl="1"/>
            <a:r>
              <a:rPr lang="en-US" dirty="0" smtClean="0"/>
              <a:t>Atle </a:t>
            </a:r>
            <a:r>
              <a:rPr lang="en-US" dirty="0"/>
              <a:t>Monrad (ATIS/</a:t>
            </a:r>
            <a:r>
              <a:rPr lang="en-US" dirty="0" err="1"/>
              <a:t>InterDigital</a:t>
            </a:r>
            <a:r>
              <a:rPr lang="en-US" dirty="0"/>
              <a:t> Communications)</a:t>
            </a:r>
          </a:p>
          <a:p>
            <a:pPr lvl="1"/>
            <a:r>
              <a:rPr lang="en-US" dirty="0"/>
              <a:t>Chen-Ho Chin (ETSI/OPPO)</a:t>
            </a:r>
          </a:p>
          <a:p>
            <a:pPr lvl="1"/>
            <a:r>
              <a:rPr lang="en-US" dirty="0"/>
              <a:t>Biao Long (ETSI/China Telecommunications</a:t>
            </a:r>
            <a:r>
              <a:rPr lang="en-US" dirty="0" smtClean="0"/>
              <a:t>)</a:t>
            </a:r>
          </a:p>
          <a:p>
            <a:pPr lvl="1"/>
            <a:r>
              <a:rPr lang="fr-FR" i="1" dirty="0" err="1"/>
              <a:t>Late</a:t>
            </a:r>
            <a:r>
              <a:rPr lang="fr-FR" i="1" dirty="0"/>
              <a:t> candidate(s</a:t>
            </a:r>
            <a:r>
              <a:rPr lang="fr-FR" i="1" dirty="0" smtClean="0"/>
              <a:t>)</a:t>
            </a:r>
            <a:endParaRPr lang="en-US" dirty="0" smtClean="0"/>
          </a:p>
          <a:p>
            <a:r>
              <a:rPr lang="fr-FR" dirty="0" smtClean="0"/>
              <a:t>Question to the candidates:</a:t>
            </a:r>
          </a:p>
          <a:p>
            <a:pPr lvl="1"/>
            <a:r>
              <a:rPr lang="fr-FR" dirty="0" smtClean="0"/>
              <a:t>Is </a:t>
            </a:r>
            <a:r>
              <a:rPr lang="fr-FR" dirty="0" err="1" smtClean="0"/>
              <a:t>there</a:t>
            </a:r>
            <a:r>
              <a:rPr lang="fr-FR" dirty="0" smtClean="0"/>
              <a:t> </a:t>
            </a:r>
            <a:r>
              <a:rPr lang="fr-FR" dirty="0" err="1" smtClean="0"/>
              <a:t>any</a:t>
            </a:r>
            <a:r>
              <a:rPr lang="fr-FR" dirty="0" smtClean="0"/>
              <a:t> candidate </a:t>
            </a:r>
            <a:r>
              <a:rPr lang="fr-FR" dirty="0" err="1" smtClean="0"/>
              <a:t>that</a:t>
            </a:r>
            <a:r>
              <a:rPr lang="fr-FR" dirty="0" smtClean="0"/>
              <a:t> </a:t>
            </a:r>
            <a:r>
              <a:rPr lang="fr-FR" dirty="0" err="1" smtClean="0"/>
              <a:t>would</a:t>
            </a:r>
            <a:r>
              <a:rPr lang="fr-FR" dirty="0" smtClean="0"/>
              <a:t> </a:t>
            </a:r>
            <a:r>
              <a:rPr lang="fr-FR" dirty="0" err="1" smtClean="0"/>
              <a:t>like</a:t>
            </a:r>
            <a:r>
              <a:rPr lang="fr-FR" dirty="0" smtClean="0"/>
              <a:t> to </a:t>
            </a:r>
            <a:r>
              <a:rPr lang="fr-FR" dirty="0" err="1" smtClean="0"/>
              <a:t>withdraw</a:t>
            </a:r>
            <a:r>
              <a:rPr lang="fr-FR" dirty="0" smtClean="0"/>
              <a:t> </a:t>
            </a:r>
            <a:r>
              <a:rPr lang="fr-FR" dirty="0" err="1" smtClean="0"/>
              <a:t>his</a:t>
            </a:r>
            <a:r>
              <a:rPr lang="fr-FR" dirty="0" smtClean="0"/>
              <a:t> candidature for </a:t>
            </a:r>
            <a:r>
              <a:rPr lang="fr-FR" dirty="0" err="1" smtClean="0"/>
              <a:t>this</a:t>
            </a:r>
            <a:r>
              <a:rPr lang="fr-FR" dirty="0" smtClean="0"/>
              <a:t> </a:t>
            </a:r>
            <a:r>
              <a:rPr lang="fr-FR" dirty="0" err="1" smtClean="0"/>
              <a:t>election</a:t>
            </a:r>
            <a:r>
              <a:rPr lang="fr-FR" dirty="0" smtClean="0"/>
              <a:t>?</a:t>
            </a:r>
          </a:p>
          <a:p>
            <a:pPr lvl="2"/>
            <a:r>
              <a:rPr lang="fr-FR" dirty="0" smtClean="0"/>
              <a:t>NOTE: </a:t>
            </a:r>
            <a:r>
              <a:rPr lang="fr-FR" dirty="0" err="1" smtClean="0"/>
              <a:t>Withdrawal</a:t>
            </a:r>
            <a:r>
              <a:rPr lang="fr-FR" dirty="0" smtClean="0"/>
              <a:t> of a candidature for an </a:t>
            </a:r>
            <a:r>
              <a:rPr lang="fr-FR" dirty="0" err="1" smtClean="0"/>
              <a:t>election</a:t>
            </a:r>
            <a:r>
              <a:rPr lang="fr-FR" dirty="0" smtClean="0"/>
              <a:t> has no impact on the </a:t>
            </a:r>
            <a:r>
              <a:rPr lang="fr-FR" dirty="0" err="1" smtClean="0"/>
              <a:t>other</a:t>
            </a:r>
            <a:r>
              <a:rPr lang="fr-FR" dirty="0" smtClean="0"/>
              <a:t> </a:t>
            </a:r>
            <a:r>
              <a:rPr lang="fr-FR" dirty="0" err="1" smtClean="0"/>
              <a:t>elections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211886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1st Ballot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Start </a:t>
            </a:r>
            <a:r>
              <a:rPr lang="en-US" b="1" dirty="0"/>
              <a:t>of 1</a:t>
            </a:r>
            <a:r>
              <a:rPr lang="en-US" b="1" baseline="30000" dirty="0"/>
              <a:t>st</a:t>
            </a:r>
            <a:r>
              <a:rPr lang="en-US" b="1" dirty="0"/>
              <a:t> Ballot</a:t>
            </a:r>
            <a:r>
              <a:rPr lang="en-US" dirty="0"/>
              <a:t>:             Thursday, March 18, 18h00 UTC </a:t>
            </a:r>
          </a:p>
          <a:p>
            <a:r>
              <a:rPr lang="en-US" b="1" dirty="0"/>
              <a:t>End of 1</a:t>
            </a:r>
            <a:r>
              <a:rPr lang="en-US" b="1" baseline="30000" dirty="0"/>
              <a:t>st</a:t>
            </a:r>
            <a:r>
              <a:rPr lang="en-US" b="1" dirty="0"/>
              <a:t> Ballot</a:t>
            </a:r>
            <a:r>
              <a:rPr lang="en-US" dirty="0"/>
              <a:t>:               Friday, March 19, 12h00 </a:t>
            </a:r>
            <a:r>
              <a:rPr lang="en-US" dirty="0" smtClean="0"/>
              <a:t>UTC</a:t>
            </a:r>
          </a:p>
          <a:p>
            <a:pPr marL="0" indent="0">
              <a:buNone/>
            </a:pP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82160852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Results</a:t>
            </a:r>
            <a:r>
              <a:rPr lang="fr-FR" dirty="0" smtClean="0"/>
              <a:t> of the 1st Ballot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Results </a:t>
            </a:r>
            <a:r>
              <a:rPr lang="en-US" dirty="0"/>
              <a:t>announced by 13h UTC on the mailing </a:t>
            </a:r>
            <a:r>
              <a:rPr lang="en-US" dirty="0" smtClean="0"/>
              <a:t>list.</a:t>
            </a:r>
          </a:p>
          <a:p>
            <a:pPr lvl="1"/>
            <a:r>
              <a:rPr lang="en-US" dirty="0" smtClean="0"/>
              <a:t>If </a:t>
            </a:r>
            <a:r>
              <a:rPr lang="en-US" dirty="0"/>
              <a:t>there is one candidate with 71% of the cast, </a:t>
            </a:r>
            <a:r>
              <a:rPr lang="en-US" dirty="0" smtClean="0"/>
              <a:t>he/her </a:t>
            </a:r>
            <a:r>
              <a:rPr lang="en-US" dirty="0"/>
              <a:t>will be elected. </a:t>
            </a:r>
            <a:endParaRPr lang="en-US" dirty="0" smtClean="0"/>
          </a:p>
          <a:p>
            <a:pPr lvl="1"/>
            <a:r>
              <a:rPr lang="en-US" dirty="0" smtClean="0"/>
              <a:t>Otherwise, </a:t>
            </a:r>
            <a:r>
              <a:rPr lang="en-US" dirty="0"/>
              <a:t>candidates will have the week-end to decide if a second ballot is required.</a:t>
            </a:r>
          </a:p>
          <a:p>
            <a:r>
              <a:rPr lang="en-US" dirty="0" smtClean="0"/>
              <a:t>If </a:t>
            </a:r>
            <a:r>
              <a:rPr lang="en-US" dirty="0"/>
              <a:t>a second ballot </a:t>
            </a:r>
            <a:r>
              <a:rPr lang="en-US" dirty="0" smtClean="0"/>
              <a:t>is </a:t>
            </a:r>
            <a:r>
              <a:rPr lang="en-US" dirty="0"/>
              <a:t>required, this will </a:t>
            </a:r>
            <a:r>
              <a:rPr lang="en-US" dirty="0" smtClean="0"/>
              <a:t>be publicly  </a:t>
            </a:r>
            <a:r>
              <a:rPr lang="en-US" dirty="0"/>
              <a:t>announced </a:t>
            </a:r>
            <a:r>
              <a:rPr lang="en-US" dirty="0" smtClean="0"/>
              <a:t>during </a:t>
            </a:r>
            <a:r>
              <a:rPr lang="en-US" dirty="0"/>
              <a:t>the 2nd </a:t>
            </a:r>
            <a:r>
              <a:rPr lang="en-US" dirty="0" err="1"/>
              <a:t>confcall</a:t>
            </a:r>
            <a:r>
              <a:rPr lang="en-US" dirty="0"/>
              <a:t> on </a:t>
            </a:r>
            <a:r>
              <a:rPr lang="en-US" dirty="0" smtClean="0"/>
              <a:t>Monday, March 22, </a:t>
            </a:r>
            <a:r>
              <a:rPr lang="en-US" dirty="0"/>
              <a:t>13h00 UTC – 15h00 UTC</a:t>
            </a:r>
            <a:endParaRPr lang="en-US" dirty="0" smtClean="0"/>
          </a:p>
          <a:p>
            <a:pPr marL="0" indent="0">
              <a:buNone/>
            </a:pPr>
            <a:endParaRPr lang="fr-FR" dirty="0" smtClean="0"/>
          </a:p>
          <a:p>
            <a:pPr marL="914400" lvl="2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143804157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2</a:t>
            </a:r>
            <a:r>
              <a:rPr lang="fr-FR" baseline="30000" dirty="0" smtClean="0"/>
              <a:t>nd</a:t>
            </a:r>
            <a:r>
              <a:rPr lang="fr-FR" dirty="0" smtClean="0"/>
              <a:t> Ballot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Start of </a:t>
            </a:r>
            <a:r>
              <a:rPr lang="en-US" b="1" dirty="0" smtClean="0"/>
              <a:t>2</a:t>
            </a:r>
            <a:r>
              <a:rPr lang="en-US" b="1" baseline="30000" dirty="0" smtClean="0"/>
              <a:t>nd</a:t>
            </a:r>
            <a:r>
              <a:rPr lang="en-US" b="1" dirty="0" smtClean="0"/>
              <a:t> Ballot</a:t>
            </a:r>
            <a:r>
              <a:rPr lang="en-US" dirty="0"/>
              <a:t>:             </a:t>
            </a:r>
            <a:r>
              <a:rPr lang="en-US" dirty="0" smtClean="0"/>
              <a:t>Monday, </a:t>
            </a:r>
            <a:r>
              <a:rPr lang="en-US" dirty="0"/>
              <a:t>March </a:t>
            </a:r>
            <a:r>
              <a:rPr lang="en-US" dirty="0" smtClean="0"/>
              <a:t>22, </a:t>
            </a:r>
            <a:r>
              <a:rPr lang="en-US" dirty="0"/>
              <a:t>18h00 UTC </a:t>
            </a:r>
          </a:p>
          <a:p>
            <a:r>
              <a:rPr lang="en-US" b="1" dirty="0"/>
              <a:t>End of </a:t>
            </a:r>
            <a:r>
              <a:rPr lang="en-US" b="1" dirty="0" smtClean="0"/>
              <a:t>2</a:t>
            </a:r>
            <a:r>
              <a:rPr lang="en-US" b="1" baseline="30000" dirty="0" smtClean="0"/>
              <a:t>nd</a:t>
            </a:r>
            <a:r>
              <a:rPr lang="en-US" b="1" dirty="0" smtClean="0"/>
              <a:t> Ballot</a:t>
            </a:r>
            <a:r>
              <a:rPr lang="en-US" dirty="0"/>
              <a:t>:               </a:t>
            </a:r>
            <a:r>
              <a:rPr lang="en-US" dirty="0" smtClean="0"/>
              <a:t>Tuesday, </a:t>
            </a:r>
            <a:r>
              <a:rPr lang="en-US" dirty="0"/>
              <a:t>March </a:t>
            </a:r>
            <a:r>
              <a:rPr lang="en-US" dirty="0" smtClean="0"/>
              <a:t>23, </a:t>
            </a:r>
            <a:r>
              <a:rPr lang="en-US" dirty="0"/>
              <a:t>12h00 </a:t>
            </a:r>
            <a:r>
              <a:rPr lang="en-US" dirty="0" smtClean="0"/>
              <a:t>UTC</a:t>
            </a:r>
          </a:p>
          <a:p>
            <a:endParaRPr lang="fr-FR" dirty="0"/>
          </a:p>
          <a:p>
            <a:r>
              <a:rPr lang="en-US" dirty="0"/>
              <a:t>Results announced by 13h UTC </a:t>
            </a:r>
            <a:r>
              <a:rPr lang="en-US" dirty="0" smtClean="0"/>
              <a:t>during the 3</a:t>
            </a:r>
            <a:r>
              <a:rPr lang="en-US" baseline="30000" dirty="0" smtClean="0"/>
              <a:t>rd</a:t>
            </a:r>
            <a:r>
              <a:rPr lang="en-US" dirty="0" smtClean="0"/>
              <a:t> </a:t>
            </a:r>
            <a:r>
              <a:rPr lang="en-US" dirty="0" err="1" smtClean="0"/>
              <a:t>confcall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Tuesday, </a:t>
            </a:r>
            <a:r>
              <a:rPr lang="en-US" dirty="0"/>
              <a:t>March </a:t>
            </a:r>
            <a:r>
              <a:rPr lang="en-US" dirty="0" smtClean="0"/>
              <a:t>23, </a:t>
            </a:r>
            <a:r>
              <a:rPr lang="en-US" dirty="0"/>
              <a:t>13h00 UTC – 15h00 UTC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15924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13723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Detailed </a:t>
            </a:r>
            <a:r>
              <a:rPr lang="en-US" dirty="0"/>
              <a:t>time plan for </a:t>
            </a:r>
            <a:r>
              <a:rPr lang="en-US" dirty="0" smtClean="0"/>
              <a:t>TM#1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Thursday</a:t>
            </a:r>
            <a:r>
              <a:rPr lang="en-US" dirty="0"/>
              <a:t>, March 18,  13h00 UTC – 15h00 UTC</a:t>
            </a:r>
          </a:p>
          <a:p>
            <a:r>
              <a:rPr lang="en-US" dirty="0"/>
              <a:t>Opening of CT#91</a:t>
            </a:r>
          </a:p>
          <a:p>
            <a:r>
              <a:rPr lang="en-US" dirty="0"/>
              <a:t>Call for late candidatures</a:t>
            </a:r>
          </a:p>
          <a:p>
            <a:r>
              <a:rPr lang="en-US" dirty="0"/>
              <a:t>Organization of the elections</a:t>
            </a:r>
          </a:p>
          <a:p>
            <a:r>
              <a:rPr lang="en-US" dirty="0"/>
              <a:t>Official announcement of the first ballot for the first election</a:t>
            </a:r>
          </a:p>
          <a:p>
            <a:pPr lvl="0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281253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lionel.morand@orange.com</a:t>
            </a:r>
            <a:endParaRPr lang="fr-FR" altLang="en-US" sz="1800"/>
          </a:p>
          <a:p>
            <a:pPr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en-US" altLang="en-US" sz="180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Behrouz Aghili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TSG CT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ATIS</a:t>
            </a:r>
            <a:br>
              <a:rPr lang="fr-FR" altLang="en-US" sz="1800"/>
            </a:br>
            <a:r>
              <a:rPr lang="en-US" altLang="en-US" sz="1800"/>
              <a:t>behrouz.aghili@interdigital.com</a:t>
            </a:r>
            <a:endParaRPr lang="fr-FR" altLang="en-US" sz="180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en-US" altLang="en-US" sz="180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458075" y="34448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</a:t>
            </a:r>
            <a:r>
              <a:rPr lang="fr-FR" altLang="en-US" sz="1800" dirty="0" err="1"/>
              <a:t>ohannes</a:t>
            </a:r>
            <a:r>
              <a:rPr lang="fr-FR" altLang="en-US" sz="1800" dirty="0"/>
              <a:t> Achter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johannes.achter@magenta.at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2" name="Content Placeholder 2"/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aiming@catt.cn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5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17" r="27983"/>
          <a:stretch>
            <a:fillRect/>
          </a:stretch>
        </p:blipFill>
        <p:spPr bwMode="auto">
          <a:xfrm>
            <a:off x="6210300" y="3505200"/>
            <a:ext cx="1247775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41" t="34871" r="32156" b="33260"/>
          <a:stretch>
            <a:fillRect/>
          </a:stretch>
        </p:blipFill>
        <p:spPr bwMode="auto">
          <a:xfrm>
            <a:off x="6358467" y="2011472"/>
            <a:ext cx="1099608" cy="1391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" y="1973262"/>
            <a:ext cx="1460975" cy="1531937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12" y="4889500"/>
            <a:ext cx="1208663" cy="138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17D58B1D-87B3-4FB0-8B57-914AF91AEF3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649" y="4860926"/>
            <a:ext cx="1522526" cy="138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18998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lionel.morand@orange.com</a:t>
            </a:r>
            <a:endParaRPr lang="fr-FR" altLang="en-US" sz="1800"/>
          </a:p>
          <a:p>
            <a:pPr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en-US" altLang="en-US" sz="180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Behrouz Aghili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TSG CT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ATIS</a:t>
            </a:r>
            <a:br>
              <a:rPr lang="fr-FR" altLang="en-US" sz="1800"/>
            </a:br>
            <a:r>
              <a:rPr lang="en-US" altLang="en-US" sz="1800"/>
              <a:t>behrouz.aghili@interdigital.com</a:t>
            </a:r>
            <a:endParaRPr lang="fr-FR" altLang="en-US" sz="180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en-US" altLang="en-US" sz="180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458075" y="34448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</a:t>
            </a:r>
            <a:r>
              <a:rPr lang="fr-FR" altLang="en-US" sz="1800" dirty="0" err="1"/>
              <a:t>ohannes</a:t>
            </a:r>
            <a:r>
              <a:rPr lang="fr-FR" altLang="en-US" sz="1800" dirty="0"/>
              <a:t> Achter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johannes.achter@magenta.at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2" name="Content Placeholder 2"/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aiming@catt.cn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5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17" r="27983"/>
          <a:stretch>
            <a:fillRect/>
          </a:stretch>
        </p:blipFill>
        <p:spPr bwMode="auto">
          <a:xfrm>
            <a:off x="6210300" y="3505200"/>
            <a:ext cx="1247775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41" t="34871" r="32156" b="33260"/>
          <a:stretch>
            <a:fillRect/>
          </a:stretch>
        </p:blipFill>
        <p:spPr bwMode="auto">
          <a:xfrm>
            <a:off x="6358467" y="2011472"/>
            <a:ext cx="1099608" cy="1391951"/>
          </a:xfrm>
          <a:prstGeom prst="rect">
            <a:avLst/>
          </a:prstGeom>
          <a:solidFill>
            <a:schemeClr val="bg1">
              <a:alpha val="17000"/>
            </a:schemeClr>
          </a:solidFill>
          <a:ln>
            <a:noFill/>
          </a:ln>
          <a:extLst/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" y="1973262"/>
            <a:ext cx="1460975" cy="1531937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12" y="4889500"/>
            <a:ext cx="1208663" cy="138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17D58B1D-87B3-4FB0-8B57-914AF91AEF3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649" y="4860926"/>
            <a:ext cx="1522526" cy="138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43529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Elections at CT#91-e 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4 </a:t>
            </a:r>
            <a:r>
              <a:rPr lang="en-US" dirty="0"/>
              <a:t>elections will be held during TSG CT meeting #91-e </a:t>
            </a:r>
            <a:r>
              <a:rPr lang="en-US" dirty="0" smtClean="0"/>
              <a:t>for </a:t>
            </a:r>
            <a:r>
              <a:rPr lang="en-US" dirty="0"/>
              <a:t>the following positions:</a:t>
            </a:r>
          </a:p>
          <a:p>
            <a:pPr lvl="1"/>
            <a:r>
              <a:rPr lang="en-US" dirty="0"/>
              <a:t>1 Chair position</a:t>
            </a:r>
          </a:p>
          <a:p>
            <a:pPr lvl="1"/>
            <a:r>
              <a:rPr lang="en-US" dirty="0"/>
              <a:t>3 Vice-Chair </a:t>
            </a:r>
            <a:r>
              <a:rPr lang="en-US" dirty="0" smtClean="0"/>
              <a:t>positions								</a:t>
            </a:r>
            <a:endParaRPr lang="en-US" dirty="0"/>
          </a:p>
          <a:p>
            <a:r>
              <a:rPr lang="en-US" dirty="0"/>
              <a:t>For each election, there may be up to three ballots </a:t>
            </a:r>
            <a:r>
              <a:rPr lang="en-US" dirty="0" smtClean="0"/>
              <a:t>(if more than two candidates) and </a:t>
            </a:r>
            <a:r>
              <a:rPr lang="en-US" dirty="0"/>
              <a:t>each ballot will be open for 18 hours, following the guidance received from </a:t>
            </a:r>
            <a:r>
              <a:rPr lang="en-US" dirty="0" smtClean="0"/>
              <a:t>PCG.</a:t>
            </a:r>
          </a:p>
          <a:p>
            <a:r>
              <a:rPr lang="en-US" dirty="0" smtClean="0"/>
              <a:t>Additional </a:t>
            </a:r>
            <a:r>
              <a:rPr lang="en-US" dirty="0"/>
              <a:t>ballots (if required) will be organized during the technical meeting (March, 22-24) and after the end of the meeting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732161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3GPP </a:t>
            </a:r>
            <a:r>
              <a:rPr lang="fr-FR" dirty="0" err="1" smtClean="0"/>
              <a:t>Voting</a:t>
            </a:r>
            <a:r>
              <a:rPr lang="fr-FR" dirty="0" smtClean="0"/>
              <a:t> </a:t>
            </a:r>
            <a:r>
              <a:rPr lang="fr-FR" dirty="0" err="1" smtClean="0"/>
              <a:t>tool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Elections will be held using the new 3GPP </a:t>
            </a:r>
            <a:r>
              <a:rPr lang="en-US" dirty="0"/>
              <a:t>voting </a:t>
            </a:r>
            <a:r>
              <a:rPr lang="en-US" dirty="0" smtClean="0"/>
              <a:t>tool</a:t>
            </a:r>
          </a:p>
          <a:p>
            <a:r>
              <a:rPr lang="en-US" dirty="0" smtClean="0"/>
              <a:t>A user guide </a:t>
            </a:r>
            <a:r>
              <a:rPr lang="en-US" dirty="0"/>
              <a:t>on how to use the voting </a:t>
            </a:r>
            <a:r>
              <a:rPr lang="en-US" dirty="0" smtClean="0"/>
              <a:t>tool is available at:</a:t>
            </a:r>
          </a:p>
          <a:p>
            <a:pPr lvl="1"/>
            <a:r>
              <a:rPr lang="en-US" b="1" u="sng" dirty="0" smtClean="0">
                <a:hlinkClick r:id="rId2"/>
              </a:rPr>
              <a:t>CP-210266</a:t>
            </a:r>
            <a:r>
              <a:rPr lang="en-US" b="1" u="sng" dirty="0" smtClean="0"/>
              <a:t> </a:t>
            </a:r>
            <a:r>
              <a:rPr lang="en-US" b="1" u="sng" dirty="0"/>
              <a:t>“3GPP Voting Tool: User guide”</a:t>
            </a:r>
            <a:endParaRPr lang="en-US" dirty="0"/>
          </a:p>
          <a:p>
            <a:r>
              <a:rPr lang="en-GB" dirty="0"/>
              <a:t> </a:t>
            </a:r>
            <a:r>
              <a:rPr lang="en-GB" dirty="0" smtClean="0"/>
              <a:t>Additional </a:t>
            </a:r>
            <a:r>
              <a:rPr lang="en-GB" dirty="0"/>
              <a:t>information is available </a:t>
            </a:r>
            <a:r>
              <a:rPr lang="en-GB" dirty="0" smtClean="0"/>
              <a:t>at:</a:t>
            </a:r>
          </a:p>
          <a:p>
            <a:pPr lvl="1"/>
            <a:r>
              <a:rPr lang="en-GB" u="sng" dirty="0" smtClean="0">
                <a:hlinkClick r:id="rId3"/>
              </a:rPr>
              <a:t>https</a:t>
            </a:r>
            <a:r>
              <a:rPr lang="en-GB" u="sng" dirty="0">
                <a:hlinkClick r:id="rId3"/>
              </a:rPr>
              <a:t>://help.3gpp.org/index.php?title=3GPP_voting_tool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GB" dirty="0" smtClean="0"/>
              <a:t>If </a:t>
            </a:r>
            <a:r>
              <a:rPr lang="en-GB" dirty="0"/>
              <a:t>you have any question, please contact </a:t>
            </a:r>
            <a:r>
              <a:rPr lang="en-GB" dirty="0" smtClean="0"/>
              <a:t>Kimmo:</a:t>
            </a:r>
          </a:p>
          <a:p>
            <a:pPr lvl="1"/>
            <a:r>
              <a:rPr lang="en-US" dirty="0" smtClean="0">
                <a:hlinkClick r:id="rId4"/>
              </a:rPr>
              <a:t>kimmo.kymalainen@etsi.org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245786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Current</a:t>
            </a:r>
            <a:r>
              <a:rPr lang="fr-FR" dirty="0" smtClean="0"/>
              <a:t> Candidates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Chair position:</a:t>
            </a:r>
          </a:p>
          <a:p>
            <a:pPr lvl="1"/>
            <a:r>
              <a:rPr lang="en-US" dirty="0" smtClean="0"/>
              <a:t>Candidate for a second consecutive term</a:t>
            </a:r>
            <a:endParaRPr lang="fr-FR" dirty="0" smtClean="0"/>
          </a:p>
          <a:p>
            <a:pPr lvl="2"/>
            <a:r>
              <a:rPr lang="fr-FR" dirty="0" smtClean="0"/>
              <a:t>Lionel Morand (ETSI/Orange)</a:t>
            </a:r>
            <a:endParaRPr lang="en-US" dirty="0" smtClean="0"/>
          </a:p>
          <a:p>
            <a:r>
              <a:rPr lang="fr-FR" dirty="0" smtClean="0"/>
              <a:t>Vice-chair positions:</a:t>
            </a:r>
          </a:p>
          <a:p>
            <a:pPr lvl="1"/>
            <a:r>
              <a:rPr lang="en-US" dirty="0"/>
              <a:t>Candidate for a second consecutive term</a:t>
            </a:r>
            <a:endParaRPr lang="fr-FR" dirty="0"/>
          </a:p>
          <a:p>
            <a:pPr lvl="2"/>
            <a:r>
              <a:rPr lang="fr-FR" dirty="0" smtClean="0"/>
              <a:t>Ming Ai (CCSA/CATT)</a:t>
            </a:r>
          </a:p>
          <a:p>
            <a:pPr lvl="1"/>
            <a:r>
              <a:rPr lang="en-US" dirty="0" smtClean="0"/>
              <a:t>Candidate </a:t>
            </a:r>
            <a:r>
              <a:rPr lang="en-US" dirty="0"/>
              <a:t>for a first term</a:t>
            </a:r>
            <a:endParaRPr lang="fr-FR" dirty="0" smtClean="0"/>
          </a:p>
          <a:p>
            <a:pPr lvl="2"/>
            <a:r>
              <a:rPr lang="fr-FR" dirty="0" smtClean="0"/>
              <a:t>Atle Monrad (ATIS/</a:t>
            </a:r>
            <a:r>
              <a:rPr lang="fr-FR" dirty="0" err="1" smtClean="0"/>
              <a:t>InterDigital</a:t>
            </a:r>
            <a:r>
              <a:rPr lang="fr-FR" dirty="0"/>
              <a:t> </a:t>
            </a:r>
            <a:r>
              <a:rPr lang="fr-FR" dirty="0" smtClean="0"/>
              <a:t>Communications)</a:t>
            </a:r>
            <a:endParaRPr lang="en-US" dirty="0" smtClean="0"/>
          </a:p>
          <a:p>
            <a:pPr lvl="2"/>
            <a:r>
              <a:rPr lang="fr-FR" dirty="0"/>
              <a:t>Chen-Ho </a:t>
            </a:r>
            <a:r>
              <a:rPr lang="fr-FR" dirty="0" smtClean="0"/>
              <a:t>Chin (ETSI/OPPO)</a:t>
            </a:r>
            <a:endParaRPr lang="en-US" dirty="0" smtClean="0"/>
          </a:p>
          <a:p>
            <a:pPr lvl="2"/>
            <a:r>
              <a:rPr lang="en-US" dirty="0" smtClean="0"/>
              <a:t>Biao Long (ETSI/China Telecommunications)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9882344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Last call for new candidature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Any</a:t>
            </a:r>
            <a:r>
              <a:rPr lang="fr-FR" dirty="0" smtClean="0"/>
              <a:t> last-minute candidate for the open position?</a:t>
            </a:r>
          </a:p>
          <a:p>
            <a:r>
              <a:rPr lang="fr-FR" dirty="0" smtClean="0"/>
              <a:t>YES/NO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971398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Last call for candidature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closed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No new application </a:t>
            </a:r>
            <a:r>
              <a:rPr lang="fr-FR" dirty="0" err="1" smtClean="0"/>
              <a:t>will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accepted</a:t>
            </a:r>
            <a:r>
              <a:rPr lang="fr-FR" dirty="0" smtClean="0"/>
              <a:t> till the end of the </a:t>
            </a:r>
            <a:r>
              <a:rPr lang="fr-FR" dirty="0" err="1" smtClean="0"/>
              <a:t>elections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417132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purl.org/dc/elements/1.1/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280d8efa-eff2-4910-88d2-79ca146720c4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7219</TotalTime>
  <Words>558</Words>
  <Application>Microsoft Office PowerPoint</Application>
  <PresentationFormat>Grand écran</PresentationFormat>
  <Paragraphs>140</Paragraphs>
  <Slides>17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3" baseType="lpstr">
      <vt:lpstr>Arial</vt:lpstr>
      <vt:lpstr>Arial </vt:lpstr>
      <vt:lpstr>Calibri</vt:lpstr>
      <vt:lpstr>Calibri Light</vt:lpstr>
      <vt:lpstr>Times New Roman</vt:lpstr>
      <vt:lpstr>Office Theme</vt:lpstr>
      <vt:lpstr>CT#91 elections process</vt:lpstr>
      <vt:lpstr>Detailed time plan for TM#1</vt:lpstr>
      <vt:lpstr>TSG CT Officials</vt:lpstr>
      <vt:lpstr>TSG CT Officials</vt:lpstr>
      <vt:lpstr>Elections at CT#91-e </vt:lpstr>
      <vt:lpstr>3GPP Voting tool</vt:lpstr>
      <vt:lpstr>Current Candidates</vt:lpstr>
      <vt:lpstr>Last call for new candidature</vt:lpstr>
      <vt:lpstr>Last call for candidature is closed</vt:lpstr>
      <vt:lpstr>Election for Chair position</vt:lpstr>
      <vt:lpstr>Election for the 1st Vice-Chair position</vt:lpstr>
      <vt:lpstr>Election for the 2nd Vice-Chair position</vt:lpstr>
      <vt:lpstr>Election for the 3rd Vice-Chair position</vt:lpstr>
      <vt:lpstr>1st Ballot</vt:lpstr>
      <vt:lpstr>Results of the 1st Ballot</vt:lpstr>
      <vt:lpstr>2nd Ballot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Editor</cp:lastModifiedBy>
  <cp:revision>613</cp:revision>
  <dcterms:created xsi:type="dcterms:W3CDTF">2010-02-05T13:52:04Z</dcterms:created>
  <dcterms:modified xsi:type="dcterms:W3CDTF">2021-03-18T10:07:19Z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