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3"/>
  </p:notesMasterIdLst>
  <p:handoutMasterIdLst>
    <p:handoutMasterId r:id="rId34"/>
  </p:handoutMasterIdLst>
  <p:sldIdLst>
    <p:sldId id="341" r:id="rId2"/>
    <p:sldId id="363" r:id="rId3"/>
    <p:sldId id="366" r:id="rId4"/>
    <p:sldId id="377" r:id="rId5"/>
    <p:sldId id="411" r:id="rId6"/>
    <p:sldId id="385" r:id="rId7"/>
    <p:sldId id="416" r:id="rId8"/>
    <p:sldId id="368" r:id="rId9"/>
    <p:sldId id="369" r:id="rId10"/>
    <p:sldId id="412" r:id="rId11"/>
    <p:sldId id="405" r:id="rId12"/>
    <p:sldId id="417" r:id="rId13"/>
    <p:sldId id="370" r:id="rId14"/>
    <p:sldId id="394" r:id="rId15"/>
    <p:sldId id="372" r:id="rId16"/>
    <p:sldId id="395" r:id="rId17"/>
    <p:sldId id="393" r:id="rId18"/>
    <p:sldId id="402" r:id="rId19"/>
    <p:sldId id="406" r:id="rId20"/>
    <p:sldId id="410" r:id="rId21"/>
    <p:sldId id="415" r:id="rId22"/>
    <p:sldId id="409" r:id="rId23"/>
    <p:sldId id="407" r:id="rId24"/>
    <p:sldId id="373" r:id="rId25"/>
    <p:sldId id="374" r:id="rId26"/>
    <p:sldId id="375" r:id="rId27"/>
    <p:sldId id="365" r:id="rId28"/>
    <p:sldId id="376" r:id="rId29"/>
    <p:sldId id="414" r:id="rId30"/>
    <p:sldId id="387" r:id="rId31"/>
    <p:sldId id="379" r:id="rId32"/>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000000"/>
    <a:srgbClr val="FFFFFF"/>
    <a:srgbClr val="694646"/>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CT#91e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22</a:t>
            </a:r>
            <a:r>
              <a:rPr lang="en-GB" sz="1000" b="1" kern="1200" baseline="30000" dirty="0" smtClean="0">
                <a:solidFill>
                  <a:schemeClr val="tx1"/>
                </a:solidFill>
                <a:effectLst/>
                <a:latin typeface="Arial" pitchFamily="34" charset="0"/>
                <a:ea typeface="+mn-ea"/>
                <a:cs typeface="Arial" pitchFamily="34" charset="0"/>
              </a:rPr>
              <a:t>nd</a:t>
            </a:r>
            <a:r>
              <a:rPr lang="en-GB" sz="1000" b="1" kern="1200" dirty="0" smtClean="0">
                <a:solidFill>
                  <a:schemeClr val="tx1"/>
                </a:solidFill>
                <a:effectLst/>
                <a:latin typeface="Arial" pitchFamily="34" charset="0"/>
                <a:ea typeface="+mn-ea"/>
                <a:cs typeface="Arial" pitchFamily="34" charset="0"/>
              </a:rPr>
              <a:t> March – 24</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March 2021</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CP-210017</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hyperlink" Target="mailto:songyue@chinamobile.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CT#91e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439608434"/>
              </p:ext>
            </p:extLst>
          </p:nvPr>
        </p:nvGraphicFramePr>
        <p:xfrm>
          <a:off x="715117" y="1819446"/>
          <a:ext cx="10153650" cy="1098761"/>
        </p:xfrm>
        <a:graphic>
          <a:graphicData uri="http://schemas.openxmlformats.org/drawingml/2006/table">
            <a:tbl>
              <a:tblPr firstRow="1" firstCol="1" bandRow="1"/>
              <a:tblGrid>
                <a:gridCol w="5858462">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9173">
                  <a:extLst>
                    <a:ext uri="{9D8B030D-6E8A-4147-A177-3AD203B41FA5}">
                      <a16:colId xmlns:a16="http://schemas.microsoft.com/office/drawing/2014/main" xmlns="" val="20004"/>
                    </a:ext>
                  </a:extLst>
                </a:gridCol>
                <a:gridCol w="1140567">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CT4 aspects of Enhancement of Network Slicing Phase 2 (CT4 lead)</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eNS_Ph2-CT</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800" b="0" i="0" u="none" strike="noStrike" dirty="0" smtClean="0">
                          <a:solidFill>
                            <a:srgbClr val="FF0000"/>
                          </a:solidFill>
                          <a:effectLst/>
                          <a:latin typeface="Arial" panose="020B0604020202020204" pitchFamily="34" charset="0"/>
                        </a:rPr>
                        <a:t>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223085">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CT aspects of Integration of GBA into SBA</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GBA_5G</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800" b="0" i="0" u="none" strike="noStrike" dirty="0" smtClean="0">
                          <a:solidFill>
                            <a:srgbClr val="FF0000"/>
                          </a:solidFill>
                          <a:effectLst/>
                          <a:latin typeface="Arial" panose="020B0604020202020204" pitchFamily="34" charset="0"/>
                        </a:rPr>
                        <a:t>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a:t>
            </a:r>
            <a:r>
              <a:rPr lang="en-US" dirty="0" smtClean="0"/>
              <a:t>3/4)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49539610"/>
              </p:ext>
            </p:extLst>
          </p:nvPr>
        </p:nvGraphicFramePr>
        <p:xfrm>
          <a:off x="857250" y="1842538"/>
          <a:ext cx="10033875" cy="3480966"/>
        </p:xfrm>
        <a:graphic>
          <a:graphicData uri="http://schemas.openxmlformats.org/drawingml/2006/table">
            <a:tbl>
              <a:tblPr firstRow="1" firstCol="1" bandRow="1"/>
              <a:tblGrid>
                <a:gridCol w="5795924">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090094">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marL="0" algn="l" defTabSz="914400" rtl="0" eaLnBrk="1" fontAlgn="t" latinLnBrk="0" hangingPunct="1"/>
                      <a:r>
                        <a:rPr lang="en-US" sz="1100" b="0" i="0" u="none" strike="noStrike" kern="1200" dirty="0" smtClean="0">
                          <a:solidFill>
                            <a:schemeClr val="tx1"/>
                          </a:solidFill>
                          <a:effectLst/>
                          <a:latin typeface="Arial" panose="020B0604020202020204" pitchFamily="34" charset="0"/>
                          <a:ea typeface="+mn-ea"/>
                          <a:cs typeface="+mn-cs"/>
                        </a:rPr>
                        <a:t>CT4 </a:t>
                      </a:r>
                      <a:r>
                        <a:rPr lang="en-US" sz="1100" b="0" i="0" u="none" strike="noStrike" kern="1200" dirty="0">
                          <a:solidFill>
                            <a:schemeClr val="tx1"/>
                          </a:solidFill>
                          <a:effectLst/>
                          <a:latin typeface="Arial" panose="020B0604020202020204" pitchFamily="34" charset="0"/>
                          <a:ea typeface="+mn-ea"/>
                          <a:cs typeface="+mn-cs"/>
                        </a:rPr>
                        <a:t>aspects of MPS2 </a:t>
                      </a:r>
                      <a:r>
                        <a:rPr lang="en-US" sz="1100" b="0" i="1" u="none" strike="noStrike" kern="1200" dirty="0" smtClean="0">
                          <a:solidFill>
                            <a:schemeClr val="tx1"/>
                          </a:solidFill>
                          <a:effectLst/>
                          <a:latin typeface="Arial" panose="020B0604020202020204" pitchFamily="34" charset="0"/>
                          <a:ea typeface="+mn-ea"/>
                          <a:cs typeface="+mn-cs"/>
                        </a:rPr>
                        <a:t> (CT3 lead)</a:t>
                      </a:r>
                      <a:endParaRPr lang="en-US" sz="1100" b="0" i="1" u="none" strike="noStrike" kern="1200" dirty="0">
                        <a:solidFill>
                          <a:schemeClr val="tx1"/>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100" b="0" i="0" u="none" strike="noStrike" kern="1200" dirty="0">
                          <a:solidFill>
                            <a:schemeClr val="tx1"/>
                          </a:solidFill>
                          <a:effectLst/>
                          <a:latin typeface="Arial" panose="020B0604020202020204" pitchFamily="34" charset="0"/>
                          <a:ea typeface="+mn-ea"/>
                          <a:cs typeface="+mn-cs"/>
                        </a:rPr>
                        <a:t>MPS2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Arial" panose="020B0604020202020204" pitchFamily="34" charset="0"/>
                        </a:rPr>
                        <a:t>15/03/2021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168331">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Enhancement </a:t>
                      </a:r>
                      <a:r>
                        <a:rPr lang="en-US" sz="1000" b="0" i="0" u="none" strike="noStrike" dirty="0">
                          <a:solidFill>
                            <a:schemeClr val="tx1"/>
                          </a:solidFill>
                          <a:effectLst/>
                          <a:latin typeface="Arial" panose="020B0604020202020204" pitchFamily="34" charset="0"/>
                        </a:rPr>
                        <a:t>for the 5G Control Plane Steering of Roaming for UE in CONNECTED </a:t>
                      </a:r>
                      <a:r>
                        <a:rPr lang="en-US" sz="1000" b="0" i="0" u="none" strike="noStrike" dirty="0" smtClean="0">
                          <a:solidFill>
                            <a:schemeClr val="tx1"/>
                          </a:solidFill>
                          <a:effectLst/>
                          <a:latin typeface="Arial" panose="020B0604020202020204" pitchFamily="34" charset="0"/>
                        </a:rPr>
                        <a:t>mode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err="1">
                          <a:solidFill>
                            <a:schemeClr val="tx1"/>
                          </a:solidFill>
                          <a:effectLst/>
                          <a:latin typeface="Arial" panose="020B0604020202020204" pitchFamily="34" charset="0"/>
                        </a:rPr>
                        <a:t>eCPSOR_CON</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chemeClr val="tx1"/>
                          </a:solidFill>
                          <a:effectLst/>
                          <a:latin typeface="Arial" panose="020B0604020202020204" pitchFamily="34"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rgbClr val="FF0000"/>
                          </a:solidFill>
                          <a:effectLst/>
                          <a:latin typeface="Arial" panose="020B0604020202020204" pitchFamily="34" charset="0"/>
                        </a:rPr>
                        <a:t>5% was </a:t>
                      </a:r>
                      <a:r>
                        <a:rPr lang="de-DE" sz="1100" b="0" i="0" u="none" strike="noStrike" dirty="0" smtClean="0">
                          <a:solidFill>
                            <a:schemeClr val="tx1"/>
                          </a:solidFill>
                          <a:effectLst/>
                          <a:latin typeface="Arial" panose="020B0604020202020204" pitchFamily="34" charset="0"/>
                        </a:rPr>
                        <a:t>0%</a:t>
                      </a:r>
                      <a:endParaRPr lang="en-US" sz="1100" b="0" i="0" u="none" strike="noStrike" dirty="0" smtClean="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Authentication </a:t>
                      </a:r>
                      <a:r>
                        <a:rPr lang="en-US" sz="1000" b="0" i="0" u="none" strike="noStrike" dirty="0">
                          <a:solidFill>
                            <a:schemeClr val="tx1"/>
                          </a:solidFill>
                          <a:effectLst/>
                          <a:latin typeface="Arial" panose="020B0604020202020204" pitchFamily="34" charset="0"/>
                        </a:rPr>
                        <a:t>and key management for applications based on 3GPP credential in </a:t>
                      </a:r>
                      <a:r>
                        <a:rPr lang="en-US" sz="1000" b="0" i="0" u="none" strike="noStrike" dirty="0" smtClean="0">
                          <a:solidFill>
                            <a:schemeClr val="tx1"/>
                          </a:solidFill>
                          <a:effectLst/>
                          <a:latin typeface="Arial" panose="020B0604020202020204" pitchFamily="34" charset="0"/>
                        </a:rPr>
                        <a:t>5G </a:t>
                      </a:r>
                      <a:r>
                        <a:rPr lang="en-US" sz="1000" b="0" i="1" u="none" strike="noStrike" kern="1200" dirty="0" smtClean="0">
                          <a:solidFill>
                            <a:schemeClr val="tx1"/>
                          </a:solidFill>
                          <a:effectLst/>
                          <a:latin typeface="Arial" panose="020B0604020202020204" pitchFamily="34" charset="0"/>
                          <a:ea typeface="+mn-ea"/>
                          <a:cs typeface="+mn-cs"/>
                        </a:rPr>
                        <a:t> (CT3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a:solidFill>
                            <a:schemeClr val="tx1"/>
                          </a:solidFill>
                          <a:effectLst/>
                          <a:latin typeface="Arial" panose="020B0604020202020204" pitchFamily="34" charset="0"/>
                        </a:rPr>
                        <a:t>AKMA-CT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15/092020</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95%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20%</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b"/>
                      <a:r>
                        <a:rPr lang="en-US" sz="1000" b="0" i="0" u="none" strike="noStrike" kern="1200" dirty="0" smtClean="0">
                          <a:solidFill>
                            <a:schemeClr val="tx1"/>
                          </a:solidFill>
                          <a:effectLst/>
                          <a:latin typeface="Arial" panose="020B0604020202020204" pitchFamily="34" charset="0"/>
                          <a:ea typeface="+mn-ea"/>
                          <a:cs typeface="+mn-cs"/>
                        </a:rPr>
                        <a:t>CT4 aspects of </a:t>
                      </a:r>
                      <a:r>
                        <a:rPr lang="en-US" sz="1000" b="0" i="0" u="none" strike="noStrike" dirty="0" smtClean="0">
                          <a:solidFill>
                            <a:schemeClr val="tx1"/>
                          </a:solidFill>
                          <a:effectLst/>
                          <a:latin typeface="Arial" panose="020B0604020202020204" pitchFamily="34" charset="0"/>
                        </a:rPr>
                        <a:t>Study </a:t>
                      </a:r>
                      <a:r>
                        <a:rPr lang="en-US" sz="1000" b="0" i="0" u="none" strike="noStrike" dirty="0">
                          <a:solidFill>
                            <a:schemeClr val="tx1"/>
                          </a:solidFill>
                          <a:effectLst/>
                          <a:latin typeface="Arial" panose="020B0604020202020204" pitchFamily="34" charset="0"/>
                        </a:rPr>
                        <a:t>on enhanced IMS to 5GC Integration Phase 2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a:solidFill>
                            <a:schemeClr val="tx1"/>
                          </a:solidFill>
                          <a:effectLst/>
                          <a:latin typeface="Arial" panose="020B0604020202020204" pitchFamily="34" charset="0"/>
                        </a:rPr>
                        <a:t>FS_eIMS5G2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30% </a:t>
                      </a:r>
                      <a:r>
                        <a:rPr lang="de-DE" sz="900" b="0" i="0" u="none" strike="noStrike" dirty="0" smtClean="0">
                          <a:solidFill>
                            <a:srgbClr val="FF0000"/>
                          </a:solidFill>
                          <a:effectLst/>
                          <a:latin typeface="Arial" panose="020B0604020202020204" pitchFamily="34" charset="0"/>
                        </a:rPr>
                        <a:t>was</a:t>
                      </a:r>
                      <a:r>
                        <a:rPr lang="de-DE" sz="900" b="0" i="0" u="none" strike="noStrike" dirty="0" smtClean="0">
                          <a:solidFill>
                            <a:schemeClr val="tx1"/>
                          </a:solidFill>
                          <a:effectLst/>
                          <a:latin typeface="Arial" panose="020B0604020202020204" pitchFamily="34" charset="0"/>
                        </a:rPr>
                        <a:t> 15%</a:t>
                      </a:r>
                      <a:endParaRPr lang="en-US" sz="9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59446">
                <a:tc>
                  <a:txBody>
                    <a:bodyPr/>
                    <a:lstStyle/>
                    <a:p>
                      <a:pPr marL="0" algn="l" defTabSz="914400" rtl="0" eaLnBrk="1" fontAlgn="b" latinLnBrk="0" hangingPunct="1">
                        <a:spcAft>
                          <a:spcPts val="0"/>
                        </a:spcAft>
                      </a:pPr>
                      <a:r>
                        <a:rPr lang="en-GB" sz="1000" kern="1200" dirty="0" smtClean="0">
                          <a:solidFill>
                            <a:srgbClr val="FF0000"/>
                          </a:solidFill>
                          <a:effectLst/>
                          <a:latin typeface="Arial "/>
                          <a:ea typeface="SimSun" panose="02010600030101010101" pitchFamily="2" charset="-122"/>
                          <a:cs typeface="Times New Roman" panose="02020603050405020304" pitchFamily="18" charset="0"/>
                        </a:rPr>
                        <a:t>CT4 aspects of 5GC architecture for satellite networks </a:t>
                      </a:r>
                      <a:r>
                        <a:rPr lang="en-GB"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GB" sz="1000" kern="1200" dirty="0" smtClean="0">
                          <a:solidFill>
                            <a:srgbClr val="FF0000"/>
                          </a:solidFill>
                          <a:effectLst/>
                          <a:latin typeface="Arial "/>
                          <a:ea typeface="SimSun" panose="02010600030101010101" pitchFamily="2" charset="-122"/>
                          <a:cs typeface="Times New Roman" panose="02020603050405020304" pitchFamily="18" charset="0"/>
                        </a:rPr>
                        <a:t>5GSAT_ARCH-CT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100" dirty="0" smtClean="0">
                          <a:solidFill>
                            <a:srgbClr val="FF0000"/>
                          </a:solidFill>
                          <a:effectLst/>
                          <a:latin typeface="Arial" panose="020B0604020202020204" pitchFamily="34" charset="0"/>
                          <a:ea typeface="SimSun" panose="02010600030101010101" pitchFamily="2" charset="-122"/>
                          <a:cs typeface="Arial" panose="020B0604020202020204" pitchFamily="34" charset="0"/>
                        </a:rPr>
                        <a:t>0</a:t>
                      </a:r>
                      <a:r>
                        <a:rPr lang="en-US" sz="1100" dirty="0">
                          <a:solidFill>
                            <a:srgbClr val="FF0000"/>
                          </a:solidFill>
                          <a:effectLst/>
                          <a:latin typeface="Arial" panose="020B0604020202020204" pitchFamily="34" charset="0"/>
                          <a:ea typeface="SimSun" panose="02010600030101010101" pitchFamily="2" charset="-122"/>
                          <a:cs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marL="0" algn="l" defTabSz="914400" rtl="0" eaLnBrk="1" fontAlgn="b" latinLnBrk="0" hangingPunct="1">
                        <a:spcAft>
                          <a:spcPts val="0"/>
                        </a:spcAft>
                      </a:pP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CT4 aspects of CT aspects of Enabling Multi-USIM Devices </a:t>
                      </a:r>
                      <a:r>
                        <a:rPr lang="en-US"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MUSIM-CT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effectLst/>
                          <a:latin typeface="Arial "/>
                        </a:rPr>
                        <a:t>CT4 aspects of Enablers for Network Automation for 5G - phase 2 </a:t>
                      </a: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(CT1 lead)</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smtClean="0">
                          <a:solidFill>
                            <a:srgbClr val="FF0000"/>
                          </a:solidFill>
                          <a:effectLst/>
                          <a:latin typeface="Arial "/>
                        </a:rPr>
                        <a:t>eNA_Ph2-CT</a:t>
                      </a:r>
                      <a:endParaRPr lang="en-GB"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effectLst/>
                          <a:latin typeface="Arial "/>
                        </a:rPr>
                        <a:t>CT4 aspects CT aspects of proximity based services in 5GS </a:t>
                      </a:r>
                      <a:r>
                        <a:rPr lang="en-US"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p>
                    <a:p>
                      <a:pPr algn="l" fontAlgn="b"/>
                      <a:endParaRPr lang="en-US"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smtClean="0">
                          <a:solidFill>
                            <a:srgbClr val="FF0000"/>
                          </a:solidFill>
                          <a:effectLst/>
                          <a:latin typeface="Arial "/>
                        </a:rPr>
                        <a:t>5G_ProSe-CT</a:t>
                      </a:r>
                      <a:endParaRPr lang="en-US"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i="0" kern="1200" dirty="0" smtClean="0">
                          <a:solidFill>
                            <a:srgbClr val="FF0000"/>
                          </a:solidFill>
                          <a:effectLst/>
                          <a:latin typeface="Arial "/>
                          <a:ea typeface="SimSun" panose="02010600030101010101" pitchFamily="2" charset="-122"/>
                          <a:cs typeface="Times New Roman" panose="02020603050405020304" pitchFamily="18" charset="0"/>
                        </a:rPr>
                        <a:t>CT4 aspects of CT aspects for Support of Unmanned Aerial Systems Connectivity, Identification, and Tracking </a:t>
                      </a:r>
                      <a:r>
                        <a:rPr lang="en-US"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ID_UAS-CT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800" i="1"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0/03/2022</a:t>
                      </a:r>
                    </a:p>
                    <a:p>
                      <a:pPr algn="l">
                        <a:spcAft>
                          <a:spcPts val="0"/>
                        </a:spcAft>
                      </a:pP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r>
                        <a:rPr lang="de-DE" sz="1100" b="0" i="0" u="none" strike="noStrike" kern="1200" dirty="0" smtClean="0">
                          <a:solidFill>
                            <a:srgbClr val="FF0000"/>
                          </a:solidFill>
                          <a:effectLst/>
                          <a:latin typeface="Arial" panose="020B0604020202020204" pitchFamily="34" charset="0"/>
                          <a:ea typeface="+mn-ea"/>
                          <a:cs typeface="Arial" panose="020B0604020202020204" pitchFamily="34" charset="0"/>
                        </a:rPr>
                        <a:t>0%</a:t>
                      </a: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000" i="0" kern="1200" dirty="0" smtClean="0">
                          <a:solidFill>
                            <a:srgbClr val="FF0000"/>
                          </a:solidFill>
                          <a:effectLst/>
                          <a:latin typeface="Arial "/>
                          <a:ea typeface="SimSun" panose="02010600030101010101" pitchFamily="2" charset="-122"/>
                          <a:cs typeface="Times New Roman" panose="02020603050405020304" pitchFamily="18" charset="0"/>
                        </a:rPr>
                        <a:t>CT4 aspects of CT aspects of Access Traffic Steering, Switch and Splitting support in the 5G system architecture; Phase 2 </a:t>
                      </a:r>
                      <a:r>
                        <a:rPr lang="en-GB" sz="1000" i="1" kern="1200" dirty="0" smtClean="0">
                          <a:solidFill>
                            <a:srgbClr val="FF0000"/>
                          </a:solidFill>
                          <a:effectLst/>
                          <a:latin typeface="Arial "/>
                          <a:ea typeface="SimSun" panose="02010600030101010101" pitchFamily="2" charset="-122"/>
                          <a:cs typeface="Times New Roman" panose="02020603050405020304" pitchFamily="18" charset="0"/>
                        </a:rPr>
                        <a:t>(CT1 lead)</a:t>
                      </a: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r>
                        <a:rPr lang="de-DE" sz="1000" kern="1200" dirty="0" smtClean="0">
                          <a:solidFill>
                            <a:srgbClr val="FF0000"/>
                          </a:solidFill>
                          <a:effectLst/>
                          <a:latin typeface="Arial "/>
                          <a:ea typeface="SimSun" panose="02010600030101010101" pitchFamily="2" charset="-122"/>
                          <a:cs typeface="Times New Roman" panose="02020603050405020304" pitchFamily="18" charset="0"/>
                        </a:rPr>
                        <a:t>ATSSS_PH2-CT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a:t>
                      </a:r>
                      <a:r>
                        <a:rPr lang="en-US" sz="800" i="1"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0/03/2022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r>
                        <a:rPr lang="de-DE" sz="1100" b="0" i="0" u="none" strike="noStrike" kern="1200" dirty="0" smtClean="0">
                          <a:solidFill>
                            <a:srgbClr val="FF0000"/>
                          </a:solidFill>
                          <a:effectLst/>
                          <a:latin typeface="Arial" panose="020B0604020202020204" pitchFamily="34" charset="0"/>
                          <a:ea typeface="+mn-ea"/>
                          <a:cs typeface="Arial" panose="020B0604020202020204" pitchFamily="34" charset="0"/>
                        </a:rPr>
                        <a:t>0%</a:t>
                      </a: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51062597"/>
              </p:ext>
            </p:extLst>
          </p:nvPr>
        </p:nvGraphicFramePr>
        <p:xfrm>
          <a:off x="848695" y="1842538"/>
          <a:ext cx="10042430" cy="2289648"/>
        </p:xfrm>
        <a:graphic>
          <a:graphicData uri="http://schemas.openxmlformats.org/drawingml/2006/table">
            <a:tbl>
              <a:tblPr firstRow="1" firstCol="1" bandRow="1"/>
              <a:tblGrid>
                <a:gridCol w="5804479">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090094">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5944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dirty="0" smtClean="0">
                          <a:solidFill>
                            <a:srgbClr val="FF0000"/>
                          </a:solidFill>
                          <a:effectLst/>
                          <a:latin typeface="Arial "/>
                          <a:ea typeface="SimSun" panose="02010600030101010101" pitchFamily="2" charset="-122"/>
                          <a:cs typeface="Times New Roman" panose="02020603050405020304" pitchFamily="18" charset="0"/>
                        </a:rPr>
                        <a:t>CT4</a:t>
                      </a:r>
                      <a:r>
                        <a:rPr lang="en-US" sz="1000" baseline="0" dirty="0" smtClean="0">
                          <a:solidFill>
                            <a:srgbClr val="FF0000"/>
                          </a:solidFill>
                          <a:effectLst/>
                          <a:latin typeface="Arial "/>
                          <a:ea typeface="SimSun" panose="02010600030101010101" pitchFamily="2" charset="-122"/>
                          <a:cs typeface="Times New Roman" panose="02020603050405020304" pitchFamily="18" charset="0"/>
                        </a:rPr>
                        <a:t> aspects of </a:t>
                      </a:r>
                      <a:r>
                        <a:rPr lang="en-US" sz="1000" dirty="0" smtClean="0">
                          <a:solidFill>
                            <a:srgbClr val="FF0000"/>
                          </a:solidFill>
                          <a:effectLst/>
                          <a:latin typeface="Arial "/>
                          <a:ea typeface="SimSun" panose="02010600030101010101" pitchFamily="2" charset="-122"/>
                          <a:cs typeface="Times New Roman" panose="02020603050405020304" pitchFamily="18" charset="0"/>
                        </a:rPr>
                        <a:t>CT aspects of enhanced support of industrial </a:t>
                      </a:r>
                      <a:r>
                        <a:rPr lang="en-US" sz="1000" dirty="0" err="1" smtClean="0">
                          <a:solidFill>
                            <a:srgbClr val="FF0000"/>
                          </a:solidFill>
                          <a:effectLst/>
                          <a:latin typeface="Arial "/>
                          <a:ea typeface="SimSun" panose="02010600030101010101" pitchFamily="2" charset="-122"/>
                          <a:cs typeface="Times New Roman" panose="02020603050405020304" pitchFamily="18" charset="0"/>
                        </a:rPr>
                        <a:t>IoT</a:t>
                      </a:r>
                      <a:r>
                        <a:rPr lang="en-US" sz="1000" dirty="0" smtClean="0">
                          <a:solidFill>
                            <a:srgbClr val="FF0000"/>
                          </a:solidFill>
                          <a:effectLst/>
                          <a:latin typeface="Arial "/>
                          <a:ea typeface="SimSun" panose="02010600030101010101" pitchFamily="2" charset="-122"/>
                          <a:cs typeface="Times New Roman" panose="02020603050405020304" pitchFamily="18" charset="0"/>
                        </a:rPr>
                        <a:t>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(CT1lead)</a:t>
                      </a:r>
                    </a:p>
                    <a:p>
                      <a:pPr marL="0" algn="l" defTabSz="914400" rtl="0" eaLnBrk="1" fontAlgn="b" latinLnBrk="0" hangingPunct="1">
                        <a:spcAft>
                          <a:spcPts val="0"/>
                        </a:spcAft>
                      </a:pP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de-DE" sz="1000" kern="1200" dirty="0" smtClean="0">
                          <a:solidFill>
                            <a:srgbClr val="FF0000"/>
                          </a:solidFill>
                          <a:effectLst/>
                          <a:latin typeface="Arial "/>
                          <a:ea typeface="SimSun" panose="02010600030101010101" pitchFamily="2" charset="-122"/>
                          <a:cs typeface="Times New Roman" panose="02020603050405020304" pitchFamily="18" charset="0"/>
                        </a:rPr>
                        <a:t>IIoT-CT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20/09/2021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a:spcAft>
                          <a:spcPts val="0"/>
                        </a:spcAft>
                      </a:pPr>
                      <a:r>
                        <a:rPr lang="en-US" sz="1100" dirty="0" smtClean="0">
                          <a:solidFill>
                            <a:srgbClr val="FF0000"/>
                          </a:solidFill>
                          <a:effectLst/>
                          <a:latin typeface="Arial" panose="020B0604020202020204" pitchFamily="34" charset="0"/>
                          <a:ea typeface="SimSun" panose="02010600030101010101" pitchFamily="2" charset="-122"/>
                          <a:cs typeface="Arial" panose="020B0604020202020204" pitchFamily="34" charset="0"/>
                        </a:rPr>
                        <a:t>0</a:t>
                      </a:r>
                      <a:r>
                        <a:rPr lang="en-US" sz="1100" dirty="0">
                          <a:solidFill>
                            <a:srgbClr val="FF0000"/>
                          </a:solidFill>
                          <a:effectLst/>
                          <a:latin typeface="Arial" panose="020B0604020202020204" pitchFamily="34" charset="0"/>
                          <a:ea typeface="SimSun" panose="02010600030101010101" pitchFamily="2" charset="-122"/>
                          <a:cs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de-DE" sz="1000" i="1" kern="1200" dirty="0" smtClean="0">
                          <a:solidFill>
                            <a:srgbClr val="FF0000"/>
                          </a:solidFill>
                          <a:effectLst/>
                          <a:latin typeface="Arial "/>
                          <a:ea typeface="SimSun" panose="02010600030101010101" pitchFamily="2" charset="-122"/>
                          <a:cs typeface="Times New Roman" panose="02020603050405020304" pitchFamily="18" charset="0"/>
                        </a:rPr>
                        <a:t>CT4 aspects of </a:t>
                      </a:r>
                      <a:r>
                        <a:rPr lang="en-US" sz="1000" dirty="0" smtClean="0">
                          <a:solidFill>
                            <a:srgbClr val="FF0000"/>
                          </a:solidFill>
                          <a:effectLst/>
                          <a:latin typeface="Arial "/>
                          <a:ea typeface="SimSun" panose="02010600030101010101" pitchFamily="2" charset="-122"/>
                          <a:cs typeface="Times New Roman" panose="02020603050405020304" pitchFamily="18" charset="0"/>
                        </a:rPr>
                        <a:t>CT aspects of Enhanced support of Non-Public Networks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(CT1lead)</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de-DE" sz="1000" kern="1200" dirty="0" smtClean="0">
                          <a:solidFill>
                            <a:srgbClr val="FF0000"/>
                          </a:solidFill>
                          <a:effectLst/>
                          <a:latin typeface="Arial "/>
                          <a:ea typeface="SimSun" panose="02010600030101010101" pitchFamily="2" charset="-122"/>
                          <a:cs typeface="Times New Roman" panose="02020603050405020304" pitchFamily="18" charset="0"/>
                        </a:rPr>
                        <a:t>eNPN-CT</a:t>
                      </a: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17369">
                <a:tc>
                  <a:txBody>
                    <a:bodyPr/>
                    <a:lstStyle/>
                    <a:p>
                      <a:pPr>
                        <a:lnSpc>
                          <a:spcPct val="107000"/>
                        </a:lnSpc>
                        <a:spcAft>
                          <a:spcPts val="800"/>
                        </a:spcAft>
                      </a:pPr>
                      <a:r>
                        <a:rPr lang="en-US" sz="1000" kern="1200" dirty="0" smtClean="0">
                          <a:solidFill>
                            <a:srgbClr val="FF0000"/>
                          </a:solidFill>
                          <a:effectLst/>
                          <a:latin typeface="Arial "/>
                          <a:ea typeface="SimSun" panose="02010600030101010101" pitchFamily="2" charset="-122"/>
                          <a:cs typeface="Times New Roman" panose="02020603050405020304" pitchFamily="18" charset="0"/>
                        </a:rPr>
                        <a:t>CT4 aspects of CT aspects on Dynamically Changing AM Policies in the 5GC</a:t>
                      </a:r>
                      <a:r>
                        <a:rPr lang="en-US" sz="1000" i="1" dirty="0" smtClean="0">
                          <a:solidFill>
                            <a:srgbClr val="FF0000"/>
                          </a:solidFill>
                          <a:effectLst/>
                          <a:latin typeface="Arial "/>
                          <a:ea typeface="SimSun" panose="02010600030101010101" pitchFamily="2" charset="-122"/>
                          <a:cs typeface="Times New Roman" panose="02020603050405020304" pitchFamily="18" charset="0"/>
                        </a:rPr>
                        <a:t>(CT3</a:t>
                      </a:r>
                      <a:r>
                        <a:rPr lang="en-US" sz="1000" i="1" baseline="0" dirty="0" smtClean="0">
                          <a:solidFill>
                            <a:srgbClr val="FF0000"/>
                          </a:solidFill>
                          <a:effectLst/>
                          <a:latin typeface="Arial "/>
                          <a:ea typeface="SimSun" panose="02010600030101010101" pitchFamily="2" charset="-122"/>
                          <a:cs typeface="Times New Roman" panose="02020603050405020304" pitchFamily="18" charset="0"/>
                        </a:rPr>
                        <a:t> </a:t>
                      </a:r>
                      <a:r>
                        <a:rPr lang="en-US" sz="1000" i="1" dirty="0" smtClean="0">
                          <a:solidFill>
                            <a:srgbClr val="FF0000"/>
                          </a:solidFill>
                          <a:effectLst/>
                          <a:latin typeface="Arial "/>
                          <a:ea typeface="SimSun" panose="02010600030101010101" pitchFamily="2" charset="-122"/>
                          <a:cs typeface="Times New Roman" panose="02020603050405020304" pitchFamily="18" charset="0"/>
                        </a:rPr>
                        <a:t>lead)</a:t>
                      </a:r>
                      <a:endParaRPr lang="en-US" sz="1000" dirty="0">
                        <a:solidFill>
                          <a:srgbClr val="FF0000"/>
                        </a:solidFill>
                        <a:effectLst/>
                        <a:latin typeface="Arial "/>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dirty="0" smtClean="0">
                          <a:solidFill>
                            <a:srgbClr val="FF0000"/>
                          </a:solidFill>
                          <a:effectLst/>
                          <a:latin typeface="Arial "/>
                        </a:rPr>
                        <a:t>TEI17_DCAMP-CT</a:t>
                      </a:r>
                      <a:endParaRPr lang="en-GB"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nSpc>
                          <a:spcPct val="107000"/>
                        </a:lnSpc>
                        <a:spcAft>
                          <a:spcPts val="800"/>
                        </a:spcAft>
                      </a:pPr>
                      <a:r>
                        <a:rPr lang="de-DE" sz="1000" i="1" kern="1200" dirty="0" smtClean="0">
                          <a:solidFill>
                            <a:srgbClr val="FF0000"/>
                          </a:solidFill>
                          <a:effectLst/>
                          <a:latin typeface="Arial "/>
                          <a:ea typeface="+mn-ea"/>
                          <a:cs typeface="+mn-cs"/>
                        </a:rPr>
                        <a:t>CT4 aspects of </a:t>
                      </a:r>
                      <a:r>
                        <a:rPr lang="en-US" sz="1000" kern="1200" dirty="0" smtClean="0">
                          <a:solidFill>
                            <a:srgbClr val="FF0000"/>
                          </a:solidFill>
                          <a:effectLst/>
                          <a:latin typeface="Arial "/>
                          <a:ea typeface="+mn-ea"/>
                          <a:cs typeface="+mn-cs"/>
                        </a:rPr>
                        <a:t>CT aspects on Dynamic Management of Group-based Event Monitoring </a:t>
                      </a:r>
                      <a:r>
                        <a:rPr lang="en-US" sz="1000" i="1" kern="1200" dirty="0" smtClean="0">
                          <a:solidFill>
                            <a:srgbClr val="FF0000"/>
                          </a:solidFill>
                          <a:effectLst/>
                          <a:latin typeface="Arial "/>
                          <a:ea typeface="+mn-ea"/>
                          <a:cs typeface="+mn-cs"/>
                        </a:rPr>
                        <a:t>(CT3 lead)</a:t>
                      </a:r>
                      <a:endParaRPr lang="en-US" sz="1000" dirty="0">
                        <a:solidFill>
                          <a:srgbClr val="FF0000"/>
                        </a:solidFill>
                        <a:effectLst/>
                        <a:latin typeface="Arial "/>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de-DE" sz="1000" b="0" i="0" u="none" strike="noStrike" dirty="0" smtClean="0">
                          <a:solidFill>
                            <a:srgbClr val="FF0000"/>
                          </a:solidFill>
                          <a:effectLst/>
                          <a:latin typeface="Arial "/>
                        </a:rPr>
                        <a:t>TEI17_GEM-CT</a:t>
                      </a:r>
                      <a:endParaRPr lang="en-US" sz="1000" b="0" i="0" u="none" strike="noStrike" dirty="0">
                        <a:solidFill>
                          <a:srgbClr val="FF0000"/>
                        </a:solidFill>
                        <a:effectLst/>
                        <a:latin typeface="Arial "/>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cs typeface="Arial" panose="020B0604020202020204" pitchFamily="34" charset="0"/>
                        </a:rPr>
                        <a:t>0%</a:t>
                      </a:r>
                      <a:endParaRPr lang="en-US" sz="1100" b="0" i="0" u="none" strike="noStrike" dirty="0">
                        <a:solidFill>
                          <a:srgbClr val="FF0000"/>
                        </a:solidFill>
                        <a:effectLst/>
                        <a:latin typeface="Arial" panose="020B0604020202020204" pitchFamily="34" charset="0"/>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US" sz="1000" i="1" kern="1200" dirty="0" smtClean="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endParaRPr lang="en-US" sz="1000" i="1"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endParaRPr lang="en-US" sz="1000" kern="1200" dirty="0">
                        <a:solidFill>
                          <a:srgbClr val="FF0000"/>
                        </a:solidFill>
                        <a:effectLst/>
                        <a:latin typeface="Arial "/>
                        <a:ea typeface="SimSun" panose="02010600030101010101" pitchFamily="2" charset="-122"/>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i="1"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spcAft>
                          <a:spcPts val="0"/>
                        </a:spcAft>
                      </a:pPr>
                      <a:endParaRPr lang="en-US" sz="11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31744333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636508304"/>
              </p:ext>
            </p:extLst>
          </p:nvPr>
        </p:nvGraphicFramePr>
        <p:xfrm>
          <a:off x="776032" y="1855410"/>
          <a:ext cx="10411095" cy="1163582"/>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CP-210077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rgbClr val="000000"/>
                          </a:solidFill>
                          <a:effectLst/>
                          <a:latin typeface="Arial"/>
                          <a:ea typeface="Times New Roman"/>
                          <a:cs typeface="+mn-cs"/>
                        </a:rPr>
                        <a:t>3GPP TR 29.835 v1.0.0 on Study on Port Allocation Alternatives for New 3GPP Interfaces</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Giorgi Gulbani,</a:t>
                      </a:r>
                      <a:r>
                        <a:rPr lang="de-DE" sz="1200" kern="1200" baseline="0" dirty="0" smtClean="0">
                          <a:solidFill>
                            <a:srgbClr val="000000"/>
                          </a:solidFill>
                          <a:effectLst/>
                          <a:latin typeface="Arial"/>
                          <a:ea typeface="Times New Roman"/>
                          <a:cs typeface="+mn-cs"/>
                        </a:rPr>
                        <a:t> Huawei</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2245" y="1740959"/>
            <a:ext cx="10515600" cy="4351338"/>
          </a:xfrm>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r>
              <a:rPr lang="en-GB" sz="1400" dirty="0" smtClean="0"/>
              <a:t>LS exchange with SA3 on misalignment </a:t>
            </a:r>
            <a:r>
              <a:rPr lang="en-GB" sz="1400" dirty="0"/>
              <a:t>on access token request </a:t>
            </a:r>
            <a:r>
              <a:rPr lang="en-GB" sz="1400" dirty="0" smtClean="0"/>
              <a:t>requirement between </a:t>
            </a:r>
            <a:r>
              <a:rPr lang="en-GB" sz="1400" dirty="0"/>
              <a:t>TS 29.510 and </a:t>
            </a:r>
            <a:r>
              <a:rPr lang="en-GB" sz="1400" dirty="0" smtClean="0"/>
              <a:t>33.501 .</a:t>
            </a:r>
            <a:br>
              <a:rPr lang="en-GB" sz="1400" dirty="0" smtClean="0"/>
            </a:br>
            <a:r>
              <a:rPr lang="en-GB" sz="1200" dirty="0"/>
              <a:t>The following misalignments were discussed</a:t>
            </a:r>
            <a:r>
              <a:rPr lang="en-GB" sz="1200" dirty="0" smtClean="0"/>
              <a:t>:</a:t>
            </a:r>
          </a:p>
          <a:p>
            <a:pPr lvl="1">
              <a:buFont typeface="Wingdings" panose="05000000000000000000" pitchFamily="2" charset="2"/>
              <a:buChar char="Ø"/>
            </a:pPr>
            <a:r>
              <a:rPr lang="en-GB" sz="1200" dirty="0"/>
              <a:t>whether Oauth2 may be used or not to access NRF </a:t>
            </a:r>
            <a:r>
              <a:rPr lang="en-GB" sz="1200" dirty="0" smtClean="0"/>
              <a:t>APIs</a:t>
            </a:r>
          </a:p>
          <a:p>
            <a:pPr marL="804863" lvl="1" indent="-136525"/>
            <a:r>
              <a:rPr lang="en-GB" sz="1200" dirty="0"/>
              <a:t>The reply LS from SA3 was interpreted in 3 ways by different companies reflected  by the CRs prepared by  these companies:</a:t>
            </a:r>
          </a:p>
          <a:p>
            <a:pPr marL="898525" lvl="2" indent="-93663"/>
            <a:r>
              <a:rPr lang="en-GB" sz="1000" dirty="0"/>
              <a:t>29.510 does not need to specify any  security requirement (i.e. remove use of </a:t>
            </a:r>
            <a:r>
              <a:rPr lang="en-GB" sz="1000" dirty="0" smtClean="0"/>
              <a:t>OAuth2.0 </a:t>
            </a:r>
            <a:r>
              <a:rPr lang="en-GB" sz="1000" dirty="0"/>
              <a:t>for NRF APIs)</a:t>
            </a:r>
          </a:p>
          <a:p>
            <a:pPr marL="898525" lvl="2" indent="-93663"/>
            <a:r>
              <a:rPr lang="en-GB" sz="1000" dirty="0"/>
              <a:t>29.510 security part clarification to be added </a:t>
            </a:r>
            <a:r>
              <a:rPr lang="en-GB" sz="1000" dirty="0" smtClean="0"/>
              <a:t>that </a:t>
            </a:r>
            <a:r>
              <a:rPr lang="en-GB" sz="1000" dirty="0"/>
              <a:t>the </a:t>
            </a:r>
            <a:r>
              <a:rPr lang="en-GB" sz="1000" dirty="0" smtClean="0"/>
              <a:t>OAuth2.0 </a:t>
            </a:r>
            <a:r>
              <a:rPr lang="en-GB" sz="1000" dirty="0"/>
              <a:t>authorisation  can be enabled/disabled for accessing NRF APIs independently from enabling </a:t>
            </a:r>
            <a:r>
              <a:rPr lang="en-GB" sz="1000" dirty="0" smtClean="0"/>
              <a:t>OAuth2.0 </a:t>
            </a:r>
            <a:r>
              <a:rPr lang="en-GB" sz="1000" dirty="0"/>
              <a:t>for other 5GC API</a:t>
            </a:r>
          </a:p>
          <a:p>
            <a:pPr marL="898525" lvl="2" indent="-93663"/>
            <a:r>
              <a:rPr lang="en-GB" sz="1000" dirty="0"/>
              <a:t>29.510 security part in 29.510 has to be changed to clarify that if </a:t>
            </a:r>
            <a:r>
              <a:rPr lang="en-US" altLang="en-US" sz="1000" dirty="0"/>
              <a:t>OAuth2.0 authorization is required, the NRF shall use the locally configured policy for the authorization.</a:t>
            </a:r>
            <a:endParaRPr lang="en-US" sz="1200" dirty="0" smtClean="0"/>
          </a:p>
          <a:p>
            <a:pPr lvl="1">
              <a:buFont typeface="Wingdings" panose="05000000000000000000" pitchFamily="2" charset="2"/>
              <a:buChar char="Ø"/>
            </a:pPr>
            <a:r>
              <a:rPr lang="en-US" sz="1200" dirty="0"/>
              <a:t>w</a:t>
            </a:r>
            <a:r>
              <a:rPr lang="en-US" sz="1200" dirty="0" smtClean="0"/>
              <a:t>hether </a:t>
            </a:r>
            <a:r>
              <a:rPr lang="en-US" sz="1200" dirty="0"/>
              <a:t>NRF </a:t>
            </a:r>
            <a:r>
              <a:rPr lang="en-US" sz="1200" dirty="0" err="1"/>
              <a:t>NFRegister</a:t>
            </a:r>
            <a:r>
              <a:rPr lang="en-US" sz="1200" dirty="0"/>
              <a:t> service </a:t>
            </a:r>
            <a:r>
              <a:rPr lang="en-US" sz="1200" dirty="0" smtClean="0"/>
              <a:t>operation shall be used </a:t>
            </a:r>
            <a:r>
              <a:rPr lang="en-US" sz="1200" dirty="0"/>
              <a:t>for the Oauth2 client registration</a:t>
            </a:r>
            <a:r>
              <a:rPr lang="en-GB" sz="1200" dirty="0" smtClean="0"/>
              <a:t> </a:t>
            </a:r>
            <a:endParaRPr lang="en-GB" sz="1000" dirty="0"/>
          </a:p>
          <a:p>
            <a:pPr marL="446088" lvl="1">
              <a:buFont typeface="Wingdings" panose="05000000000000000000" pitchFamily="2" charset="2"/>
              <a:buChar char="q"/>
            </a:pPr>
            <a:r>
              <a:rPr lang="en-GB" sz="1200" dirty="0" smtClean="0"/>
              <a:t>We tried to send an </a:t>
            </a:r>
            <a:r>
              <a:rPr lang="en-GB" sz="1200" smtClean="0"/>
              <a:t>LS back </a:t>
            </a:r>
            <a:r>
              <a:rPr lang="en-GB" sz="1200" dirty="0" smtClean="0"/>
              <a:t>to ask SA3 for clarification, but we were not able to reach consensus on the content. Due to the fact that the different companies want to have their concerns reflected in a different level  of details.</a:t>
            </a:r>
          </a:p>
          <a:p>
            <a:pPr marL="446088" lvl="1">
              <a:buFont typeface="Wingdings" panose="05000000000000000000" pitchFamily="2" charset="2"/>
              <a:buChar char="q"/>
            </a:pPr>
            <a:r>
              <a:rPr lang="en-GB" sz="1200" dirty="0" smtClean="0"/>
              <a:t>Due to the fact that we were unable to reach any kind of consensus in this e-meeting, the CT4 leadership took the action to get in contact with SA3 leadership and organise a conference call to discuss the  above misalignment and  companies are asked to  provide discussion papers  to illustrate their position. </a:t>
            </a:r>
            <a:endParaRPr lang="de-DE" sz="12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Enhancements to the Service-Based 5G System Architecture</a:t>
            </a:r>
            <a:r>
              <a:rPr lang="en-US" sz="1200" dirty="0">
                <a:latin typeface="Arial" panose="020B0604020202020204" pitchFamily="34" charset="0"/>
                <a:cs typeface="Arial" panose="020B0604020202020204" pitchFamily="34" charset="0"/>
              </a:rPr>
              <a:t> [5G_eSBA] (CT4</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Specify </a:t>
            </a:r>
            <a:r>
              <a:rPr lang="en-GB" sz="1200" dirty="0"/>
              <a:t>procedures for the SBIs under remit of CT4 to support binding between the NF service producer and NF service consumer, where necessary</a:t>
            </a:r>
          </a:p>
          <a:p>
            <a:pPr lvl="1"/>
            <a:r>
              <a:rPr lang="en-GB" sz="1200" dirty="0"/>
              <a:t>Specify the general concept and procedures for NF set.</a:t>
            </a:r>
            <a:endParaRPr lang="en-US" sz="1200" dirty="0" smtClean="0">
              <a:latin typeface="Arial" panose="020B0604020202020204" pitchFamily="34" charset="0"/>
              <a:cs typeface="Arial" panose="020B0604020202020204" pitchFamily="34" charset="0"/>
            </a:endParaRPr>
          </a:p>
          <a:p>
            <a:r>
              <a:rPr lang="de-DE" sz="1600" dirty="0">
                <a:latin typeface="Arial "/>
              </a:rPr>
              <a:t>WID: 100% completed</a:t>
            </a:r>
            <a:endParaRPr lang="de-DE" sz="1200" dirty="0">
              <a:latin typeface="Arial "/>
            </a:endParaRPr>
          </a:p>
          <a:p>
            <a:r>
              <a:rPr lang="de-DE" sz="1600" dirty="0">
                <a:latin typeface="Arial "/>
              </a:rPr>
              <a:t> Normative Phase:</a:t>
            </a:r>
          </a:p>
          <a:p>
            <a:pPr lvl="1"/>
            <a:r>
              <a:rPr lang="en-GB" sz="1200" dirty="0" smtClean="0"/>
              <a:t>during last meeting in Q4 2020 we agreed that </a:t>
            </a:r>
            <a:r>
              <a:rPr lang="en-GB" sz="1200" dirty="0"/>
              <a:t>307 Temporary Redirect and 308 Permanent Redirect are both supported by all service operations for all NRF APIs </a:t>
            </a:r>
            <a:r>
              <a:rPr lang="en-GB" sz="1200" dirty="0" smtClean="0"/>
              <a:t>and described that 3x response codes are described  as  error  responses. In this meeting we </a:t>
            </a:r>
            <a:r>
              <a:rPr lang="en-GB" sz="1200" dirty="0" err="1" smtClean="0"/>
              <a:t>rediscussed</a:t>
            </a:r>
            <a:r>
              <a:rPr lang="en-GB" sz="1200" dirty="0" smtClean="0"/>
              <a:t> and concluded 3xx response are not error responses response messages with 3xxcauses will bot provide additional information with problem  details. Based on this </a:t>
            </a:r>
            <a:r>
              <a:rPr lang="en-GB" sz="1200" dirty="0" err="1" smtClean="0"/>
              <a:t>decisson</a:t>
            </a:r>
            <a:r>
              <a:rPr lang="en-GB" sz="1200" dirty="0" smtClean="0"/>
              <a:t> we  need  to update APIs which provide additional information  when 3XX codes are signalled in problem details need to be changed.</a:t>
            </a:r>
          </a:p>
          <a:p>
            <a:pPr lvl="1"/>
            <a:r>
              <a:rPr lang="en-GB" sz="1200" dirty="0" smtClean="0"/>
              <a:t>In alignment with TS 33.500 a </a:t>
            </a:r>
            <a:r>
              <a:rPr lang="en-GB" sz="1200" dirty="0"/>
              <a:t>new 3gpp-Sbi-Access-Token header is defined to enable the SCP to include an access token in the service response it forwards to the NF service </a:t>
            </a:r>
            <a:r>
              <a:rPr lang="en-GB" sz="1200" dirty="0" smtClean="0"/>
              <a:t>consumer and to </a:t>
            </a:r>
            <a:r>
              <a:rPr lang="en-GB" sz="1200" dirty="0"/>
              <a:t>enable the NF service consumer to indicate the access scope of a service </a:t>
            </a:r>
            <a:r>
              <a:rPr lang="en-GB" sz="1200" dirty="0" smtClean="0"/>
              <a:t>request. In addition the corresponding </a:t>
            </a:r>
            <a:r>
              <a:rPr lang="en-GB" sz="1200" dirty="0"/>
              <a:t>NF service consumer and SCP requirements for authorization of NF service access for indirect communication with delegated discovery are </a:t>
            </a:r>
            <a:r>
              <a:rPr lang="en-GB" sz="1200" dirty="0" smtClean="0"/>
              <a:t>specified.</a:t>
            </a:r>
          </a:p>
          <a:p>
            <a:pPr lvl="1"/>
            <a:r>
              <a:rPr lang="en-GB" sz="1200" dirty="0"/>
              <a:t>The list of AMF event subscriptions in </a:t>
            </a:r>
            <a:r>
              <a:rPr lang="en-GB" sz="1200" dirty="0" err="1"/>
              <a:t>UeContext</a:t>
            </a:r>
            <a:r>
              <a:rPr lang="en-GB" sz="1200" dirty="0"/>
              <a:t> is extended to enable the transfer of binding information to the target </a:t>
            </a:r>
            <a:r>
              <a:rPr lang="en-GB" sz="1200" dirty="0" smtClean="0"/>
              <a:t>AMF</a:t>
            </a:r>
          </a:p>
          <a:p>
            <a:pPr lvl="1"/>
            <a:r>
              <a:rPr lang="en-GB" sz="1200" dirty="0"/>
              <a:t>Clarifying the receiver of a Binding Indication included in an acceptance response message </a:t>
            </a:r>
            <a:r>
              <a:rPr lang="en-US" sz="1200" dirty="0"/>
              <a:t>does not check it to determine whether there is a NF change</a:t>
            </a:r>
            <a:r>
              <a:rPr lang="en-GB" sz="1200" dirty="0"/>
              <a:t>. </a:t>
            </a:r>
            <a:endParaRPr lang="en-GB" sz="1200" dirty="0" smtClean="0"/>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err="1">
                <a:latin typeface="Arial" panose="020B0604020202020204" pitchFamily="34" charset="0"/>
                <a:cs typeface="Arial" panose="020B0604020202020204" pitchFamily="34" charset="0"/>
              </a:rPr>
              <a:t>BEst</a:t>
            </a:r>
            <a:r>
              <a:rPr lang="en-GB" sz="1200" dirty="0">
                <a:latin typeface="Arial" panose="020B0604020202020204" pitchFamily="34" charset="0"/>
                <a:cs typeface="Arial" panose="020B0604020202020204" pitchFamily="34" charset="0"/>
              </a:rPr>
              <a:t> Practice of PFCP</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BEPoP</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Analyse </a:t>
            </a:r>
            <a:r>
              <a:rPr lang="en-GB" sz="1200" dirty="0" smtClean="0">
                <a:solidFill>
                  <a:srgbClr val="000000"/>
                </a:solidFill>
                <a:latin typeface="Arial" panose="020B0604020202020204" pitchFamily="34" charset="0"/>
                <a:ea typeface="Times New Roman" panose="02020603050405020304" pitchFamily="18" charset="0"/>
                <a:cs typeface="Arial" panose="020B0604020202020204" pitchFamily="34" charset="0"/>
              </a:rPr>
              <a:t>PFCP </a:t>
            </a:r>
            <a:r>
              <a:rPr lang="en-GB" sz="1200" dirty="0">
                <a:solidFill>
                  <a:srgbClr val="000000"/>
                </a:solidFill>
                <a:latin typeface="Arial" panose="020B0604020202020204" pitchFamily="34" charset="0"/>
                <a:ea typeface="Times New Roman" panose="02020603050405020304" pitchFamily="18" charset="0"/>
                <a:cs typeface="Arial" panose="020B0604020202020204" pitchFamily="34" charset="0"/>
              </a:rPr>
              <a:t>(N4 interface protocol) enhancement to support the inter-operation between SMF and UPFs belonging to different vendors</a:t>
            </a:r>
            <a:r>
              <a:rPr lang="de-DE"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Improvements on Key issue multiple feature and add new key issue on L2TP tunneling over Sgi/N6</a:t>
            </a:r>
          </a:p>
          <a:p>
            <a:pPr lvl="1"/>
            <a:r>
              <a:rPr lang="de-DE" sz="1200" dirty="0" smtClean="0">
                <a:latin typeface="Arial" panose="020B0604020202020204" pitchFamily="34" charset="0"/>
                <a:cs typeface="Arial" panose="020B0604020202020204" pitchFamily="34" charset="0"/>
              </a:rPr>
              <a:t>Added/started to  add solutions into normativ TS:</a:t>
            </a:r>
          </a:p>
          <a:p>
            <a:pPr lvl="2"/>
            <a:r>
              <a:rPr lang="de-DE" sz="1000" dirty="0" smtClean="0">
                <a:latin typeface="Arial" panose="020B0604020202020204" pitchFamily="34" charset="0"/>
                <a:cs typeface="Arial" panose="020B0604020202020204" pitchFamily="34" charset="0"/>
              </a:rPr>
              <a:t>enable the SMF to map</a:t>
            </a:r>
            <a:r>
              <a:rPr lang="en-GB" sz="1000" dirty="0" smtClean="0">
                <a:latin typeface="Arial" panose="020B0604020202020204" pitchFamily="34" charset="0"/>
                <a:cs typeface="Arial" panose="020B0604020202020204" pitchFamily="34" charset="0"/>
              </a:rPr>
              <a:t> network slice information into Network Instance</a:t>
            </a:r>
          </a:p>
          <a:p>
            <a:pPr lvl="2"/>
            <a:r>
              <a:rPr lang="de-DE" sz="1000" dirty="0" smtClean="0">
                <a:latin typeface="Arial" panose="020B0604020202020204" pitchFamily="34" charset="0"/>
                <a:cs typeface="Arial" panose="020B0604020202020204" pitchFamily="34" charset="0"/>
              </a:rPr>
              <a:t>enable </a:t>
            </a:r>
            <a:r>
              <a:rPr lang="en-GB" sz="1000" dirty="0" smtClean="0">
                <a:latin typeface="Arial" panose="020B0604020202020204" pitchFamily="34" charset="0"/>
                <a:cs typeface="Arial" panose="020B0604020202020204" pitchFamily="34" charset="0"/>
              </a:rPr>
              <a:t>UP function to buffer downlink data as the preferred option</a:t>
            </a:r>
          </a:p>
          <a:p>
            <a:pPr lvl="2"/>
            <a:r>
              <a:rPr lang="de-DE" sz="1000" dirty="0" smtClean="0">
                <a:latin typeface="Arial" panose="020B0604020202020204" pitchFamily="34" charset="0"/>
                <a:cs typeface="Arial" panose="020B0604020202020204" pitchFamily="34" charset="0"/>
              </a:rPr>
              <a:t>enable </a:t>
            </a:r>
            <a:r>
              <a:rPr lang="en-GB" sz="1000" dirty="0" smtClean="0">
                <a:latin typeface="Arial" panose="020B0604020202020204" pitchFamily="34" charset="0"/>
                <a:cs typeface="Arial" panose="020B0604020202020204" pitchFamily="34" charset="0"/>
              </a:rPr>
              <a:t>UP function to construct End Marker as the preferred option</a:t>
            </a:r>
          </a:p>
          <a:p>
            <a:pPr lvl="2"/>
            <a:r>
              <a:rPr lang="de-DE" sz="1000" dirty="0" smtClean="0">
                <a:latin typeface="Arial" panose="020B0604020202020204" pitchFamily="34" charset="0"/>
                <a:cs typeface="Arial" panose="020B0604020202020204" pitchFamily="34" charset="0"/>
              </a:rPr>
              <a:t>enable </a:t>
            </a:r>
            <a:r>
              <a:rPr lang="en-GB" sz="1000" dirty="0" smtClean="0">
                <a:latin typeface="Arial" panose="020B0604020202020204" pitchFamily="34" charset="0"/>
                <a:cs typeface="Arial" panose="020B0604020202020204" pitchFamily="34" charset="0"/>
              </a:rPr>
              <a:t>UP function to enforce traffic redirection as the preferred option</a:t>
            </a:r>
          </a:p>
          <a:p>
            <a:pPr lvl="2"/>
            <a:r>
              <a:rPr lang="en-GB" sz="1000" dirty="0" smtClean="0">
                <a:latin typeface="Arial" panose="020B0604020202020204" pitchFamily="34" charset="0"/>
                <a:cs typeface="Arial" panose="020B0604020202020204" pitchFamily="34" charset="0"/>
              </a:rPr>
              <a:t>UP Function Initiated L2TP Tunnel Setup</a:t>
            </a:r>
            <a:endParaRPr lang="de-DE" sz="10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Do check if all  key  issues are listed in the TR</a:t>
            </a:r>
          </a:p>
          <a:p>
            <a:pPr lvl="1"/>
            <a:r>
              <a:rPr lang="de-DE" sz="1200" dirty="0" smtClean="0">
                <a:latin typeface="Arial" panose="020B0604020202020204" pitchFamily="34" charset="0"/>
                <a:cs typeface="Arial" panose="020B0604020202020204" pitchFamily="34" charset="0"/>
              </a:rPr>
              <a:t>Continue working  on the solution for  Key issues</a:t>
            </a: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30%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74564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FS_PortAl</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Output </a:t>
            </a:r>
            <a:r>
              <a:rPr lang="en-GB" sz="1200" dirty="0">
                <a:latin typeface="Arial" panose="020B0604020202020204" pitchFamily="34" charset="0"/>
                <a:cs typeface="Arial" panose="020B0604020202020204" pitchFamily="34" charset="0"/>
              </a:rPr>
              <a:t>of the work will </a:t>
            </a:r>
            <a:r>
              <a:rPr lang="en-GB" sz="1200" dirty="0" smtClean="0">
                <a:latin typeface="Arial" panose="020B0604020202020204" pitchFamily="34" charset="0"/>
                <a:cs typeface="Arial" panose="020B0604020202020204" pitchFamily="34" charset="0"/>
              </a:rPr>
              <a:t>be a </a:t>
            </a:r>
            <a:r>
              <a:rPr lang="en-GB" sz="1200" dirty="0">
                <a:latin typeface="Arial" panose="020B0604020202020204" pitchFamily="34" charset="0"/>
                <a:cs typeface="Arial" panose="020B0604020202020204" pitchFamily="34" charset="0"/>
              </a:rPr>
              <a:t>study analysing alternatives and a TR providing guidelines  how to perform the  selected alternatives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TR 29.835 contains description of solutions mentioned in the SID, it is presented for information  to CT plenary.</a:t>
            </a:r>
          </a:p>
          <a:p>
            <a:pPr lvl="1"/>
            <a:r>
              <a:rPr lang="de-DE" sz="1200" dirty="0" smtClean="0">
                <a:latin typeface="Arial" panose="020B0604020202020204" pitchFamily="34" charset="0"/>
                <a:cs typeface="Arial" panose="020B0604020202020204" pitchFamily="34" charset="0"/>
              </a:rPr>
              <a:t>An LS send to all WGs who are candidate  to use the port number allocations </a:t>
            </a:r>
            <a:r>
              <a:rPr lang="de-DE" sz="1200" smtClean="0">
                <a:latin typeface="Arial" panose="020B0604020202020204" pitchFamily="34" charset="0"/>
                <a:cs typeface="Arial" panose="020B0604020202020204" pitchFamily="34" charset="0"/>
              </a:rPr>
              <a:t>alternatives asking them </a:t>
            </a:r>
            <a:r>
              <a:rPr lang="de-DE" sz="1200" dirty="0" smtClean="0">
                <a:latin typeface="Arial" panose="020B0604020202020204" pitchFamily="34" charset="0"/>
                <a:cs typeface="Arial" panose="020B0604020202020204" pitchFamily="34" charset="0"/>
              </a:rPr>
              <a:t>for feedback</a:t>
            </a:r>
          </a:p>
          <a:p>
            <a:pPr lvl="1"/>
            <a:r>
              <a:rPr lang="de-DE" sz="1200" dirty="0" smtClean="0">
                <a:latin typeface="Arial" panose="020B0604020202020204" pitchFamily="34" charset="0"/>
                <a:cs typeface="Arial" panose="020B0604020202020204" pitchFamily="34" charset="0"/>
              </a:rPr>
              <a:t>An reply LS is send to IESG asking  for clariifcation  under which conditiones we can get in future new port numbers</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Complete TR 29.835 by selecting  the solutions</a:t>
            </a:r>
          </a:p>
          <a:p>
            <a:pPr lvl="1"/>
            <a:r>
              <a:rPr lang="de-DE" sz="1200" dirty="0" smtClean="0">
                <a:latin typeface="Arial" panose="020B0604020202020204" pitchFamily="34" charset="0"/>
                <a:cs typeface="Arial" panose="020B0604020202020204" pitchFamily="34" charset="0"/>
              </a:rPr>
              <a:t>Incorporate the solutions into TR 29.541 to have a set of description of Port Number allocation alternatives.</a:t>
            </a:r>
          </a:p>
          <a:p>
            <a:pPr lvl="1"/>
            <a:r>
              <a:rPr lang="de-DE" sz="1200" dirty="0" smtClean="0">
                <a:latin typeface="Arial" panose="020B0604020202020204" pitchFamily="34" charset="0"/>
                <a:cs typeface="Arial" panose="020B0604020202020204" pitchFamily="34" charset="0"/>
              </a:rPr>
              <a:t>Take reply from IESG into acount specially on the issue of  interdomain scenario.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50%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Start of Pause of Charging via User Plane </a:t>
            </a:r>
            <a:r>
              <a:rPr lang="en-US" sz="1200" dirty="0" smtClean="0">
                <a:latin typeface="Arial" panose="020B0604020202020204" pitchFamily="34" charset="0"/>
                <a:cs typeface="Arial" panose="020B0604020202020204" pitchFamily="34" charset="0"/>
              </a:rPr>
              <a:t>[SPOCUP]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define a User Plane (GTP-U) based solution to start pause of charging for a PDN connection or a PDU session to reduce the Charging Data Record discrepancies between SGW or I/V-SMF and PGW or (h)SMF caused by the control plane signalling latency in existing solution.</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t>A </a:t>
            </a:r>
            <a:r>
              <a:rPr lang="en-GB" sz="1200" dirty="0"/>
              <a:t>new generic Tunnel Management </a:t>
            </a:r>
            <a:r>
              <a:rPr lang="en-GB" sz="1200" dirty="0" smtClean="0"/>
              <a:t>message</a:t>
            </a:r>
            <a:r>
              <a:rPr lang="en-GB" sz="1200" dirty="0"/>
              <a:t>(Tunnel Status) </a:t>
            </a:r>
            <a:r>
              <a:rPr lang="en-GB" sz="1200" dirty="0" smtClean="0"/>
              <a:t> is introduce, use  </a:t>
            </a:r>
            <a:r>
              <a:rPr lang="en-GB" sz="1200" dirty="0"/>
              <a:t>to notify the PGW-U or PSA UPF that the pause of charging is triggered</a:t>
            </a:r>
            <a:endParaRPr lang="en-GB" sz="1200" dirty="0" smtClean="0">
              <a:latin typeface="Arial" panose="020B0604020202020204" pitchFamily="34" charset="0"/>
              <a:cs typeface="Arial" panose="020B0604020202020204" pitchFamily="34" charset="0"/>
            </a:endParaRPr>
          </a:p>
          <a:p>
            <a:pPr lvl="1"/>
            <a:r>
              <a:rPr lang="en-GB" sz="1200" dirty="0" err="1" smtClean="0">
                <a:latin typeface="Arial" panose="020B0604020202020204" pitchFamily="34" charset="0"/>
                <a:cs typeface="Arial" panose="020B0604020202020204" pitchFamily="34" charset="0"/>
              </a:rPr>
              <a:t>Sxa</a:t>
            </a:r>
            <a:r>
              <a:rPr lang="en-GB" sz="1200" dirty="0" smtClean="0">
                <a:latin typeface="Arial" panose="020B0604020202020204" pitchFamily="34" charset="0"/>
                <a:cs typeface="Arial" panose="020B0604020202020204" pitchFamily="34" charset="0"/>
              </a:rPr>
              <a:t> and N4 interface are enhanced to support pause of charging in the UPF.</a:t>
            </a:r>
            <a:endParaRPr lang="de-DE"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t> </a:t>
            </a:r>
            <a:r>
              <a:rPr lang="en-GB" sz="1200" dirty="0">
                <a:latin typeface="Arial" panose="020B0604020202020204" pitchFamily="34" charset="0"/>
                <a:cs typeface="Arial" panose="020B0604020202020204" pitchFamily="34" charset="0"/>
              </a:rPr>
              <a:t>feature negotiation between SGW-C and PGW-C, and between I/V-SMF and (H-)SMF</a:t>
            </a:r>
            <a:r>
              <a:rPr lang="de-DE" sz="1200" dirty="0">
                <a:latin typeface="Arial" panose="020B0604020202020204" pitchFamily="34" charset="0"/>
                <a:cs typeface="Arial" panose="020B0604020202020204" pitchFamily="34" charset="0"/>
              </a:rPr>
              <a:t>. </a:t>
            </a: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85%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r>
              <a:rPr lang="de-DE" altLang="en-US" sz="1800" dirty="0">
                <a:solidFill>
                  <a:srgbClr val="FF0000"/>
                </a:solidFill>
              </a:rPr>
              <a:t>Term ends in </a:t>
            </a:r>
            <a:r>
              <a:rPr lang="de-DE" altLang="en-US" sz="1800" dirty="0" smtClean="0">
                <a:solidFill>
                  <a:srgbClr val="FF0000"/>
                </a:solidFill>
              </a:rPr>
              <a:t>Q2 2021</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4"/>
              </a:rPr>
              <a:t>songyue@chinamobile.com</a:t>
            </a:r>
            <a:endParaRPr lang="en-US" sz="1800" dirty="0" smtClean="0"/>
          </a:p>
          <a:p>
            <a:pPr>
              <a:lnSpc>
                <a:spcPct val="100000"/>
              </a:lnSpc>
              <a:spcBef>
                <a:spcPct val="0"/>
              </a:spcBef>
              <a:buFontTx/>
              <a:buNone/>
            </a:pPr>
            <a:r>
              <a:rPr lang="de-DE" altLang="en-US" sz="1800" dirty="0" smtClean="0">
                <a:solidFill>
                  <a:srgbClr val="FF0000"/>
                </a:solidFill>
              </a:rPr>
              <a:t>Term ends in Q4 2020</a:t>
            </a:r>
            <a:endParaRPr lang="fr-FR" altLang="en-US" sz="1800" dirty="0">
              <a:solidFill>
                <a:srgbClr val="FF0000"/>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Authentication and key management for applications based on 3GPP credential in 5G </a:t>
            </a:r>
            <a:r>
              <a:rPr lang="en-GB" sz="1200" dirty="0" smtClean="0">
                <a:latin typeface="Arial" panose="020B0604020202020204" pitchFamily="34" charset="0"/>
                <a:cs typeface="Arial" panose="020B0604020202020204" pitchFamily="34" charset="0"/>
              </a:rPr>
              <a:t> [AKMA</a:t>
            </a:r>
            <a:r>
              <a:rPr lang="en-GB" sz="1200" dirty="0" smtClean="0">
                <a:latin typeface="Calibri" panose="020F0502020204030204" pitchFamily="34" charset="0"/>
                <a:cs typeface="Calibri" panose="020F0502020204030204" pitchFamily="34" charset="0"/>
              </a:rPr>
              <a:t>-CT</a:t>
            </a:r>
            <a:r>
              <a:rPr lang="en-GB" sz="1200" dirty="0" smtClean="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 (CT3)</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and then specify the 5GC aspects to support Authentication and key management for applications based on 3GPP credential in </a:t>
            </a:r>
            <a:r>
              <a:rPr lang="en-GB" sz="1200" dirty="0" smtClean="0">
                <a:latin typeface="Arial" panose="020B0604020202020204" pitchFamily="34" charset="0"/>
                <a:cs typeface="Arial" panose="020B0604020202020204" pitchFamily="34" charset="0"/>
              </a:rPr>
              <a:t>5G</a:t>
            </a:r>
          </a:p>
          <a:p>
            <a:pPr marL="914400" lvl="2" indent="0">
              <a:buNone/>
            </a:pPr>
            <a:r>
              <a:rPr lang="en-GB" sz="1000" dirty="0" smtClean="0">
                <a:latin typeface="Arial" panose="020B0604020202020204" pitchFamily="34" charset="0"/>
                <a:cs typeface="Arial" panose="020B0604020202020204" pitchFamily="34" charset="0"/>
              </a:rPr>
              <a:t>- Impacts </a:t>
            </a:r>
            <a:r>
              <a:rPr lang="en-GB" sz="1000" dirty="0">
                <a:latin typeface="Arial" panose="020B0604020202020204" pitchFamily="34" charset="0"/>
                <a:cs typeface="Arial" panose="020B0604020202020204" pitchFamily="34" charset="0"/>
              </a:rPr>
              <a:t>on AUSF to provide AKMA key </a:t>
            </a:r>
            <a:r>
              <a:rPr lang="en-GB" sz="1000" dirty="0" smtClean="0">
                <a:latin typeface="Arial" panose="020B0604020202020204" pitchFamily="34" charset="0"/>
                <a:cs typeface="Arial" panose="020B0604020202020204" pitchFamily="34" charset="0"/>
              </a:rPr>
              <a:t>material</a:t>
            </a:r>
          </a:p>
          <a:p>
            <a:pPr marL="914400" lvl="2" indent="0">
              <a:buNone/>
            </a:pPr>
            <a:r>
              <a:rPr lang="en-GB" sz="1000" dirty="0" smtClean="0">
                <a:latin typeface="Arial" panose="020B0604020202020204" pitchFamily="34" charset="0"/>
                <a:cs typeface="Arial" panose="020B0604020202020204" pitchFamily="34" charset="0"/>
              </a:rPr>
              <a:t>- Impacts </a:t>
            </a:r>
            <a:r>
              <a:rPr lang="en-GB" sz="1000" dirty="0">
                <a:latin typeface="Arial" panose="020B0604020202020204" pitchFamily="34" charset="0"/>
                <a:cs typeface="Arial" panose="020B0604020202020204" pitchFamily="34" charset="0"/>
              </a:rPr>
              <a:t>on UDM to provide the AKMA indicator</a:t>
            </a:r>
            <a:r>
              <a:rPr lang="en-GB" sz="1000" dirty="0" smtClean="0">
                <a:latin typeface="Arial" panose="020B0604020202020204" pitchFamily="34" charset="0"/>
                <a:cs typeface="Arial" panose="020B0604020202020204" pitchFamily="34" charset="0"/>
              </a:rPr>
              <a:t>.</a:t>
            </a:r>
            <a:br>
              <a:rPr lang="en-GB" sz="1000" dirty="0" smtClean="0">
                <a:latin typeface="Arial" panose="020B0604020202020204" pitchFamily="34" charset="0"/>
                <a:cs typeface="Arial" panose="020B0604020202020204" pitchFamily="34" charset="0"/>
              </a:rPr>
            </a:br>
            <a:endParaRPr lang="en-US" sz="10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en-GB" sz="1200" dirty="0" err="1" smtClean="0">
                <a:latin typeface="Arial" panose="020B0604020202020204" pitchFamily="34" charset="0"/>
                <a:cs typeface="Arial" panose="020B0604020202020204" pitchFamily="34" charset="0"/>
              </a:rPr>
              <a:t>AAnF</a:t>
            </a:r>
            <a:r>
              <a:rPr lang="en-GB" sz="1200" dirty="0" smtClean="0">
                <a:latin typeface="Arial" panose="020B0604020202020204" pitchFamily="34" charset="0"/>
                <a:cs typeface="Arial" panose="020B0604020202020204" pitchFamily="34" charset="0"/>
              </a:rPr>
              <a:t> discovery selection of the </a:t>
            </a:r>
            <a:r>
              <a:rPr lang="en-GB" sz="1200" dirty="0" err="1" smtClean="0">
                <a:latin typeface="Arial" panose="020B0604020202020204" pitchFamily="34" charset="0"/>
                <a:cs typeface="Arial" panose="020B0604020202020204" pitchFamily="34" charset="0"/>
              </a:rPr>
              <a:t>AAnF</a:t>
            </a:r>
            <a:r>
              <a:rPr lang="en-GB" sz="1200" dirty="0" smtClean="0">
                <a:latin typeface="Arial" panose="020B0604020202020204" pitchFamily="34" charset="0"/>
                <a:cs typeface="Arial" panose="020B0604020202020204" pitchFamily="34" charset="0"/>
              </a:rPr>
              <a:t> via NRF.</a:t>
            </a:r>
          </a:p>
          <a:p>
            <a:pPr lvl="1"/>
            <a:r>
              <a:rPr lang="en-GB" sz="1200" dirty="0">
                <a:latin typeface="Arial" panose="020B0604020202020204" pitchFamily="34" charset="0"/>
                <a:cs typeface="Arial" panose="020B0604020202020204" pitchFamily="34" charset="0"/>
              </a:rPr>
              <a:t>the authentication subscription data is enhanced with a new attribute </a:t>
            </a:r>
            <a:r>
              <a:rPr lang="en-GB" sz="1200" dirty="0" err="1">
                <a:latin typeface="Arial" panose="020B0604020202020204" pitchFamily="34" charset="0"/>
                <a:cs typeface="Arial" panose="020B0604020202020204" pitchFamily="34" charset="0"/>
              </a:rPr>
              <a:t>akmaAllowed</a:t>
            </a:r>
            <a:r>
              <a:rPr lang="en-GB" sz="1200" dirty="0">
                <a:latin typeface="Arial" panose="020B0604020202020204" pitchFamily="34" charset="0"/>
                <a:cs typeface="Arial" panose="020B0604020202020204" pitchFamily="34" charset="0"/>
              </a:rPr>
              <a:t> to indicate whether AKMA is allowed for the subscriber</a:t>
            </a:r>
            <a:r>
              <a:rPr lang="en-GB" sz="1200" dirty="0" smtClean="0">
                <a:latin typeface="Arial" panose="020B0604020202020204" pitchFamily="34" charset="0"/>
                <a:cs typeface="Arial" panose="020B0604020202020204" pitchFamily="34" charset="0"/>
              </a:rPr>
              <a:t/>
            </a:r>
            <a:br>
              <a:rPr lang="en-GB" sz="1200" dirty="0" smtClean="0">
                <a:latin typeface="Arial" panose="020B0604020202020204" pitchFamily="34" charset="0"/>
                <a:cs typeface="Arial" panose="020B0604020202020204" pitchFamily="34" charset="0"/>
              </a:rPr>
            </a:b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de-DE" sz="1200" dirty="0" smtClean="0">
                <a:latin typeface="Arial" panose="020B0604020202020204" pitchFamily="34" charset="0"/>
                <a:cs typeface="Arial" panose="020B0604020202020204" pitchFamily="34" charset="0"/>
              </a:rPr>
              <a:t>Dependecies with SA3 discussion in the area of </a:t>
            </a:r>
            <a:r>
              <a:rPr lang="en-GB" sz="1200" dirty="0" smtClean="0"/>
              <a:t>UE-Purge mechanism, AKMA-Subscription-Withdrawal notifications initiation of primary Authentication</a:t>
            </a:r>
            <a:r>
              <a:rPr lang="de-DE" sz="1200" dirty="0" smtClean="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95%</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4192744"/>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Study on restoration 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FS_ReP_UDR</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study the </a:t>
            </a:r>
            <a:r>
              <a:rPr lang="en-GB" sz="1200" dirty="0" smtClean="0">
                <a:latin typeface="Arial" panose="020B0604020202020204" pitchFamily="34" charset="0"/>
                <a:cs typeface="Arial" panose="020B0604020202020204" pitchFamily="34" charset="0"/>
              </a:rPr>
              <a:t>issues that data stored in the UDR are not aligned  and analyse if a </a:t>
            </a:r>
            <a:r>
              <a:rPr lang="en-GB" sz="1200" dirty="0" err="1" smtClean="0">
                <a:latin typeface="Arial" panose="020B0604020202020204" pitchFamily="34" charset="0"/>
                <a:cs typeface="Arial" panose="020B0604020202020204" pitchFamily="34" charset="0"/>
              </a:rPr>
              <a:t>simular</a:t>
            </a:r>
            <a:r>
              <a:rPr lang="en-GB" sz="1200" dirty="0" smtClean="0">
                <a:latin typeface="Arial" panose="020B0604020202020204" pitchFamily="34" charset="0"/>
                <a:cs typeface="Arial" panose="020B0604020202020204" pitchFamily="34" charset="0"/>
              </a:rPr>
              <a:t> procedure like the reset procedure defined  for EPC is needed in 5GC. The analysis is documented in TR29.821</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 The key issue  on restoration </a:t>
            </a:r>
            <a:r>
              <a:rPr lang="en-GB" sz="1200" dirty="0">
                <a:latin typeface="Arial" panose="020B0604020202020204" pitchFamily="34" charset="0"/>
                <a:cs typeface="Arial" panose="020B0604020202020204" pitchFamily="34" charset="0"/>
              </a:rPr>
              <a:t>of profile with AMF, SMF, and </a:t>
            </a:r>
            <a:r>
              <a:rPr lang="en-GB" sz="1200" dirty="0" smtClean="0">
                <a:latin typeface="Arial" panose="020B0604020202020204" pitchFamily="34" charset="0"/>
                <a:cs typeface="Arial" panose="020B0604020202020204" pitchFamily="34" charset="0"/>
              </a:rPr>
              <a:t>SMSF is defined </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 key issue on  granularity of data, e.g. how to identify parts of impacted  data and how can the restoration </a:t>
            </a:r>
            <a:r>
              <a:rPr lang="en-GB" sz="1200" dirty="0" err="1" smtClean="0">
                <a:latin typeface="Arial" panose="020B0604020202020204" pitchFamily="34" charset="0"/>
                <a:cs typeface="Arial" panose="020B0604020202020204" pitchFamily="34" charset="0"/>
              </a:rPr>
              <a:t>orocedures</a:t>
            </a:r>
            <a:r>
              <a:rPr lang="en-GB" sz="1200" dirty="0" smtClean="0">
                <a:latin typeface="Arial" panose="020B0604020202020204" pitchFamily="34" charset="0"/>
                <a:cs typeface="Arial" panose="020B0604020202020204" pitchFamily="34" charset="0"/>
              </a:rPr>
              <a:t> be limited to parts of the data</a:t>
            </a:r>
          </a:p>
          <a:p>
            <a:pPr lvl="1"/>
            <a:r>
              <a:rPr lang="en-GB" sz="1200" dirty="0">
                <a:latin typeface="Arial" panose="020B0604020202020204" pitchFamily="34" charset="0"/>
                <a:cs typeface="Arial" panose="020B0604020202020204" pitchFamily="34" charset="0"/>
              </a:rPr>
              <a:t>Solutions restoration for AMF, Restoration for AMF and SMF with event exposure and Restoration for AMF and SMSF with event exposure are </a:t>
            </a:r>
            <a:r>
              <a:rPr lang="en-GB" sz="1200" dirty="0" smtClean="0">
                <a:latin typeface="Arial" panose="020B0604020202020204" pitchFamily="34" charset="0"/>
                <a:cs typeface="Arial" panose="020B0604020202020204" pitchFamily="34" charset="0"/>
              </a:rPr>
              <a:t>described</a:t>
            </a:r>
            <a:endParaRPr lang="en-GB"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The definition of the Key issues for </a:t>
            </a:r>
            <a:r>
              <a:rPr lang="en-GB" sz="1200" dirty="0"/>
              <a:t>Restoration of profile with </a:t>
            </a:r>
            <a:r>
              <a:rPr lang="en-GB" sz="1200" dirty="0" smtClean="0"/>
              <a:t>PCF and NEF</a:t>
            </a:r>
            <a:r>
              <a:rPr lang="de-DE" sz="1200" dirty="0" smtClean="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Continue working on solutions</a:t>
            </a:r>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20%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a:t>
            </a:r>
            <a:r>
              <a:rPr lang="en-GB" sz="1200" dirty="0">
                <a:latin typeface="Arial" panose="020B0604020202020204" pitchFamily="34" charset="0"/>
                <a:cs typeface="Arial" panose="020B0604020202020204" pitchFamily="34" charset="0"/>
              </a:rPr>
              <a:t>based Interface protocol improvements  [</a:t>
            </a:r>
            <a:r>
              <a:rPr lang="en-GB" sz="1200" dirty="0" smtClean="0">
                <a:latin typeface="Arial" panose="020B0604020202020204" pitchFamily="34" charset="0"/>
                <a:cs typeface="Arial" panose="020B0604020202020204" pitchFamily="34" charset="0"/>
              </a:rPr>
              <a:t>SBIProtoc17]</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a:t>
            </a:r>
            <a:r>
              <a:rPr lang="en-GB" sz="1200" dirty="0" smtClean="0">
                <a:latin typeface="Arial" panose="020B0604020202020204" pitchFamily="34" charset="0"/>
                <a:cs typeface="Arial" panose="020B0604020202020204" pitchFamily="34" charset="0"/>
              </a:rPr>
              <a:t>services.</a:t>
            </a:r>
            <a:endParaRPr lang="en-US" sz="1200" dirty="0" smtClean="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Status:</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Identification of source PLMN-ID in </a:t>
            </a:r>
            <a:r>
              <a:rPr lang="en-GB" sz="1200" dirty="0" smtClean="0">
                <a:latin typeface="Arial" panose="020B0604020202020204" pitchFamily="34" charset="0"/>
                <a:cs typeface="Arial" panose="020B0604020202020204" pitchFamily="34" charset="0"/>
              </a:rPr>
              <a:t>SBA discussion continued. An LS is send to </a:t>
            </a:r>
            <a:r>
              <a:rPr lang="en-GB" sz="1200" dirty="0">
                <a:latin typeface="Arial" panose="020B0604020202020204" pitchFamily="34" charset="0"/>
                <a:cs typeface="Arial" panose="020B0604020202020204" pitchFamily="34" charset="0"/>
              </a:rPr>
              <a:t>SA3 and </a:t>
            </a:r>
            <a:r>
              <a:rPr lang="fr-FR" sz="1200" dirty="0">
                <a:latin typeface="Arial" panose="020B0604020202020204" pitchFamily="34" charset="0"/>
                <a:cs typeface="Arial" panose="020B0604020202020204" pitchFamily="34" charset="0"/>
              </a:rPr>
              <a:t>GSMA 5GJA to </a:t>
            </a:r>
            <a:r>
              <a:rPr lang="fr-FR" sz="1200" dirty="0" err="1">
                <a:latin typeface="Arial" panose="020B0604020202020204" pitchFamily="34" charset="0"/>
                <a:cs typeface="Arial" panose="020B0604020202020204" pitchFamily="34" charset="0"/>
              </a:rPr>
              <a:t>clarify</a:t>
            </a:r>
            <a:r>
              <a:rPr lang="fr-FR" sz="1200" dirty="0">
                <a:latin typeface="Arial" panose="020B0604020202020204" pitchFamily="34" charset="0"/>
                <a:cs typeface="Arial" panose="020B0604020202020204" pitchFamily="34" charset="0"/>
              </a:rPr>
              <a:t> the scenarios </a:t>
            </a:r>
            <a:r>
              <a:rPr lang="fr-FR" sz="1200" dirty="0" err="1">
                <a:latin typeface="Arial" panose="020B0604020202020204" pitchFamily="34" charset="0"/>
                <a:cs typeface="Arial" panose="020B0604020202020204" pitchFamily="34" charset="0"/>
              </a:rPr>
              <a:t>with</a:t>
            </a:r>
            <a:r>
              <a:rPr lang="fr-FR" sz="1200" dirty="0">
                <a:latin typeface="Arial" panose="020B0604020202020204" pitchFamily="34" charset="0"/>
                <a:cs typeface="Arial" panose="020B0604020202020204" pitchFamily="34" charset="0"/>
              </a:rPr>
              <a:t> multiple PLMN ID </a:t>
            </a:r>
            <a:r>
              <a:rPr lang="fr-FR" sz="1200" dirty="0" err="1">
                <a:latin typeface="Arial" panose="020B0604020202020204" pitchFamily="34" charset="0"/>
                <a:cs typeface="Arial" panose="020B0604020202020204" pitchFamily="34" charset="0"/>
              </a:rPr>
              <a:t>within</a:t>
            </a:r>
            <a:r>
              <a:rPr lang="fr-FR" sz="1200" dirty="0">
                <a:latin typeface="Arial" panose="020B0604020202020204" pitchFamily="34" charset="0"/>
                <a:cs typeface="Arial" panose="020B0604020202020204" pitchFamily="34" charset="0"/>
              </a:rPr>
              <a:t> a network and  if </a:t>
            </a:r>
            <a:r>
              <a:rPr lang="en-US" sz="1200" dirty="0">
                <a:latin typeface="Arial" panose="020B0604020202020204" pitchFamily="34" charset="0"/>
                <a:cs typeface="Arial" panose="020B0604020202020204" pitchFamily="34" charset="0"/>
              </a:rPr>
              <a:t>there</a:t>
            </a:r>
            <a:r>
              <a:rPr lang="fr-FR" sz="1200" dirty="0">
                <a:latin typeface="Arial" panose="020B0604020202020204" pitchFamily="34" charset="0"/>
                <a:cs typeface="Arial" panose="020B0604020202020204" pitchFamily="34" charset="0"/>
              </a:rPr>
              <a:t> are  </a:t>
            </a:r>
            <a:r>
              <a:rPr lang="en-US" sz="1200" dirty="0">
                <a:latin typeface="Arial" panose="020B0604020202020204" pitchFamily="34" charset="0"/>
                <a:cs typeface="Arial" panose="020B0604020202020204" pitchFamily="34" charset="0"/>
              </a:rPr>
              <a:t>scenarios</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with</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further</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SEPPs</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than</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pSEPP</a:t>
            </a:r>
            <a:r>
              <a:rPr lang="fr-FR" sz="1200" dirty="0">
                <a:latin typeface="Arial" panose="020B0604020202020204" pitchFamily="34" charset="0"/>
                <a:cs typeface="Arial" panose="020B0604020202020204" pitchFamily="34" charset="0"/>
              </a:rPr>
              <a:t> and </a:t>
            </a:r>
            <a:r>
              <a:rPr lang="fr-FR" sz="1200" dirty="0" err="1">
                <a:latin typeface="Arial" panose="020B0604020202020204" pitchFamily="34" charset="0"/>
                <a:cs typeface="Arial" panose="020B0604020202020204" pitchFamily="34" charset="0"/>
              </a:rPr>
              <a:t>cSEPP</a:t>
            </a:r>
            <a:r>
              <a:rPr lang="fr-FR" sz="1200" dirty="0">
                <a:latin typeface="Arial" panose="020B0604020202020204" pitchFamily="34" charset="0"/>
                <a:cs typeface="Arial" panose="020B0604020202020204" pitchFamily="34" charset="0"/>
              </a:rPr>
              <a:t> </a:t>
            </a:r>
            <a:r>
              <a:rPr lang="fr-FR" sz="1200" dirty="0" err="1">
                <a:latin typeface="Arial" panose="020B0604020202020204" pitchFamily="34" charset="0"/>
                <a:cs typeface="Arial" panose="020B0604020202020204" pitchFamily="34" charset="0"/>
              </a:rPr>
              <a:t>called</a:t>
            </a:r>
            <a:r>
              <a:rPr lang="fr-FR" sz="1200" dirty="0">
                <a:latin typeface="Arial" panose="020B0604020202020204" pitchFamily="34" charset="0"/>
                <a:cs typeface="Arial" panose="020B0604020202020204" pitchFamily="34" charset="0"/>
              </a:rPr>
              <a:t> « </a:t>
            </a:r>
            <a:r>
              <a:rPr lang="fr-FR" sz="1200" dirty="0" err="1">
                <a:latin typeface="Arial" panose="020B0604020202020204" pitchFamily="34" charset="0"/>
                <a:cs typeface="Arial" panose="020B0604020202020204" pitchFamily="34" charset="0"/>
              </a:rPr>
              <a:t>chained</a:t>
            </a:r>
            <a:r>
              <a:rPr lang="fr-FR" sz="1200" dirty="0">
                <a:latin typeface="Arial" panose="020B0604020202020204" pitchFamily="34" charset="0"/>
                <a:cs typeface="Arial" panose="020B0604020202020204" pitchFamily="34" charset="0"/>
              </a:rPr>
              <a:t> » </a:t>
            </a:r>
            <a:r>
              <a:rPr lang="fr-FR" sz="1200" dirty="0" err="1">
                <a:latin typeface="Arial" panose="020B0604020202020204" pitchFamily="34" charset="0"/>
                <a:cs typeface="Arial" panose="020B0604020202020204" pitchFamily="34" charset="0"/>
              </a:rPr>
              <a:t>SEPPs</a:t>
            </a:r>
            <a:r>
              <a:rPr lang="fr-FR" sz="1200" dirty="0">
                <a:latin typeface="Arial" panose="020B0604020202020204" pitchFamily="34" charset="0"/>
                <a:cs typeface="Arial" panose="020B0604020202020204" pitchFamily="34" charset="0"/>
              </a:rPr>
              <a:t>.</a:t>
            </a:r>
            <a:endParaRPr lang="en-GB"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Routing Indicator in SUCI is not enough in </a:t>
            </a:r>
            <a:r>
              <a:rPr lang="en-GB" sz="1200" dirty="0" smtClean="0">
                <a:latin typeface="Arial" panose="020B0604020202020204" pitchFamily="34" charset="0"/>
                <a:cs typeface="Arial" panose="020B0604020202020204" pitchFamily="34" charset="0"/>
              </a:rPr>
              <a:t>some deployment scenarios so </a:t>
            </a:r>
            <a:r>
              <a:rPr lang="en-GB" sz="1200" dirty="0">
                <a:latin typeface="Arial" panose="020B0604020202020204" pitchFamily="34" charset="0"/>
                <a:cs typeface="Arial" panose="020B0604020202020204" pitchFamily="34" charset="0"/>
              </a:rPr>
              <a:t>home network public key id as query parameter </a:t>
            </a:r>
            <a:r>
              <a:rPr lang="en-GB" sz="1200" dirty="0" smtClean="0">
                <a:latin typeface="Arial" panose="020B0604020202020204" pitchFamily="34" charset="0"/>
                <a:cs typeface="Arial" panose="020B0604020202020204" pitchFamily="34" charset="0"/>
              </a:rPr>
              <a:t>is added in </a:t>
            </a:r>
            <a:r>
              <a:rPr lang="en-GB" sz="1200" dirty="0">
                <a:latin typeface="Arial" panose="020B0604020202020204" pitchFamily="34" charset="0"/>
                <a:cs typeface="Arial" panose="020B0604020202020204" pitchFamily="34" charset="0"/>
              </a:rPr>
              <a:t>NF </a:t>
            </a:r>
            <a:r>
              <a:rPr lang="en-GB" sz="1200" dirty="0" smtClean="0">
                <a:latin typeface="Arial" panose="020B0604020202020204" pitchFamily="34" charset="0"/>
                <a:cs typeface="Arial" panose="020B0604020202020204" pitchFamily="34" charset="0"/>
              </a:rPr>
              <a:t>discovery request</a:t>
            </a:r>
            <a:r>
              <a:rPr lang="en-GB" sz="1200" dirty="0">
                <a:latin typeface="Arial" panose="020B0604020202020204" pitchFamily="34" charset="0"/>
                <a:cs typeface="Arial" panose="020B0604020202020204" pitchFamily="34" charset="0"/>
              </a:rPr>
              <a:t>.</a:t>
            </a: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Take the responses from </a:t>
            </a:r>
            <a:r>
              <a:rPr lang="en-GB" sz="1200" dirty="0">
                <a:latin typeface="Arial" panose="020B0604020202020204" pitchFamily="34" charset="0"/>
                <a:cs typeface="Arial" panose="020B0604020202020204" pitchFamily="34" charset="0"/>
              </a:rPr>
              <a:t>SA3 and </a:t>
            </a:r>
            <a:r>
              <a:rPr lang="fr-FR" sz="1200" dirty="0"/>
              <a:t>GSMA 5GJA </a:t>
            </a:r>
            <a:r>
              <a:rPr lang="en-US" sz="1200" dirty="0" smtClean="0"/>
              <a:t>when</a:t>
            </a:r>
            <a:r>
              <a:rPr lang="fr-FR" sz="1200" dirty="0" smtClean="0"/>
              <a:t> </a:t>
            </a:r>
            <a:r>
              <a:rPr lang="en-US" sz="1200" dirty="0" smtClean="0"/>
              <a:t>continuing</a:t>
            </a:r>
            <a:r>
              <a:rPr lang="fr-FR" sz="1200" dirty="0" smtClean="0"/>
              <a:t> the discussion on PLMN-ID</a:t>
            </a:r>
            <a:r>
              <a:rPr lang="de-DE" sz="1200" dirty="0" smtClean="0">
                <a:latin typeface="Arial" panose="020B0604020202020204" pitchFamily="34" charset="0"/>
                <a:cs typeface="Arial" panose="020B0604020202020204" pitchFamily="34" charset="0"/>
              </a:rPr>
              <a:t>.</a:t>
            </a:r>
          </a:p>
          <a:p>
            <a:pPr lvl="1"/>
            <a:r>
              <a:rPr lang="de-DE" sz="1200" dirty="0" smtClean="0">
                <a:latin typeface="Arial" panose="020B0604020202020204" pitchFamily="34" charset="0"/>
                <a:cs typeface="Arial" panose="020B0604020202020204" pitchFamily="34" charset="0"/>
              </a:rPr>
              <a:t>Indication from subscribing entity to receive updates on NFProfile and extension  in notification from NRF to transport NF Profile  data</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a:t>
            </a:r>
            <a:r>
              <a:rPr lang="de-DE" sz="1600" dirty="0" smtClean="0">
                <a:latin typeface="Arial" panose="020B0604020202020204" pitchFamily="34" charset="0"/>
                <a:cs typeface="Arial" panose="020B0604020202020204" pitchFamily="34" charset="0"/>
              </a:rPr>
              <a:t>25%</a:t>
            </a:r>
            <a:endParaRPr lang="de-DE" sz="16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is to specify 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smtClean="0">
                <a:latin typeface="Arial" panose="020B0604020202020204" pitchFamily="34" charset="0"/>
                <a:cs typeface="Arial" panose="020B0604020202020204" pitchFamily="34" charset="0"/>
              </a:rPr>
              <a:t>further key issues are identified, like </a:t>
            </a:r>
            <a:r>
              <a:rPr lang="en-GB" sz="1200" dirty="0"/>
              <a:t>Usage of N32 for PLMN Interconnect </a:t>
            </a:r>
            <a:r>
              <a:rPr lang="en-GB" sz="1200" dirty="0" smtClean="0"/>
              <a:t>Scenarios and</a:t>
            </a:r>
            <a:r>
              <a:rPr lang="en-GB" sz="1200" dirty="0" smtClean="0">
                <a:latin typeface="Arial" panose="020B0604020202020204" pitchFamily="34" charset="0"/>
                <a:cs typeface="Arial" panose="020B0604020202020204" pitchFamily="34" charset="0"/>
              </a:rPr>
              <a:t> </a:t>
            </a:r>
            <a:r>
              <a:rPr lang="en-GB" sz="1200" dirty="0"/>
              <a:t>Mechanism for protocol </a:t>
            </a:r>
            <a:r>
              <a:rPr lang="en-GB" sz="1200" dirty="0" smtClean="0"/>
              <a:t>selection (MAP, Diameter, SBA Protocols.</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Several Solutions are added e.g. for </a:t>
            </a:r>
            <a:r>
              <a:rPr lang="en-GB" sz="1200" dirty="0" smtClean="0"/>
              <a:t>MT </a:t>
            </a:r>
            <a:r>
              <a:rPr lang="en-GB" sz="1200" dirty="0"/>
              <a:t>SM </a:t>
            </a:r>
            <a:r>
              <a:rPr lang="en-GB" sz="1200" dirty="0" smtClean="0"/>
              <a:t>transfer, MO </a:t>
            </a:r>
            <a:r>
              <a:rPr lang="en-GB" sz="1200" dirty="0"/>
              <a:t>SM </a:t>
            </a:r>
            <a:r>
              <a:rPr lang="en-GB" sz="1200" dirty="0" smtClean="0"/>
              <a:t>transfer, MT SM transfer via SMS Router/IP-SM-GW</a:t>
            </a:r>
            <a:endParaRPr lang="en-GB" sz="1200" dirty="0" smtClean="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The submission  of the TR for information is postponed by 3 month</a:t>
            </a: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Continue the work on the solution and on </a:t>
            </a:r>
            <a:r>
              <a:rPr lang="de-DE" sz="1200" dirty="0">
                <a:latin typeface="Arial" panose="020B0604020202020204" pitchFamily="34" charset="0"/>
                <a:cs typeface="Arial" panose="020B0604020202020204" pitchFamily="34" charset="0"/>
              </a:rPr>
              <a:t>the conclusion </a:t>
            </a:r>
            <a:r>
              <a:rPr lang="de-DE" sz="1200" dirty="0" smtClean="0">
                <a:latin typeface="Arial" panose="020B0604020202020204" pitchFamily="34" charset="0"/>
                <a:cs typeface="Arial" panose="020B0604020202020204" pitchFamily="34" charset="0"/>
              </a:rPr>
              <a:t>section and sending the TR for information to plenary.</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25%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ea typeface="MS PGothic" panose="020B0600070205080204" pitchFamily="34" charset="-128"/>
                <a:cs typeface="Arial" panose="020B0604020202020204" pitchFamily="34" charset="0"/>
              </a:rPr>
              <a:t>CT4#101bis-e and CT4#102e was held taking the feedback  form  previous e-meetings into account</a:t>
            </a:r>
            <a:endParaRPr lang="de-DE" altLang="zh-CN" sz="1400" dirty="0">
              <a:ea typeface="MS PGothic" panose="020B0600070205080204" pitchFamily="34" charset="-128"/>
              <a:cs typeface="Arial" panose="020B0604020202020204" pitchFamily="34" charset="0"/>
            </a:endParaRPr>
          </a:p>
          <a:p>
            <a:pPr lvl="1">
              <a:lnSpc>
                <a:spcPct val="80000"/>
              </a:lnSpc>
              <a:defRPr/>
            </a:pPr>
            <a:r>
              <a:rPr lang="de-DE" altLang="zh-CN" sz="14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4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400" dirty="0">
                <a:ea typeface="MS PGothic" panose="020B0600070205080204" pitchFamily="34" charset="-128"/>
                <a:cs typeface="Arial" panose="020B0604020202020204" pitchFamily="34" charset="0"/>
              </a:rPr>
              <a:t>provision </a:t>
            </a:r>
            <a:r>
              <a:rPr lang="de-DE" altLang="zh-CN" sz="1400" dirty="0" smtClean="0">
                <a:ea typeface="MS PGothic" panose="020B0600070205080204" pitchFamily="34" charset="-128"/>
                <a:cs typeface="Arial" panose="020B0604020202020204" pitchFamily="34" charset="0"/>
              </a:rPr>
              <a:t>of final versions of contributions by Friday to  avoid  last minute comments and to avoid that delegates  have to work over the weekend.</a:t>
            </a:r>
            <a:endParaRPr lang="en-US" altLang="zh-CN" sz="1400" dirty="0">
              <a:ea typeface="MS PGothic" panose="020B0600070205080204" pitchFamily="34" charset="-128"/>
              <a:cs typeface="Arial" panose="020B0604020202020204" pitchFamily="34" charset="0"/>
            </a:endParaRPr>
          </a:p>
          <a:p>
            <a:pPr lvl="1">
              <a:lnSpc>
                <a:spcPct val="80000"/>
              </a:lnSpc>
              <a:defRPr/>
            </a:pPr>
            <a:r>
              <a:rPr lang="de-DE" sz="14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400" dirty="0" smtClean="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de-DE" sz="1400" dirty="0">
                <a:ea typeface="MS PGothic" panose="020B0600070205080204" pitchFamily="34" charset="-128"/>
                <a:cs typeface="Arial" panose="020B0604020202020204" pitchFamily="34" charset="0"/>
              </a:rPr>
              <a:t>Conference </a:t>
            </a:r>
            <a:r>
              <a:rPr lang="de-DE" sz="1400" dirty="0" smtClean="0">
                <a:ea typeface="MS PGothic" panose="020B0600070205080204" pitchFamily="34" charset="-128"/>
                <a:cs typeface="Arial" panose="020B0604020202020204" pitchFamily="34" charset="0"/>
              </a:rPr>
              <a:t>calls </a:t>
            </a:r>
            <a:r>
              <a:rPr lang="de-DE" sz="1400" dirty="0">
                <a:ea typeface="MS PGothic" panose="020B0600070205080204" pitchFamily="34" charset="-128"/>
                <a:cs typeface="Arial" panose="020B0604020202020204" pitchFamily="34" charset="0"/>
              </a:rPr>
              <a:t>time  from </a:t>
            </a:r>
            <a:r>
              <a:rPr lang="de-DE" sz="1400" dirty="0" smtClean="0">
                <a:ea typeface="MS PGothic" panose="020B0600070205080204" pitchFamily="34" charset="-128"/>
                <a:cs typeface="Arial" panose="020B0604020202020204" pitchFamily="34" charset="0"/>
              </a:rPr>
              <a:t>13:00 UTC </a:t>
            </a:r>
            <a:r>
              <a:rPr lang="de-DE" sz="1400" dirty="0">
                <a:ea typeface="MS PGothic" panose="020B0600070205080204" pitchFamily="34" charset="-128"/>
                <a:cs typeface="Arial" panose="020B0604020202020204" pitchFamily="34" charset="0"/>
              </a:rPr>
              <a:t>to </a:t>
            </a:r>
            <a:r>
              <a:rPr lang="de-DE" sz="1400" dirty="0" smtClean="0">
                <a:ea typeface="MS PGothic" panose="020B0600070205080204" pitchFamily="34" charset="-128"/>
                <a:cs typeface="Arial" panose="020B0604020202020204" pitchFamily="34" charset="0"/>
              </a:rPr>
              <a:t>15:00 UTC were </a:t>
            </a:r>
            <a:r>
              <a:rPr lang="de-DE" sz="1400" dirty="0">
                <a:ea typeface="MS PGothic" panose="020B0600070205080204" pitchFamily="34" charset="-128"/>
                <a:cs typeface="Arial" panose="020B0604020202020204" pitchFamily="34" charset="0"/>
              </a:rPr>
              <a:t>seen as the best compromise (</a:t>
            </a:r>
            <a:r>
              <a:rPr lang="de-DE" sz="1400" dirty="0" smtClean="0">
                <a:ea typeface="MS PGothic" panose="020B0600070205080204" pitchFamily="34" charset="-128"/>
                <a:cs typeface="Arial" panose="020B0604020202020204" pitchFamily="34" charset="0"/>
              </a:rPr>
              <a:t>late </a:t>
            </a:r>
            <a:r>
              <a:rPr lang="de-DE" sz="1400" dirty="0">
                <a:ea typeface="MS PGothic" panose="020B0600070205080204" pitchFamily="34" charset="-128"/>
                <a:cs typeface="Arial" panose="020B0604020202020204" pitchFamily="34" charset="0"/>
              </a:rPr>
              <a:t>for </a:t>
            </a:r>
            <a:r>
              <a:rPr lang="de-DE" sz="1400" dirty="0" smtClean="0">
                <a:ea typeface="MS PGothic" panose="020B0600070205080204" pitchFamily="34" charset="-128"/>
                <a:cs typeface="Arial" panose="020B0604020202020204" pitchFamily="34" charset="0"/>
              </a:rPr>
              <a:t>delegates from Japan </a:t>
            </a:r>
            <a:r>
              <a:rPr lang="de-DE" sz="1400" dirty="0">
                <a:ea typeface="MS PGothic" panose="020B0600070205080204" pitchFamily="34" charset="-128"/>
                <a:cs typeface="Arial" panose="020B0604020202020204" pitchFamily="34" charset="0"/>
              </a:rPr>
              <a:t>very </a:t>
            </a:r>
            <a:r>
              <a:rPr lang="de-DE" sz="1400" dirty="0" smtClean="0">
                <a:ea typeface="MS PGothic" panose="020B0600070205080204" pitchFamily="34" charset="-128"/>
                <a:cs typeface="Arial" panose="020B0604020202020204" pitchFamily="34" charset="0"/>
              </a:rPr>
              <a:t>early </a:t>
            </a:r>
            <a:r>
              <a:rPr lang="de-DE" sz="1400" dirty="0">
                <a:ea typeface="MS PGothic" panose="020B0600070205080204" pitchFamily="34" charset="-128"/>
                <a:cs typeface="Arial" panose="020B0604020202020204" pitchFamily="34" charset="0"/>
              </a:rPr>
              <a:t>for </a:t>
            </a:r>
            <a:r>
              <a:rPr lang="de-DE" sz="1400" dirty="0" smtClean="0">
                <a:ea typeface="MS PGothic" panose="020B0600070205080204" pitchFamily="34" charset="-128"/>
                <a:cs typeface="Arial" panose="020B0604020202020204" pitchFamily="34" charset="0"/>
              </a:rPr>
              <a:t>delegates from US </a:t>
            </a:r>
            <a:r>
              <a:rPr lang="de-DE" sz="1400" dirty="0">
                <a:ea typeface="MS PGothic" panose="020B0600070205080204" pitchFamily="34" charset="-128"/>
                <a:cs typeface="Arial" panose="020B0604020202020204" pitchFamily="34" charset="0"/>
              </a:rPr>
              <a:t>pacific </a:t>
            </a:r>
            <a:r>
              <a:rPr lang="de-DE" sz="1400" dirty="0" smtClean="0">
                <a:ea typeface="MS PGothic" panose="020B0600070205080204" pitchFamily="34" charset="-128"/>
                <a:cs typeface="Arial" panose="020B0604020202020204" pitchFamily="34" charset="0"/>
              </a:rPr>
              <a:t>coast).</a:t>
            </a:r>
          </a:p>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Meeting participation</a:t>
            </a:r>
          </a:p>
          <a:p>
            <a:pPr lvl="1">
              <a:lnSpc>
                <a:spcPct val="80000"/>
              </a:lnSpc>
              <a:defRPr/>
            </a:pPr>
            <a:r>
              <a:rPr lang="de-DE" sz="14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4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400" dirty="0" smtClean="0">
                <a:ea typeface="MS PGothic" panose="020B0600070205080204" pitchFamily="34" charset="-128"/>
                <a:cs typeface="Arial" panose="020B0604020202020204" pitchFamily="34" charset="0"/>
              </a:rPr>
              <a:t>E-mail exchanges between small number of delegates on specila topics is increasing</a:t>
            </a:r>
          </a:p>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Rel-16 and Rel-15 corrections</a:t>
            </a:r>
          </a:p>
          <a:p>
            <a:pPr lvl="1">
              <a:lnSpc>
                <a:spcPct val="80000"/>
              </a:lnSpc>
              <a:defRPr/>
            </a:pPr>
            <a:r>
              <a:rPr lang="de-DE" sz="1600" dirty="0" smtClean="0">
                <a:ea typeface="MS PGothic" panose="020B0600070205080204" pitchFamily="34" charset="-128"/>
                <a:cs typeface="Arial" panose="020B0604020202020204" pitchFamily="34" charset="0"/>
              </a:rPr>
              <a:t>All Rel-15 and Rel-16 corrections are seen as essential corrections.</a:t>
            </a:r>
          </a:p>
          <a:p>
            <a:pPr marL="228600" lvl="1">
              <a:lnSpc>
                <a:spcPct val="80000"/>
              </a:lnSpc>
              <a:spcBef>
                <a:spcPts val="1000"/>
              </a:spcBef>
              <a:buBlip>
                <a:blip r:embed="rId2"/>
              </a:buBlip>
              <a:defRPr/>
            </a:pPr>
            <a:r>
              <a:rPr lang="de-DE" sz="2000" dirty="0" smtClean="0">
                <a:ea typeface="MS PGothic" panose="020B0600070205080204" pitchFamily="34" charset="-128"/>
                <a:cs typeface="Arial" panose="020B0604020202020204" pitchFamily="34" charset="0"/>
              </a:rPr>
              <a:t>Use of inclusive language</a:t>
            </a:r>
            <a:endParaRPr lang="de-DE" sz="2000" dirty="0">
              <a:ea typeface="MS PGothic" panose="020B0600070205080204" pitchFamily="34" charset="-128"/>
              <a:cs typeface="Arial" panose="020B0604020202020204" pitchFamily="34" charset="0"/>
            </a:endParaRPr>
          </a:p>
          <a:p>
            <a:pPr lvl="1">
              <a:lnSpc>
                <a:spcPct val="80000"/>
              </a:lnSpc>
              <a:defRPr/>
            </a:pPr>
            <a:r>
              <a:rPr lang="de-DE" sz="1600" smtClean="0">
                <a:ea typeface="MS PGothic" panose="020B0600070205080204" pitchFamily="34" charset="-128"/>
                <a:cs typeface="Arial" panose="020B0604020202020204" pitchFamily="34" charset="0"/>
              </a:rPr>
              <a:t>CT4 has agreed a set of Rel-17 CRs to update the TSs in CT4s remit.</a:t>
            </a:r>
            <a:endParaRPr lang="de-DE" sz="1600" dirty="0">
              <a:ea typeface="MS PGothic" panose="020B0600070205080204" pitchFamily="34" charset="-128"/>
              <a:cs typeface="Arial" panose="020B0604020202020204" pitchFamily="34" charset="0"/>
            </a:endParaRP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 </a:t>
            </a:r>
            <a:r>
              <a:rPr lang="de-DE" dirty="0" smtClean="0"/>
              <a:t>In last plenary #90 it was agreed  to move from ETSI Forge to 3GPP Forge but TR 21.900 was forgotten to be updated. CT4 has send an LS </a:t>
            </a:r>
            <a:r>
              <a:rPr lang="en-GB" dirty="0"/>
              <a:t>C4-211513</a:t>
            </a:r>
            <a:r>
              <a:rPr lang="de-DE" dirty="0" smtClean="0"/>
              <a:t> to SA and all working groups within 3GPP handling OpenAPI files. Asking SA to Update TR 21.900 and  the other WGs (</a:t>
            </a:r>
            <a:r>
              <a:rPr lang="en-GB" dirty="0"/>
              <a:t>SA5, SA4, SA6, CT3</a:t>
            </a:r>
            <a:r>
              <a:rPr lang="de-DE" dirty="0" smtClean="0"/>
              <a:t>) to check if they are ok with the change. CT should check that the update is performed at SA.</a:t>
            </a:r>
            <a:endParaRPr lang="en-US" sz="2000" dirty="0" smtClean="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a:t>
            </a:r>
            <a:r>
              <a:rPr lang="en-GB" altLang="ja-JP" sz="2000" dirty="0" smtClean="0">
                <a:latin typeface="Arial "/>
                <a:ea typeface="MS PGothic" pitchFamily="34" charset="-128"/>
                <a:cs typeface="Arial" pitchFamily="34" charset="0"/>
              </a:rPr>
              <a:t>specifications</a:t>
            </a:r>
          </a:p>
          <a:p>
            <a:pPr lvl="1"/>
            <a:r>
              <a:rPr lang="en-GB" altLang="ja-JP" sz="2000" dirty="0" smtClean="0">
                <a:latin typeface="Arial "/>
                <a:ea typeface="MS PGothic" pitchFamily="34" charset="-128"/>
                <a:cs typeface="Arial" pitchFamily="34" charset="0"/>
              </a:rPr>
              <a:t>Thanks the CT4 vice chair for his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as MCC (and his guidelines)</a:t>
            </a:r>
          </a:p>
          <a:p>
            <a:pPr lvl="1"/>
            <a:r>
              <a:rPr lang="en-GB" altLang="ja-JP" sz="2000" dirty="0">
                <a:latin typeface="Arial "/>
                <a:ea typeface="MS PGothic" pitchFamily="34" charset="-128"/>
                <a:cs typeface="Arial" pitchFamily="34" charset="0"/>
              </a:rPr>
              <a:t>Thanks 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66292737"/>
              </p:ext>
            </p:extLst>
          </p:nvPr>
        </p:nvGraphicFramePr>
        <p:xfrm>
          <a:off x="838200" y="2281286"/>
          <a:ext cx="10190712" cy="2950500"/>
        </p:xfrm>
        <a:graphic>
          <a:graphicData uri="http://schemas.openxmlformats.org/drawingml/2006/table">
            <a:tbl>
              <a:tblPr>
                <a:tableStyleId>{5C22544A-7EE6-4342-B048-85BDC9FD1C3A}</a:tableStyleId>
              </a:tblPr>
              <a:tblGrid>
                <a:gridCol w="896469"/>
                <a:gridCol w="687717"/>
                <a:gridCol w="542544"/>
                <a:gridCol w="872098"/>
                <a:gridCol w="2968098"/>
                <a:gridCol w="1031045"/>
                <a:gridCol w="1108399"/>
                <a:gridCol w="805338"/>
                <a:gridCol w="1279004"/>
              </a:tblGrid>
              <a:tr h="341412">
                <a:tc>
                  <a:txBody>
                    <a:bodyPr/>
                    <a:lstStyle/>
                    <a:p>
                      <a:pPr algn="ctr">
                        <a:lnSpc>
                          <a:spcPct val="107000"/>
                        </a:lnSpc>
                        <a:spcAft>
                          <a:spcPts val="800"/>
                        </a:spcAft>
                      </a:pPr>
                      <a:r>
                        <a:rPr lang="en-GB" sz="1000" b="1" dirty="0">
                          <a:effectLst/>
                        </a:rPr>
                        <a:t>TS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CR</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Rev</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err="1">
                          <a:effectLst/>
                        </a:rPr>
                        <a:t>Rel</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Title</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Plenary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WG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Other </a:t>
                      </a:r>
                      <a:r>
                        <a:rPr lang="en-GB" sz="1000" b="1" dirty="0" err="1">
                          <a:effectLst/>
                        </a:rPr>
                        <a:t>Aff</a:t>
                      </a:r>
                      <a:r>
                        <a:rPr lang="en-GB" sz="1000" b="1" dirty="0">
                          <a:effectLst/>
                        </a:rPr>
                        <a:t> Specs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Affected WG</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r>
              <a:tr h="305660">
                <a:tc>
                  <a:txBody>
                    <a:bodyPr/>
                    <a:lstStyle/>
                    <a:p>
                      <a:pPr>
                        <a:lnSpc>
                          <a:spcPct val="107000"/>
                        </a:lnSpc>
                        <a:spcAft>
                          <a:spcPts val="800"/>
                        </a:spcAft>
                      </a:pPr>
                      <a:r>
                        <a:rPr lang="en-GB" sz="1000" dirty="0">
                          <a:effectLst/>
                        </a:rPr>
                        <a:t>23.003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0603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Correcting APN-OI replacement specification mismatch between stage 2 and stage 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r>
                        <a:rPr lang="en-GB" sz="1000" dirty="0" smtClean="0">
                          <a:effectLst/>
                        </a:rPr>
                        <a:t>CP-210052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C4-211126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23.401-3619</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305660">
                <a:tc>
                  <a:txBody>
                    <a:bodyPr/>
                    <a:lstStyle/>
                    <a:p>
                      <a:pPr>
                        <a:lnSpc>
                          <a:spcPct val="107000"/>
                        </a:lnSpc>
                        <a:spcAft>
                          <a:spcPts val="800"/>
                        </a:spcAft>
                      </a:pPr>
                      <a:r>
                        <a:rPr lang="en-GB" sz="1000">
                          <a:effectLst/>
                        </a:rPr>
                        <a:t>23.003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0604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Correcting APN-OI replacement specification mismatch between stage 2 and stage 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r>
                        <a:rPr lang="en-GB" sz="1000" dirty="0" smtClean="0">
                          <a:effectLst/>
                        </a:rPr>
                        <a:t>CP-210052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C4-211127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23.401-3619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29.502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Failure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r>
                        <a:rPr lang="en-GB" sz="1000" dirty="0" smtClean="0">
                          <a:effectLst/>
                        </a:rPr>
                        <a:t>CP-210053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C4-211723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Reject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r>
                        <a:rPr lang="en-GB" sz="1000" dirty="0" smtClean="0">
                          <a:effectLst/>
                        </a:rPr>
                        <a:t>CP-210049</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Reject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r>
                        <a:rPr lang="en-GB" sz="1000" dirty="0" smtClean="0">
                          <a:effectLst/>
                        </a:rPr>
                        <a:t>CP-210049</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Cancel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r>
                        <a:rPr lang="en-GB" sz="1000" dirty="0" smtClean="0">
                          <a:effectLst/>
                        </a:rPr>
                        <a:t>CP-210049</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C4-211648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98025">
                <a:tc>
                  <a:txBody>
                    <a:bodyPr/>
                    <a:lstStyle/>
                    <a:p>
                      <a:pPr>
                        <a:lnSpc>
                          <a:spcPct val="107000"/>
                        </a:lnSpc>
                        <a:spcAft>
                          <a:spcPts val="800"/>
                        </a:spcAft>
                      </a:pPr>
                      <a:r>
                        <a:rPr lang="en-GB" sz="1000">
                          <a:effectLst/>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0448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Handover Cancel during EPS to 5GS Handover with AMF Re-allocation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 </a:t>
                      </a:r>
                      <a:r>
                        <a:rPr lang="en-GB" sz="1000" dirty="0" smtClean="0">
                          <a:effectLst/>
                        </a:rPr>
                        <a:t>CP-210049</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C4-211649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23.502-2456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305660">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Usage Reporting when using Redundant Transmission on N3/N9 interfaces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GB" sz="1000" dirty="0">
                          <a:effectLst/>
                        </a:rPr>
                        <a:t> </a:t>
                      </a:r>
                      <a:r>
                        <a:rPr lang="en-GB" sz="1000" dirty="0" smtClean="0">
                          <a:effectLst/>
                        </a:rPr>
                        <a:t>CP-210045</a:t>
                      </a:r>
                      <a:endParaRPr lang="en-US" sz="1000"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C4-211706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32.255-0276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SA5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meetings:</a:t>
            </a:r>
            <a:endParaRPr lang="en-US" altLang="fr-FR" dirty="0"/>
          </a:p>
          <a:p>
            <a:pPr lvl="2"/>
            <a:r>
              <a:rPr lang="en-US" altLang="fr-FR" dirty="0"/>
              <a:t>CT4#101bisE (e</a:t>
            </a:r>
            <a:r>
              <a:rPr lang="de-DE" dirty="0"/>
              <a:t>lectronic meeting</a:t>
            </a:r>
            <a:r>
              <a:rPr lang="en-US" altLang="fr-FR" dirty="0" smtClean="0"/>
              <a:t>)</a:t>
            </a:r>
            <a:br>
              <a:rPr lang="en-US" altLang="fr-FR" dirty="0" smtClean="0"/>
            </a:br>
            <a:r>
              <a:rPr lang="en-US" altLang="fr-FR" dirty="0" smtClean="0"/>
              <a:t>with limited agenda</a:t>
            </a:r>
            <a:endParaRPr lang="en-US" altLang="fr-FR" dirty="0"/>
          </a:p>
          <a:p>
            <a:pPr lvl="2"/>
            <a:r>
              <a:rPr lang="en-US" altLang="fr-FR" dirty="0"/>
              <a:t>CT4#102E (e</a:t>
            </a:r>
            <a:r>
              <a:rPr lang="de-DE" dirty="0"/>
              <a:t>lectronic 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meetings :</a:t>
            </a:r>
          </a:p>
          <a:p>
            <a:pPr lvl="2"/>
            <a:r>
              <a:rPr lang="en-US" altLang="fr-FR" dirty="0" smtClean="0"/>
              <a:t>CT4#103E (e</a:t>
            </a:r>
            <a:r>
              <a:rPr lang="de-DE" dirty="0" smtClean="0"/>
              <a:t>lectronic meeting</a:t>
            </a:r>
            <a:r>
              <a:rPr lang="en-US" altLang="fr-FR" dirty="0" smtClean="0"/>
              <a:t>)</a:t>
            </a:r>
          </a:p>
          <a:p>
            <a:pPr lvl="2"/>
            <a:r>
              <a:rPr lang="en-US" altLang="fr-FR" dirty="0" smtClean="0"/>
              <a:t>CT4#104E </a:t>
            </a:r>
            <a:r>
              <a:rPr lang="en-US" altLang="fr-FR" dirty="0"/>
              <a:t>(e</a:t>
            </a:r>
            <a:r>
              <a:rPr lang="de-DE" dirty="0"/>
              <a:t>lectronic meeting</a:t>
            </a:r>
            <a:r>
              <a:rPr lang="en-US" altLang="fr-FR" dirty="0"/>
              <a:t>)</a:t>
            </a:r>
          </a:p>
          <a:p>
            <a:pPr lvl="2"/>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28608398"/>
              </p:ext>
            </p:extLst>
          </p:nvPr>
        </p:nvGraphicFramePr>
        <p:xfrm>
          <a:off x="838200" y="2281286"/>
          <a:ext cx="10190712" cy="3516554"/>
        </p:xfrm>
        <a:graphic>
          <a:graphicData uri="http://schemas.openxmlformats.org/drawingml/2006/table">
            <a:tbl>
              <a:tblPr>
                <a:tableStyleId>{5C22544A-7EE6-4342-B048-85BDC9FD1C3A}</a:tableStyleId>
              </a:tblPr>
              <a:tblGrid>
                <a:gridCol w="896469"/>
                <a:gridCol w="687717"/>
                <a:gridCol w="542544"/>
                <a:gridCol w="872098"/>
                <a:gridCol w="2968098"/>
                <a:gridCol w="1031045"/>
                <a:gridCol w="1108399"/>
                <a:gridCol w="805338"/>
                <a:gridCol w="1279004"/>
              </a:tblGrid>
              <a:tr h="341412">
                <a:tc>
                  <a:txBody>
                    <a:bodyPr/>
                    <a:lstStyle/>
                    <a:p>
                      <a:pPr algn="ctr">
                        <a:lnSpc>
                          <a:spcPct val="107000"/>
                        </a:lnSpc>
                        <a:spcAft>
                          <a:spcPts val="800"/>
                        </a:spcAft>
                      </a:pPr>
                      <a:r>
                        <a:rPr lang="en-GB" sz="1000" b="1" dirty="0">
                          <a:effectLst/>
                        </a:rPr>
                        <a:t>TS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CR</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Rev</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err="1">
                          <a:effectLst/>
                        </a:rPr>
                        <a:t>Rel</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Title</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Plenary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WG TD#</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Other </a:t>
                      </a:r>
                      <a:r>
                        <a:rPr lang="en-GB" sz="1000" b="1" dirty="0" err="1">
                          <a:effectLst/>
                        </a:rPr>
                        <a:t>Aff</a:t>
                      </a:r>
                      <a:r>
                        <a:rPr lang="en-GB" sz="1000" b="1" dirty="0">
                          <a:effectLst/>
                        </a:rPr>
                        <a:t> Specs</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c>
                  <a:txBody>
                    <a:bodyPr/>
                    <a:lstStyle/>
                    <a:p>
                      <a:pPr algn="ctr">
                        <a:lnSpc>
                          <a:spcPct val="107000"/>
                        </a:lnSpc>
                        <a:spcAft>
                          <a:spcPts val="800"/>
                        </a:spcAft>
                      </a:pPr>
                      <a:r>
                        <a:rPr lang="en-GB" sz="1000" b="1" dirty="0">
                          <a:effectLst/>
                        </a:rPr>
                        <a:t>Affected WG</a:t>
                      </a:r>
                      <a:endParaRPr lang="en-US" sz="1000" b="1"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solidFill>
                      <a:srgbClr val="92D050"/>
                    </a:solidFill>
                  </a:tcPr>
                </a:tc>
              </a:tr>
              <a:tr h="202244">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0578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AF ID for ECR Control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CP-210048</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C4-211314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29.122-0343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0579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AF ID for ECR Control</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CP-210048</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C4-211315</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29.122-0343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0123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Add Feature for Session Management Policy Data per PLMN</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CP-210021</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C4-211576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29.519-0234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490862">
                <a:tc>
                  <a:txBody>
                    <a:bodyPr/>
                    <a:lstStyle/>
                    <a:p>
                      <a:pPr>
                        <a:lnSpc>
                          <a:spcPct val="107000"/>
                        </a:lnSpc>
                        <a:spcAft>
                          <a:spcPts val="800"/>
                        </a:spcAft>
                      </a:pPr>
                      <a:r>
                        <a:rPr lang="en-GB" sz="1000">
                          <a:effectLst/>
                        </a:rPr>
                        <a:t>29.524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0023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ERROR CONFLICTING REQUEST</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CP-210028</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C4-211818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29.512-0742</a:t>
                      </a:r>
                      <a:endParaRPr lang="en-US" sz="1000">
                        <a:effectLst/>
                      </a:endParaRPr>
                    </a:p>
                    <a:p>
                      <a:pPr>
                        <a:lnSpc>
                          <a:spcPct val="107000"/>
                        </a:lnSpc>
                        <a:spcAft>
                          <a:spcPts val="800"/>
                        </a:spcAft>
                      </a:pPr>
                      <a:r>
                        <a:rPr lang="en-GB" sz="1000">
                          <a:effectLst/>
                        </a:rPr>
                        <a:t> </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29.060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1068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Reserve some IE types for GTP-U</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CP-210033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C4-211620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29.281-0111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29.230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0689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Default APN for Ethernet PDN types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CP-210031</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C4-211234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29.272-0828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Enhancement on the support of Pause of Charging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CP-210033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C4-211708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29.281-0111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0521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Partial failure handling support over N4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CP-210030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C4-211595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23.527-0027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537948">
                <a:tc>
                  <a:txBody>
                    <a:bodyPr/>
                    <a:lstStyle/>
                    <a:p>
                      <a:pPr>
                        <a:lnSpc>
                          <a:spcPct val="107000"/>
                        </a:lnSpc>
                        <a:spcAft>
                          <a:spcPts val="800"/>
                        </a:spcAft>
                      </a:pPr>
                      <a:r>
                        <a:rPr lang="en-GB" sz="1000">
                          <a:effectLst/>
                        </a:rPr>
                        <a:t>29.272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0829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Cancellation Type for UDICOM</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CP-210053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C4-211828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23.632-0031</a:t>
                      </a:r>
                      <a:endParaRPr lang="en-US" sz="1000" dirty="0">
                        <a:effectLst/>
                      </a:endParaRPr>
                    </a:p>
                    <a:p>
                      <a:pPr>
                        <a:lnSpc>
                          <a:spcPct val="107000"/>
                        </a:lnSpc>
                        <a:spcAft>
                          <a:spcPts val="800"/>
                        </a:spcAft>
                      </a:pPr>
                      <a:r>
                        <a:rPr lang="en-GB" sz="1000" dirty="0" smtClean="0">
                          <a:effectLst/>
                        </a:rPr>
                        <a:t>29.563-0023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CT4</a:t>
                      </a:r>
                      <a:endParaRPr lang="en-US" sz="1000">
                        <a:effectLst/>
                      </a:endParaRPr>
                    </a:p>
                    <a:p>
                      <a:pP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29.281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0111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Tunnel Status notifying Pause of Charging</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CP-210033</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C4-211621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29.244-0510</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0125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SMF Events Storage Resource Path</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CP-210048</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C4-211496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29.505-0327</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r h="202244">
                <a:tc>
                  <a:txBody>
                    <a:bodyPr/>
                    <a:lstStyle/>
                    <a:p>
                      <a:pPr>
                        <a:lnSpc>
                          <a:spcPct val="107000"/>
                        </a:lnSpc>
                        <a:spcAft>
                          <a:spcPts val="800"/>
                        </a:spcAft>
                      </a:pPr>
                      <a:r>
                        <a:rPr lang="en-GB" sz="1000">
                          <a:effectLst/>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0126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Rel-17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SMF Events Storage Resource Path</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smtClean="0">
                          <a:effectLst/>
                        </a:rPr>
                        <a:t>CP-210048</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C4-211497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a:effectLst/>
                        </a:rPr>
                        <a:t>29.505-328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c>
                  <a:txBody>
                    <a:bodyPr/>
                    <a:lstStyle/>
                    <a:p>
                      <a:pPr>
                        <a:lnSpc>
                          <a:spcPct val="107000"/>
                        </a:lnSpc>
                        <a:spcAft>
                          <a:spcPts val="800"/>
                        </a:spcAft>
                      </a:pPr>
                      <a:r>
                        <a:rPr lang="en-GB" sz="1000" dirty="0">
                          <a:effectLst/>
                        </a:rPr>
                        <a:t>CT4</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41181" marR="41181" marT="0" marB="0"/>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sz="2400" dirty="0"/>
              <a:t>Number of handled documents</a:t>
            </a:r>
          </a:p>
          <a:p>
            <a:pPr lvl="1"/>
            <a:r>
              <a:rPr lang="en-US" sz="1600" dirty="0" smtClean="0"/>
              <a:t>250 in CT4#101bisE*</a:t>
            </a:r>
          </a:p>
          <a:p>
            <a:pPr lvl="1"/>
            <a:r>
              <a:rPr lang="en-US" sz="1600" dirty="0" smtClean="0"/>
              <a:t>852 </a:t>
            </a:r>
            <a:r>
              <a:rPr lang="en-US" sz="1600" dirty="0"/>
              <a:t>in </a:t>
            </a:r>
            <a:r>
              <a:rPr lang="en-US" sz="1600" dirty="0" smtClean="0"/>
              <a:t>CT4#102E*</a:t>
            </a:r>
          </a:p>
          <a:p>
            <a:pPr marL="457200" lvl="1" indent="0">
              <a:buNone/>
            </a:pPr>
            <a:r>
              <a:rPr lang="de-DE" sz="1200" dirty="0" smtClean="0"/>
              <a:t>*Draft revisions are not counted</a:t>
            </a:r>
            <a:endParaRPr lang="en-US" sz="1200" dirty="0" smtClean="0"/>
          </a:p>
          <a:p>
            <a:r>
              <a:rPr lang="en-US" sz="2400" dirty="0" smtClean="0"/>
              <a:t>Agreed CRs </a:t>
            </a:r>
          </a:p>
          <a:p>
            <a:pPr lvl="1"/>
            <a:r>
              <a:rPr lang="en-US" sz="1600" dirty="0"/>
              <a:t>Cat </a:t>
            </a:r>
            <a:r>
              <a:rPr lang="en-US" sz="1600" dirty="0" smtClean="0"/>
              <a:t>B(1)/F(0)/D(9), CT4#101bisE</a:t>
            </a:r>
          </a:p>
          <a:p>
            <a:pPr lvl="1"/>
            <a:r>
              <a:rPr lang="en-US" sz="1600" dirty="0"/>
              <a:t>Cat </a:t>
            </a:r>
            <a:r>
              <a:rPr lang="en-US" sz="1600" dirty="0" smtClean="0"/>
              <a:t>B(28)/F(242)/C(1)/D(7), CT4#102E</a:t>
            </a:r>
          </a:p>
          <a:p>
            <a:r>
              <a:rPr lang="en-US" sz="2400" dirty="0" smtClean="0"/>
              <a:t>Agreed </a:t>
            </a:r>
            <a:r>
              <a:rPr lang="en-US" sz="2400" dirty="0"/>
              <a:t>pCRs</a:t>
            </a:r>
          </a:p>
          <a:p>
            <a:pPr lvl="1"/>
            <a:r>
              <a:rPr lang="en-US" sz="1600" dirty="0" smtClean="0"/>
              <a:t>42 </a:t>
            </a:r>
            <a:r>
              <a:rPr lang="de-DE" sz="1600" dirty="0" smtClean="0"/>
              <a:t>CT4#101bisE</a:t>
            </a:r>
          </a:p>
          <a:p>
            <a:pPr lvl="1"/>
            <a:r>
              <a:rPr lang="en-US" sz="1600" dirty="0" smtClean="0"/>
              <a:t>50 </a:t>
            </a:r>
            <a:r>
              <a:rPr lang="de-DE" sz="1600" dirty="0" smtClean="0"/>
              <a:t>CT4#102E</a:t>
            </a:r>
            <a:endParaRPr lang="en-US" sz="1600" dirty="0"/>
          </a:p>
          <a:p>
            <a:r>
              <a:rPr lang="en-US" sz="2400" dirty="0"/>
              <a:t>Attendances</a:t>
            </a:r>
          </a:p>
          <a:p>
            <a:pPr marL="630238" lvl="2"/>
            <a:r>
              <a:rPr lang="en-US" altLang="fr-FR" sz="1600" dirty="0" smtClean="0"/>
              <a:t>CT4#101bisE (</a:t>
            </a:r>
            <a:r>
              <a:rPr lang="de-DE" sz="1600" dirty="0" smtClean="0"/>
              <a:t>E-Meeting</a:t>
            </a:r>
            <a:r>
              <a:rPr lang="en-US" altLang="fr-FR" sz="1600" dirty="0" smtClean="0"/>
              <a:t>): 76 </a:t>
            </a:r>
            <a:r>
              <a:rPr lang="en-US" altLang="fr-FR" sz="1600" dirty="0"/>
              <a:t/>
            </a:r>
            <a:br>
              <a:rPr lang="en-US" altLang="fr-FR" sz="1600" dirty="0"/>
            </a:br>
            <a:r>
              <a:rPr lang="en-US" altLang="fr-FR" sz="1600" dirty="0" smtClean="0"/>
              <a:t>active on reflector and during conference calls: ~30</a:t>
            </a:r>
          </a:p>
          <a:p>
            <a:pPr marL="630238" lvl="2"/>
            <a:r>
              <a:rPr lang="en-US" altLang="fr-FR" sz="1600" dirty="0" smtClean="0"/>
              <a:t>CT4#102E </a:t>
            </a:r>
            <a:r>
              <a:rPr lang="en-US" altLang="fr-FR" sz="1600" dirty="0"/>
              <a:t>(</a:t>
            </a:r>
            <a:r>
              <a:rPr lang="de-DE" sz="1600" dirty="0"/>
              <a:t>E-Meeting</a:t>
            </a:r>
            <a:r>
              <a:rPr lang="en-US" altLang="fr-FR" sz="1600" dirty="0"/>
              <a:t>): </a:t>
            </a:r>
            <a:r>
              <a:rPr lang="en-US" altLang="fr-FR" sz="1600" dirty="0" smtClean="0"/>
              <a:t>100 </a:t>
            </a:r>
            <a:r>
              <a:rPr lang="en-US" altLang="fr-FR" sz="1600" dirty="0"/>
              <a:t/>
            </a:r>
            <a:br>
              <a:rPr lang="en-US" altLang="fr-FR" sz="1600" dirty="0"/>
            </a:br>
            <a:r>
              <a:rPr lang="en-US" altLang="fr-FR" sz="16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of ~784/1625 emails during the meetings on CT4 meeting reflector</a:t>
            </a:r>
          </a:p>
          <a:p>
            <a:pPr lvl="1"/>
            <a:r>
              <a:rPr lang="de-DE" sz="2000" dirty="0" smtClean="0"/>
              <a:t>Every day conference calls using Microsoft Teams, 5/8 Conference calls in total.</a:t>
            </a:r>
          </a:p>
          <a:p>
            <a:pPr lvl="1"/>
            <a:r>
              <a:rPr lang="de-DE" sz="2000" dirty="0" smtClean="0"/>
              <a:t>CT4#101bisE was  5 days long </a:t>
            </a:r>
          </a:p>
          <a:p>
            <a:pPr lvl="1"/>
            <a:r>
              <a:rPr lang="de-DE" sz="2000" dirty="0" smtClean="0"/>
              <a:t>CT4#102E was 9 days 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913774754"/>
              </p:ext>
            </p:extLst>
          </p:nvPr>
        </p:nvGraphicFramePr>
        <p:xfrm>
          <a:off x="215900" y="1859492"/>
          <a:ext cx="11742738" cy="4478678"/>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err="1" smtClean="0">
                          <a:solidFill>
                            <a:srgbClr val="FFFFFF"/>
                          </a:solidFill>
                          <a:effectLst/>
                          <a:latin typeface="Arial"/>
                          <a:ea typeface="Times New Roman"/>
                        </a:rPr>
                        <a:t>TDoc</a:t>
                      </a:r>
                      <a:r>
                        <a:rPr lang="fr-FR" sz="1400" b="1" dirty="0" smtClean="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51929">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CP-210069</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SimSun" panose="02010600030101010101" pitchFamily="2" charset="-122"/>
                          <a:cs typeface="Calibri" panose="020F0502020204030204" pitchFamily="34" charset="0"/>
                        </a:rPr>
                        <a:t>revised SID: Study on restoration of profiles related to UDR</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NTTDOCOMO</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SimSun" panose="02010600030101010101" pitchFamily="2" charset="-122"/>
                          <a:cs typeface="Calibri" panose="020F0502020204030204" pitchFamily="34" charset="0"/>
                        </a:rPr>
                        <a:t>The study is enhanced to cover also aspects on Interfaces in the remit of CT3.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44466">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CP-210074</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Revised WID on </a:t>
                      </a:r>
                      <a:r>
                        <a:rPr lang="en-US" sz="1100" dirty="0" err="1">
                          <a:effectLst/>
                          <a:latin typeface="Calibri" panose="020F0502020204030204" pitchFamily="34" charset="0"/>
                          <a:ea typeface="SimSun" panose="02010600030101010101" pitchFamily="2" charset="-122"/>
                          <a:cs typeface="Calibri" panose="020F0502020204030204" pitchFamily="34" charset="0"/>
                        </a:rPr>
                        <a:t>BEst</a:t>
                      </a:r>
                      <a:r>
                        <a:rPr lang="en-US" sz="1100" dirty="0">
                          <a:effectLst/>
                          <a:latin typeface="Calibri" panose="020F0502020204030204" pitchFamily="34" charset="0"/>
                          <a:ea typeface="SimSun" panose="02010600030101010101" pitchFamily="2" charset="-122"/>
                          <a:cs typeface="Calibri" panose="020F0502020204030204" pitchFamily="34" charset="0"/>
                        </a:rPr>
                        <a:t> Practice of PFCP</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China Mobile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CT3 part is added</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CP-210070</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New WID on Enhancement of Network Slicing Phase 2</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ZTE</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a:effectLst/>
                          <a:latin typeface="Calibri" panose="020F0502020204030204" pitchFamily="34" charset="0"/>
                          <a:ea typeface="SimSun" panose="02010600030101010101" pitchFamily="2" charset="-122"/>
                          <a:cs typeface="Calibri" panose="020F0502020204030204" pitchFamily="34" charset="0"/>
                        </a:rPr>
                        <a:t>The objective of the work is to enhance the necessary CT specifications to support the stage 2 requirements on enhancement of network slicing phase 2 as defined in TS 23.501 and TS 23.502. </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marL="342900" lvl="0" indent="-342900" fontAlgn="base" hangingPunct="0">
                        <a:lnSpc>
                          <a:spcPct val="107000"/>
                        </a:lnSpc>
                        <a:spcAft>
                          <a:spcPts val="0"/>
                        </a:spcAft>
                        <a:buFont typeface="Times New Roman" panose="02020603050405020304" pitchFamily="18" charset="0"/>
                        <a:buChar char="-"/>
                      </a:pPr>
                      <a:r>
                        <a:rPr lang="en-US" sz="1100">
                          <a:effectLst/>
                          <a:latin typeface="Calibri" panose="020F0502020204030204" pitchFamily="34" charset="0"/>
                          <a:ea typeface="Times New Roman" panose="02020603050405020304" pitchFamily="18" charset="0"/>
                          <a:cs typeface="Calibri" panose="020F0502020204030204" pitchFamily="34" charset="0"/>
                        </a:rPr>
                        <a:t>Restriction on the maximum number of UEs per network slice with a proper cause and a backoff timer.</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fontAlgn="base" hangingPunct="0">
                        <a:lnSpc>
                          <a:spcPct val="107000"/>
                        </a:lnSpc>
                        <a:spcAft>
                          <a:spcPts val="0"/>
                        </a:spcAft>
                        <a:buFont typeface="Times New Roman" panose="02020603050405020304" pitchFamily="18" charset="0"/>
                        <a:buChar char="-"/>
                      </a:pPr>
                      <a:r>
                        <a:rPr lang="en-US" sz="1100">
                          <a:effectLst/>
                          <a:latin typeface="Calibri" panose="020F0502020204030204" pitchFamily="34" charset="0"/>
                          <a:ea typeface="Times New Roman" panose="02020603050405020304" pitchFamily="18" charset="0"/>
                          <a:cs typeface="Calibri" panose="020F0502020204030204" pitchFamily="34" charset="0"/>
                        </a:rPr>
                        <a:t>Restriction on the maximum number of PDU sessions per network slice with a proper cause and a backoff timer.</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p>
                      <a:pPr marL="450215" indent="-180340">
                        <a:lnSpc>
                          <a:spcPct val="107000"/>
                        </a:lnSpc>
                        <a:spcAft>
                          <a:spcPts val="0"/>
                        </a:spcAft>
                      </a:pPr>
                      <a:r>
                        <a:rPr lang="en-US" sz="1100">
                          <a:effectLst/>
                          <a:latin typeface="Calibri" panose="020F0502020204030204" pitchFamily="34" charset="0"/>
                          <a:ea typeface="SimSun" panose="02010600030101010101" pitchFamily="2" charset="-122"/>
                          <a:cs typeface="Calibri" panose="020F0502020204030204" pitchFamily="34" charset="0"/>
                        </a:rPr>
                        <a:t>-	Impacts on NEF to allow the AF to subscribe to event notifications regarding network slice information</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marL="450215" indent="-180340">
                        <a:lnSpc>
                          <a:spcPct val="107000"/>
                        </a:lnSpc>
                        <a:spcAft>
                          <a:spcPts val="0"/>
                        </a:spcAft>
                      </a:pPr>
                      <a:r>
                        <a:rPr lang="en-US" sz="1100">
                          <a:effectLst/>
                          <a:latin typeface="Calibri" panose="020F0502020204030204" pitchFamily="34" charset="0"/>
                          <a:ea typeface="SimSun" panose="02010600030101010101" pitchFamily="2" charset="-122"/>
                          <a:cs typeface="Calibri" panose="020F0502020204030204" pitchFamily="34" charset="0"/>
                        </a:rPr>
                        <a:t>- 	Introduction of a new NF and related new services Discovery and selection of the new NF</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CP-210071</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New WID on CT aspects on Same PCF Selection For AMF and SMF</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China Telecom</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The WID introduces the same PCF selection for AMF and SMF in the EPS to 5GS mobility scenarios</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CT aspects of Integration of GBA into SBA</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Ericsson</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The objective of the work is  to specify service-based versions of </a:t>
                      </a:r>
                      <a:r>
                        <a:rPr lang="en-US" sz="1100" dirty="0" err="1">
                          <a:effectLst/>
                          <a:latin typeface="Calibri" panose="020F0502020204030204" pitchFamily="34" charset="0"/>
                          <a:ea typeface="SimSun" panose="02010600030101010101" pitchFamily="2" charset="-122"/>
                          <a:cs typeface="Calibri" panose="020F0502020204030204" pitchFamily="34" charset="0"/>
                        </a:rPr>
                        <a:t>Zh</a:t>
                      </a:r>
                      <a:r>
                        <a:rPr lang="en-US" sz="1100" dirty="0">
                          <a:effectLst/>
                          <a:latin typeface="Calibri" panose="020F0502020204030204" pitchFamily="34" charset="0"/>
                          <a:ea typeface="SimSun" panose="02010600030101010101" pitchFamily="2" charset="-122"/>
                          <a:cs typeface="Calibri" panose="020F0502020204030204" pitchFamily="34" charset="0"/>
                        </a:rPr>
                        <a:t>, Zn and </a:t>
                      </a:r>
                      <a:r>
                        <a:rPr lang="en-US" sz="1100" dirty="0" err="1">
                          <a:effectLst/>
                          <a:latin typeface="Calibri" panose="020F0502020204030204" pitchFamily="34" charset="0"/>
                          <a:ea typeface="SimSun" panose="02010600030101010101" pitchFamily="2" charset="-122"/>
                          <a:cs typeface="Calibri" panose="020F0502020204030204" pitchFamily="34" charset="0"/>
                        </a:rPr>
                        <a:t>Zpn</a:t>
                      </a:r>
                      <a:r>
                        <a:rPr lang="en-US" sz="1100" dirty="0">
                          <a:effectLst/>
                          <a:latin typeface="Calibri" panose="020F0502020204030204" pitchFamily="34" charset="0"/>
                          <a:ea typeface="SimSun" panose="02010600030101010101" pitchFamily="2" charset="-122"/>
                          <a:cs typeface="Calibri" panose="020F0502020204030204" pitchFamily="34" charset="0"/>
                        </a:rPr>
                        <a:t> interfaces which are currently Diameter-based interfaces (specified in 3GPP TS 29.109) to allow the use of GBA and GBA Push with an SBA-capable BSF, an SBA-capable HSS or with UDM.</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3161748322"/>
              </p:ext>
            </p:extLst>
          </p:nvPr>
        </p:nvGraphicFramePr>
        <p:xfrm>
          <a:off x="215900" y="1859492"/>
          <a:ext cx="11742738" cy="4173316"/>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err="1" smtClean="0">
                          <a:solidFill>
                            <a:srgbClr val="FFFFFF"/>
                          </a:solidFill>
                          <a:effectLst/>
                          <a:latin typeface="Arial"/>
                          <a:ea typeface="Times New Roman"/>
                        </a:rPr>
                        <a:t>TDoc</a:t>
                      </a:r>
                      <a:r>
                        <a:rPr lang="fr-FR" sz="1400" b="1" dirty="0" smtClean="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1100937">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Calibri" panose="020F0502020204030204" pitchFamily="34" charset="0"/>
                        </a:rPr>
                        <a:t>CP-210073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CT Aspects of 5G </a:t>
                      </a:r>
                      <a:r>
                        <a:rPr lang="en-US" sz="1100" dirty="0" err="1">
                          <a:effectLst/>
                          <a:latin typeface="Calibri" panose="020F0502020204030204" pitchFamily="34" charset="0"/>
                          <a:ea typeface="SimSun" panose="02010600030101010101" pitchFamily="2" charset="-122"/>
                          <a:cs typeface="Calibri" panose="020F0502020204030204" pitchFamily="34" charset="0"/>
                        </a:rPr>
                        <a:t>eEDGE</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Huawei</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dirty="0">
                          <a:effectLst/>
                          <a:latin typeface="Calibri" panose="020F0502020204030204" pitchFamily="34" charset="0"/>
                          <a:ea typeface="SimSun" panose="02010600030101010101" pitchFamily="2" charset="-122"/>
                          <a:cs typeface="Calibri" panose="020F0502020204030204" pitchFamily="34" charset="0"/>
                        </a:rPr>
                        <a:t>The objective of the work is  to </a:t>
                      </a:r>
                      <a:r>
                        <a:rPr lang="en-US" sz="1100" dirty="0" err="1">
                          <a:effectLst/>
                          <a:latin typeface="Calibri" panose="020F0502020204030204" pitchFamily="34" charset="0"/>
                          <a:ea typeface="SimSun" panose="02010600030101010101" pitchFamily="2" charset="-122"/>
                          <a:cs typeface="Calibri" panose="020F0502020204030204" pitchFamily="34" charset="0"/>
                        </a:rPr>
                        <a:t>realise</a:t>
                      </a:r>
                      <a:r>
                        <a:rPr lang="en-US" sz="1100" dirty="0">
                          <a:effectLst/>
                          <a:latin typeface="Calibri" panose="020F0502020204030204" pitchFamily="34" charset="0"/>
                          <a:ea typeface="SimSun" panose="02010600030101010101" pitchFamily="2" charset="-122"/>
                          <a:cs typeface="Calibri" panose="020F0502020204030204" pitchFamily="34" charset="0"/>
                        </a:rPr>
                        <a:t> the stage 3  part of the procedures on: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p>
                      <a:pPr marL="360680" indent="-180340" hangingPunct="0">
                        <a:lnSpc>
                          <a:spcPct val="107000"/>
                        </a:lnSpc>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The support of EAS discovery in different connectivity models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60680" indent="-180340" hangingPunct="0">
                        <a:lnSpc>
                          <a:spcPct val="107000"/>
                        </a:lnSpc>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The support of Edge relocation in different connectivity models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60680" indent="-180340" hangingPunct="0">
                        <a:lnSpc>
                          <a:spcPct val="107000"/>
                        </a:lnSpc>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The support of selecting SMF/I-SMF based on DNAI</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60680" indent="-180340" hangingPunct="0">
                        <a:lnSpc>
                          <a:spcPct val="107000"/>
                        </a:lnSpc>
                        <a:spcAft>
                          <a:spcPts val="0"/>
                        </a:spcAft>
                        <a:buFontTx/>
                        <a:buChar char="-"/>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The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support of network information provisioning to local applications with low latency based on support of local </a:t>
                      </a: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NFs</a:t>
                      </a:r>
                    </a:p>
                    <a:p>
                      <a:pPr marL="0" indent="0" hangingPunct="0">
                        <a:lnSpc>
                          <a:spcPct val="107000"/>
                        </a:lnSpc>
                        <a:spcAft>
                          <a:spcPts val="0"/>
                        </a:spcAft>
                        <a:buFontTx/>
                        <a:buNone/>
                      </a:pPr>
                      <a:r>
                        <a:rPr lang="en-US" sz="1000" dirty="0" smtClean="0">
                          <a:effectLst/>
                          <a:latin typeface="Times New Roman" panose="02020603050405020304" pitchFamily="18" charset="0"/>
                          <a:ea typeface="Times New Roman" panose="02020603050405020304" pitchFamily="18" charset="0"/>
                          <a:cs typeface="Times New Roman" panose="02020603050405020304" pitchFamily="18" charset="0"/>
                        </a:rPr>
                        <a:t>It</a:t>
                      </a:r>
                      <a:r>
                        <a:rPr lang="en-US" sz="1000" baseline="0" dirty="0" smtClean="0">
                          <a:effectLst/>
                          <a:latin typeface="Times New Roman" panose="02020603050405020304" pitchFamily="18" charset="0"/>
                          <a:ea typeface="Times New Roman" panose="02020603050405020304" pitchFamily="18" charset="0"/>
                          <a:cs typeface="Times New Roman" panose="02020603050405020304" pitchFamily="18" charset="0"/>
                        </a:rPr>
                        <a:t> is open if a new </a:t>
                      </a:r>
                      <a:r>
                        <a:rPr lang="en-US" sz="1000" kern="12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node </a:t>
                      </a:r>
                      <a:r>
                        <a:rPr lang="en-GB" sz="1000" kern="120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LDNSR is introduced by SA2. </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6291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Calibri" panose="020F0502020204030204" pitchFamily="34" charset="0"/>
                        </a:rPr>
                        <a:t>CP-210075</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Enhancement to the 5GC LoCation Services-Phase 2</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Calibri" panose="020F0502020204030204" pitchFamily="34" charset="0"/>
                        </a:rPr>
                        <a:t>CATT</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0"/>
                        </a:spcAft>
                      </a:pPr>
                      <a:r>
                        <a:rPr lang="en-US" sz="1100" dirty="0">
                          <a:effectLst/>
                          <a:latin typeface="Calibri" panose="020F0502020204030204" pitchFamily="34" charset="0"/>
                          <a:ea typeface="SimSun" panose="02010600030101010101" pitchFamily="2" charset="-122"/>
                          <a:cs typeface="Calibri" panose="020F0502020204030204" pitchFamily="34" charset="0"/>
                        </a:rPr>
                        <a:t>The </a:t>
                      </a:r>
                      <a:r>
                        <a:rPr lang="en-US" sz="1100" dirty="0" err="1">
                          <a:effectLst/>
                          <a:latin typeface="Calibri" panose="020F0502020204030204" pitchFamily="34" charset="0"/>
                          <a:ea typeface="SimSun" panose="02010600030101010101" pitchFamily="2" charset="-122"/>
                          <a:cs typeface="Calibri" panose="020F0502020204030204" pitchFamily="34" charset="0"/>
                        </a:rPr>
                        <a:t>Ojective</a:t>
                      </a:r>
                      <a:r>
                        <a:rPr lang="en-US" sz="1100" dirty="0">
                          <a:effectLst/>
                          <a:latin typeface="Calibri" panose="020F0502020204030204" pitchFamily="34" charset="0"/>
                          <a:ea typeface="SimSun" panose="02010600030101010101" pitchFamily="2" charset="-122"/>
                          <a:cs typeface="Calibri" panose="020F0502020204030204" pitchFamily="34" charset="0"/>
                        </a:rPr>
                        <a:t> of the work is to cover </a:t>
                      </a: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of protocol impacts for 5G_eLCS_ph2 such as:</a:t>
                      </a:r>
                    </a:p>
                    <a:p>
                      <a:pPr marL="309245" indent="-179705">
                        <a:lnSpc>
                          <a:spcPct val="107000"/>
                        </a:lnSpc>
                        <a:spcAft>
                          <a:spcPts val="800"/>
                        </a:spcAft>
                      </a:pP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	impacts </a:t>
                      </a:r>
                      <a:r>
                        <a:rPr lang="en-US" sz="1100" dirty="0">
                          <a:effectLst/>
                          <a:latin typeface="Calibri" panose="020F0502020204030204" pitchFamily="34" charset="0"/>
                          <a:ea typeface="SimSun" panose="02010600030101010101" pitchFamily="2" charset="-122"/>
                          <a:cs typeface="Times New Roman" panose="02020603050405020304" pitchFamily="18" charset="0"/>
                        </a:rPr>
                        <a:t>on 5G-MT-LR, 5G-MO-LR as well as 5G-NI-LR procedures, such as new LCS parameters, LCS </a:t>
                      </a:r>
                      <a:r>
                        <a:rPr lang="en-US" sz="1100" dirty="0" err="1">
                          <a:effectLst/>
                          <a:latin typeface="Calibri" panose="020F0502020204030204" pitchFamily="34" charset="0"/>
                          <a:ea typeface="SimSun" panose="02010600030101010101" pitchFamily="2" charset="-122"/>
                          <a:cs typeface="Times New Roman" panose="02020603050405020304" pitchFamily="18" charset="0"/>
                        </a:rPr>
                        <a:t>QoS</a:t>
                      </a:r>
                      <a:r>
                        <a:rPr lang="en-US" sz="1100" dirty="0">
                          <a:effectLst/>
                          <a:latin typeface="Calibri" panose="020F0502020204030204" pitchFamily="34" charset="0"/>
                          <a:ea typeface="SimSun" panose="02010600030101010101" pitchFamily="2" charset="-122"/>
                          <a:cs typeface="Times New Roman" panose="02020603050405020304" pitchFamily="18" charset="0"/>
                        </a:rPr>
                        <a:t> metrics, to support very low latency and very high accuracy positioning, including horizontal and vertical positioning service levels, and 5G positioning service </a:t>
                      </a:r>
                      <a:r>
                        <a:rPr lang="en-US" sz="1100" dirty="0" smtClean="0">
                          <a:effectLst/>
                          <a:latin typeface="Calibri" panose="020F0502020204030204" pitchFamily="34" charset="0"/>
                          <a:ea typeface="SimSun" panose="02010600030101010101" pitchFamily="2" charset="-122"/>
                          <a:cs typeface="Times New Roman" panose="02020603050405020304" pitchFamily="18" charset="0"/>
                        </a:rPr>
                        <a:t>area</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dirty="0">
                          <a:effectLst/>
                          <a:latin typeface="Calibri" panose="020F0502020204030204" pitchFamily="34" charset="0"/>
                          <a:ea typeface="SimSun" panose="02010600030101010101" pitchFamily="2" charset="-122"/>
                          <a:cs typeface="Calibri" panose="020F0502020204030204" pitchFamily="34" charset="0"/>
                        </a:rPr>
                        <a:t> </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1100937">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CP-210076</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800">
                          <a:effectLst/>
                          <a:latin typeface="Arial" panose="020B0604020202020204" pitchFamily="34" charset="0"/>
                          <a:ea typeface="SimSun" panose="02010600030101010101" pitchFamily="2" charset="-122"/>
                          <a:cs typeface="Times New Roman" panose="02020603050405020304" pitchFamily="18" charset="0"/>
                        </a:rPr>
                        <a:t>Start of Pause of Charging via User Plane</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Ericsson</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Times New Roman" panose="02020603050405020304" pitchFamily="18" charset="0"/>
                          <a:ea typeface="SimSun" panose="02010600030101010101" pitchFamily="2" charset="-122"/>
                          <a:cs typeface="Times New Roman" panose="02020603050405020304" pitchFamily="18" charset="0"/>
                        </a:rPr>
                        <a:t>The objective of this work is to define a User Plane (GTP-U) based solution to start pause of charging for a PDN connection or a PDU session to reduce the Charging Data Record discrepancies between SGW or I/V-SMF and PGW or (h)SMF caused by the control plane </a:t>
                      </a:r>
                      <a:r>
                        <a:rPr lang="en-US" sz="1100" dirty="0" err="1">
                          <a:effectLst/>
                          <a:latin typeface="Times New Roman" panose="02020603050405020304" pitchFamily="18" charset="0"/>
                          <a:ea typeface="SimSun" panose="02010600030101010101" pitchFamily="2" charset="-122"/>
                          <a:cs typeface="Times New Roman" panose="02020603050405020304" pitchFamily="18" charset="0"/>
                        </a:rPr>
                        <a:t>signalling</a:t>
                      </a:r>
                      <a:r>
                        <a:rPr lang="en-US" sz="1100" dirty="0">
                          <a:effectLst/>
                          <a:latin typeface="Times New Roman" panose="02020603050405020304" pitchFamily="18" charset="0"/>
                          <a:ea typeface="SimSun" panose="02010600030101010101" pitchFamily="2" charset="-122"/>
                          <a:cs typeface="Times New Roman" panose="02020603050405020304" pitchFamily="18" charset="0"/>
                        </a:rPr>
                        <a:t> latency in existing solution.</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1058829310"/>
              </p:ext>
            </p:extLst>
          </p:nvPr>
        </p:nvGraphicFramePr>
        <p:xfrm>
          <a:off x="169701" y="1886870"/>
          <a:ext cx="11350643" cy="4188445"/>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429245">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81482">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Times New Roman" panose="02020603050405020304" pitchFamily="18" charset="0"/>
                        </a:rPr>
                        <a:t>CP-210136</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C4-210216</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SimSun" panose="02010600030101010101" pitchFamily="2" charset="-122"/>
                          <a:cs typeface="Times New Roman" panose="02020603050405020304" pitchFamily="18" charset="0"/>
                        </a:rPr>
                        <a:t>New WID on CT aspects of Access Traffic Steering, Switch and Splitting support in the 5G system architecture; Phase 2</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SimSun" panose="02010600030101010101" pitchFamily="2" charset="-122"/>
                          <a:cs typeface="Times New Roman" panose="02020603050405020304" pitchFamily="18" charset="0"/>
                        </a:rPr>
                        <a:t>ZTE, China Telecom</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endParaRPr lang="en-US" sz="1200" kern="1200" noProof="0" dirty="0">
                        <a:solidFill>
                          <a:schemeClr val="tx1"/>
                        </a:solidFill>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90556">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CP-210137</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C4-210218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of enhanced support of industrial </a:t>
                      </a:r>
                      <a:r>
                        <a:rPr lang="en-US" sz="1100" dirty="0" err="1">
                          <a:effectLst/>
                          <a:latin typeface="Calibri" panose="020F0502020204030204" pitchFamily="34" charset="0"/>
                          <a:ea typeface="SimSun" panose="02010600030101010101" pitchFamily="2" charset="-122"/>
                          <a:cs typeface="Times New Roman" panose="02020603050405020304" pitchFamily="18" charset="0"/>
                        </a:rPr>
                        <a:t>IoT</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Nokia, Nokia Shanghai Bell</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endParaRPr lang="en-US" sz="1200" kern="1200" noProof="0" dirty="0">
                        <a:solidFill>
                          <a:schemeClr val="tx1"/>
                        </a:solidFill>
                        <a:effectLst/>
                        <a:latin typeface="Times New Roman" panose="02020603050405020304" pitchFamily="18" charset="0"/>
                        <a:ea typeface="Times New Roman" panose="02020603050405020304" pitchFamily="18"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2194">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CP-210138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C4-211302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New WID on Enabling Multi-USIM devices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Intel</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25164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CP-210139</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C4-210199</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of Enhanced support of Non-Public Networks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Ericsson</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CP-210140</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C4-211674</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New WID on CT aspects for Support of Unmanned Aerial Systems Connectivity, Identification, and Tracking</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Qualcomm Incorporated</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00895">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CP-210141</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C4-211673</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New WID on CT aspects of Enhancement for Proximity based Services in 5GS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CATT, OPPO</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CP-210148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C4-211698</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Revised WID on Enhancement for the 5G Control Plane Steering of Roaming for UE in CONNECTED mode</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Times New Roman" panose="02020603050405020304" pitchFamily="18" charset="0"/>
                        </a:rPr>
                        <a:t>NTTDOCOMO</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No changes in CT4 area</a:t>
                      </a: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de-DE" sz="1100">
                          <a:effectLst/>
                          <a:latin typeface="Calibri" panose="020F0502020204030204" pitchFamily="34" charset="0"/>
                          <a:ea typeface="SimSun" panose="02010600030101010101" pitchFamily="2" charset="-122"/>
                          <a:cs typeface="Times New Roman" panose="02020603050405020304" pitchFamily="18" charset="0"/>
                        </a:rPr>
                        <a:t>CP-210149</a:t>
                      </a:r>
                      <a:endParaRPr lang="en-US" sz="1100">
                        <a:effectLst/>
                        <a:latin typeface="Calibri" panose="020F0502020204030204" pitchFamily="34" charset="0"/>
                        <a:ea typeface="SimSun" panose="02010600030101010101" pitchFamily="2" charset="-122"/>
                        <a:cs typeface="Times New Roman" panose="02020603050405020304" pitchFamily="18" charset="0"/>
                      </a:endParaRP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C4-211675</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Revised WID on CT aspects of 5GC architecture for satellite networks</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de-DE" sz="1100" dirty="0">
                          <a:effectLst/>
                          <a:latin typeface="Calibri" panose="020F0502020204030204" pitchFamily="34" charset="0"/>
                          <a:ea typeface="SimSun" panose="02010600030101010101" pitchFamily="2" charset="-122"/>
                          <a:cs typeface="Times New Roman" panose="02020603050405020304" pitchFamily="18" charset="0"/>
                        </a:rPr>
                        <a:t>Qualcomm</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No changes in CT4 area</a:t>
                      </a: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311991243"/>
              </p:ext>
            </p:extLst>
          </p:nvPr>
        </p:nvGraphicFramePr>
        <p:xfrm>
          <a:off x="169701" y="1886870"/>
          <a:ext cx="11350643" cy="1838945"/>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429245">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51643">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CP-210184</a:t>
                      </a:r>
                    </a:p>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C4-210201</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CT aspects on Dynamically Changing AM Policies in the 5GC</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Ericsson</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CP-210185</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C4-210237</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CT aspects on Dynamic Management of Group-based Event Monitoring</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Ericsson</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CP-210187</a:t>
                      </a:r>
                    </a:p>
                    <a:p>
                      <a:pPr>
                        <a:lnSpc>
                          <a:spcPct val="107000"/>
                        </a:lnSpc>
                        <a:spcAft>
                          <a:spcPts val="800"/>
                        </a:spcAft>
                      </a:pPr>
                      <a:r>
                        <a:rPr lang="en-US" sz="1100">
                          <a:effectLst/>
                          <a:latin typeface="Calibri" panose="020F0502020204030204" pitchFamily="34" charset="0"/>
                          <a:ea typeface="SimSun" panose="02010600030101010101" pitchFamily="2" charset="-122"/>
                          <a:cs typeface="Times New Roman" panose="02020603050405020304" pitchFamily="18" charset="0"/>
                        </a:rPr>
                        <a:t>C4-211535</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New WID on Enablers for Network Automation for 5G - phase 2</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China Mobile, Huawei</a:t>
                      </a: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1/4)</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412857442"/>
              </p:ext>
            </p:extLst>
          </p:nvPr>
        </p:nvGraphicFramePr>
        <p:xfrm>
          <a:off x="715117" y="1819446"/>
          <a:ext cx="10153650" cy="3743426"/>
        </p:xfrm>
        <a:graphic>
          <a:graphicData uri="http://schemas.openxmlformats.org/drawingml/2006/table">
            <a:tbl>
              <a:tblPr firstRow="1" firstCol="1" bandRow="1"/>
              <a:tblGrid>
                <a:gridCol w="5858462">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147331">
                  <a:extLst>
                    <a:ext uri="{9D8B030D-6E8A-4147-A177-3AD203B41FA5}">
                      <a16:colId xmlns:a16="http://schemas.microsoft.com/office/drawing/2014/main" xmlns=""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Best Practice of Packet Forwarding Control Protocol (PFCP)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BEPoP</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15/09/2021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30%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20%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168331">
                <a:tc>
                  <a:txBody>
                    <a:bodyPr/>
                    <a:lstStyle/>
                    <a:p>
                      <a:pPr algn="l" fontAlgn="t"/>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CT4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aspects of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SBIProtoc17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SBIProtoc17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20/09/2021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30%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20%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Study on IETF QUIC Transport for Service Based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chemeClr val="tx1"/>
                          </a:solidFill>
                          <a:effectLst/>
                          <a:latin typeface="Times New Roman" panose="02020603050405020304" pitchFamily="18" charset="0"/>
                          <a:cs typeface="Times New Roman" panose="02020603050405020304" pitchFamily="18" charset="0"/>
                        </a:rPr>
                        <a:t>FS_QUIC</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chemeClr val="tx1"/>
                          </a:solidFill>
                          <a:effectLst/>
                          <a:latin typeface="Times New Roman" panose="02020603050405020304" pitchFamily="18" charset="0"/>
                          <a:cs typeface="Times New Roman" panose="02020603050405020304" pitchFamily="18" charset="0"/>
                        </a:rPr>
                        <a:t>06/06/2018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smtClean="0">
                          <a:solidFill>
                            <a:schemeClr val="tx1"/>
                          </a:solidFill>
                          <a:effectLst/>
                          <a:latin typeface="Times New Roman" panose="02020603050405020304" pitchFamily="18" charset="0"/>
                          <a:cs typeface="Times New Roman" panose="02020603050405020304" pitchFamily="18" charset="0"/>
                        </a:rPr>
                        <a:t>20/09/2021</a:t>
                      </a:r>
                      <a:endParaRPr lang="en-US" sz="8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80%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b"/>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Service-based </a:t>
                      </a:r>
                      <a:r>
                        <a:rPr lang="en-US" sz="1100" b="0" i="0" u="none" strike="noStrike" dirty="0">
                          <a:solidFill>
                            <a:schemeClr val="tx1"/>
                          </a:solidFill>
                          <a:effectLst/>
                          <a:latin typeface="Times New Roman" panose="02020603050405020304" pitchFamily="18" charset="0"/>
                          <a:cs typeface="Times New Roman" panose="02020603050405020304" pitchFamily="18" charset="0"/>
                        </a:rPr>
                        <a:t>support for SMS in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5GC</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SMS_SBI </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25% was </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15%</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17369">
                <a:tc>
                  <a:txBody>
                    <a:bodyPr/>
                    <a:lstStyle/>
                    <a:p>
                      <a:pPr algn="l" fontAlgn="b"/>
                      <a:r>
                        <a:rPr lang="en-US" sz="1100" b="0" i="0" u="none" strike="noStrike" dirty="0">
                          <a:solidFill>
                            <a:schemeClr val="tx1"/>
                          </a:solidFill>
                          <a:effectLst/>
                          <a:latin typeface="Times New Roman" panose="02020603050405020304" pitchFamily="18" charset="0"/>
                          <a:cs typeface="Times New Roman" panose="02020603050405020304" pitchFamily="18" charset="0"/>
                        </a:rPr>
                        <a:t>Port Number Allocation Alternatives for New </a:t>
                      </a:r>
                      <a:r>
                        <a:rPr lang="en-US" sz="1100" b="0" i="0" u="none" strike="noStrike" dirty="0" smtClean="0">
                          <a:solidFill>
                            <a:schemeClr val="tx1"/>
                          </a:solidFill>
                          <a:effectLst/>
                          <a:latin typeface="Times New Roman" panose="02020603050405020304" pitchFamily="18" charset="0"/>
                          <a:cs typeface="Times New Roman" panose="02020603050405020304" pitchFamily="18" charset="0"/>
                        </a:rPr>
                        <a:t>Interfaces </a:t>
                      </a:r>
                      <a:r>
                        <a:rPr lang="en-US" sz="1100" b="0" i="1" u="none" strike="noStrike" dirty="0" smtClean="0">
                          <a:solidFill>
                            <a:schemeClr val="tx1"/>
                          </a:solidFill>
                          <a:effectLst/>
                          <a:latin typeface="Times New Roman" panose="02020603050405020304" pitchFamily="18" charset="0"/>
                          <a:cs typeface="Times New Roman" panose="02020603050405020304" pitchFamily="18" charset="0"/>
                        </a:rPr>
                        <a:t>(CT4 Lead)</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err="1">
                          <a:solidFill>
                            <a:schemeClr val="tx1"/>
                          </a:solidFill>
                          <a:effectLst/>
                          <a:latin typeface="Times New Roman" panose="02020603050405020304" pitchFamily="18" charset="0"/>
                          <a:cs typeface="Times New Roman" panose="02020603050405020304" pitchFamily="18" charset="0"/>
                        </a:rPr>
                        <a:t>FS_PortAl</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15/092020</a:t>
                      </a:r>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chemeClr val="tx1"/>
                          </a:solidFill>
                          <a:effectLst/>
                          <a:latin typeface="Times New Roman" panose="02020603050405020304" pitchFamily="18" charset="0"/>
                          <a:ea typeface="+mn-ea"/>
                          <a:cs typeface="Times New Roman" panose="02020603050405020304" pitchFamily="18" charset="0"/>
                        </a:rPr>
                        <a:t>20/09/2021</a:t>
                      </a:r>
                    </a:p>
                    <a:p>
                      <a:pPr marL="0" algn="l" defTabSz="914400" rtl="0" eaLnBrk="1" fontAlgn="t" latinLnBrk="0" hangingPunct="1"/>
                      <a:endParaRPr lang="en-US" sz="800" b="0" i="0" u="none" strike="noStrike" kern="1200" dirty="0">
                        <a:solidFill>
                          <a:schemeClr val="tx1"/>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1100" b="0" i="0" u="none" strike="noStrike" dirty="0" smtClean="0">
                          <a:solidFill>
                            <a:srgbClr val="FF0000"/>
                          </a:solidFill>
                          <a:effectLst/>
                          <a:latin typeface="Times New Roman" panose="02020603050405020304" pitchFamily="18" charset="0"/>
                          <a:cs typeface="Times New Roman" panose="02020603050405020304" pitchFamily="18" charset="0"/>
                        </a:rPr>
                        <a:t>50% was</a:t>
                      </a:r>
                      <a:r>
                        <a:rPr lang="de-DE" sz="1100" b="0" i="0" u="none" strike="noStrike" dirty="0" smtClean="0">
                          <a:solidFill>
                            <a:schemeClr val="tx1"/>
                          </a:solidFill>
                          <a:effectLst/>
                          <a:latin typeface="Times New Roman" panose="02020603050405020304" pitchFamily="18" charset="0"/>
                          <a:cs typeface="Times New Roman" panose="02020603050405020304" pitchFamily="18" charset="0"/>
                        </a:rPr>
                        <a:t> 30%</a:t>
                      </a:r>
                      <a:endParaRPr lang="en-US" sz="11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57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Enhancement of Inter-PLMN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Roaming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EoIPR</a:t>
                      </a:r>
                      <a:endPar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30 was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0</a:t>
                      </a: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553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Study on restoration of profiles related to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UDR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err="1">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FS_ReP_UDR</a:t>
                      </a:r>
                      <a:endPar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25/06/2020</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 was </a:t>
                      </a:r>
                      <a:r>
                        <a:rPr lang="de-DE"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0</a:t>
                      </a:r>
                      <a:r>
                        <a:rPr lang="de-DE"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endPar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6"/>
                  </a:ext>
                </a:extLst>
              </a:tr>
              <a:tr h="3173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Restoration of PDN Connections in PGW-C/SMF </a:t>
                      </a:r>
                      <a:r>
                        <a:rPr lang="en-US" sz="11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Set </a:t>
                      </a:r>
                      <a:r>
                        <a:rPr lang="en-GB"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spcAft>
                          <a:spcPts val="0"/>
                        </a:spcAft>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RPCPSET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12/12/2020</a:t>
                      </a:r>
                      <a:endParaRPr lang="en-US" sz="8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11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34917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Start of Pause of Charging via User Plane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b" latinLnBrk="0" hangingPunct="1">
                        <a:spcAft>
                          <a:spcPts val="0"/>
                        </a:spcAft>
                      </a:pPr>
                      <a:r>
                        <a:rPr lang="en-US" sz="1100"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SPOCUP</a:t>
                      </a:r>
                      <a:endParaRPr lang="en-US" sz="1100" kern="12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11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85%</a:t>
                      </a:r>
                      <a:endParaRPr lang="en-US" sz="11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8"/>
                  </a:ext>
                </a:extLst>
              </a:tr>
              <a:tr h="352697">
                <a:tc>
                  <a:txBody>
                    <a:bodyPr/>
                    <a:lstStyle/>
                    <a:p>
                      <a:pPr marL="0" marR="0" lvl="0" indent="0" algn="l" defTabSz="914400" rtl="0" eaLnBrk="1" fontAlgn="ctr" latinLnBrk="0" hangingPunct="1">
                        <a:lnSpc>
                          <a:spcPct val="100000"/>
                        </a:lnSpc>
                        <a:spcBef>
                          <a:spcPts val="0"/>
                        </a:spcBef>
                        <a:spcAft>
                          <a:spcPts val="0"/>
                        </a:spcAft>
                        <a:buClrTx/>
                        <a:buSzTx/>
                        <a:buFontTx/>
                        <a:buNone/>
                        <a:tabLst>
                          <a:tab pos="177800" algn="l"/>
                        </a:tabLst>
                        <a:defRPr/>
                      </a:pPr>
                      <a:r>
                        <a:rPr lang="en-US" sz="1100" b="0" i="0" u="none" strike="noStrike" kern="1200" dirty="0" smtClean="0">
                          <a:solidFill>
                            <a:srgbClr val="FF0000"/>
                          </a:solidFill>
                          <a:effectLst/>
                          <a:latin typeface="Times New Roman" panose="02020603050405020304" pitchFamily="18" charset="0"/>
                          <a:ea typeface="+mn-ea"/>
                          <a:cs typeface="Times New Roman" panose="02020603050405020304" pitchFamily="18" charset="0"/>
                        </a:rPr>
                        <a:t>Enhancement to the 5GC </a:t>
                      </a:r>
                      <a:r>
                        <a:rPr lang="en-US" sz="1100" b="0" i="0" u="none" strike="noStrike" kern="1200" dirty="0" err="1" smtClean="0">
                          <a:solidFill>
                            <a:srgbClr val="FF0000"/>
                          </a:solidFill>
                          <a:effectLst/>
                          <a:latin typeface="Times New Roman" panose="02020603050405020304" pitchFamily="18" charset="0"/>
                          <a:ea typeface="+mn-ea"/>
                          <a:cs typeface="Times New Roman" panose="02020603050405020304" pitchFamily="18" charset="0"/>
                        </a:rPr>
                        <a:t>LoCation</a:t>
                      </a:r>
                      <a:r>
                        <a:rPr lang="en-US" sz="1100" b="0" i="0" u="none" strike="noStrike" kern="1200" dirty="0" smtClean="0">
                          <a:solidFill>
                            <a:srgbClr val="FF0000"/>
                          </a:solidFill>
                          <a:effectLst/>
                          <a:latin typeface="Times New Roman" panose="02020603050405020304" pitchFamily="18" charset="0"/>
                          <a:ea typeface="+mn-ea"/>
                          <a:cs typeface="Times New Roman" panose="02020603050405020304" pitchFamily="18" charset="0"/>
                        </a:rPr>
                        <a:t> Services-Phase 2 </a:t>
                      </a:r>
                      <a:r>
                        <a:rPr lang="en-GB"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(CT4 lead)</a:t>
                      </a:r>
                      <a:endParaRPr lang="en-US" sz="1100" i="1" kern="12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p>
                      <a:pPr marL="0" algn="l" defTabSz="914400" rtl="0" eaLnBrk="1" fontAlgn="ctr" latinLnBrk="0" hangingPunct="1">
                        <a:tabLst>
                          <a:tab pos="177800" algn="l"/>
                        </a:tabLst>
                      </a:pPr>
                      <a:endParaRPr lang="en-US" sz="1100" b="0" i="0" u="none" strike="noStrike" kern="1200" dirty="0">
                        <a:solidFill>
                          <a:srgbClr val="FF0000"/>
                        </a:solidFill>
                        <a:effectLst/>
                        <a:latin typeface="Times New Roman" panose="02020603050405020304" pitchFamily="18" charset="0"/>
                        <a:ea typeface="+mn-ea"/>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1100" b="0" i="0" u="none" strike="noStrike" dirty="0" smtClean="0">
                          <a:solidFill>
                            <a:srgbClr val="FF0000"/>
                          </a:solidFill>
                          <a:effectLst/>
                          <a:latin typeface="Times New Roman" panose="02020603050405020304" pitchFamily="18" charset="0"/>
                          <a:cs typeface="Times New Roman" panose="02020603050405020304" pitchFamily="18" charset="0"/>
                        </a:rPr>
                        <a:t>5G_eLCS_ph2-CT </a:t>
                      </a:r>
                      <a:endParaRPr lang="en-US" sz="11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de-DE"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24/03/2021</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sz="800" dirty="0" smtClean="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rPr>
                        <a:t>20/03/2022</a:t>
                      </a:r>
                      <a:endParaRPr lang="en-US" sz="800" dirty="0">
                        <a:solidFill>
                          <a:srgbClr val="FF000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800" b="0" i="0" u="none" strike="noStrike" dirty="0" smtClean="0">
                          <a:solidFill>
                            <a:srgbClr val="FF0000"/>
                          </a:solidFill>
                          <a:effectLst/>
                          <a:latin typeface="Arial" panose="020B0604020202020204" pitchFamily="34" charset="0"/>
                        </a:rPr>
                        <a:t>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69272</TotalTime>
  <Words>3324</Words>
  <Application>Microsoft Office PowerPoint</Application>
  <PresentationFormat>Widescreen</PresentationFormat>
  <Paragraphs>747</Paragraphs>
  <Slides>31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 </vt:lpstr>
      <vt:lpstr>MS PGothic</vt:lpstr>
      <vt:lpstr>SimSun</vt:lpstr>
      <vt:lpstr>Arial</vt:lpstr>
      <vt:lpstr>Calibri</vt:lpstr>
      <vt:lpstr>Calibri Light</vt:lpstr>
      <vt:lpstr>Times New Roman</vt:lpstr>
      <vt:lpstr>Wingdings</vt:lpstr>
      <vt:lpstr>Office Theme</vt:lpstr>
      <vt:lpstr>CT WG4 Status Report  to TSG CT#91e</vt:lpstr>
      <vt:lpstr>TSG CT4 Officials</vt:lpstr>
      <vt:lpstr>Meeting Calendar</vt:lpstr>
      <vt:lpstr>TSG WG CT4 Statistics</vt:lpstr>
      <vt:lpstr>New/revised agreed  Study/Work Items led by CT4</vt:lpstr>
      <vt:lpstr>New/revised agreed  Study/Work Items led by CT4</vt:lpstr>
      <vt:lpstr>New/revised endorsed  Study/Work Items by CT4</vt:lpstr>
      <vt:lpstr>New/revised endorsed  Study/Work Items by CT4</vt:lpstr>
      <vt:lpstr>Work Plan (1/4)</vt:lpstr>
      <vt:lpstr>Work Plan (2/4)</vt:lpstr>
      <vt:lpstr>Work Plan (3/4)</vt:lpstr>
      <vt:lpstr>Work Plan (4/4)</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cp:lastModifiedBy>
  <cp:revision>1107</cp:revision>
  <cp:lastPrinted>2021-03-17T12:26:32Z</cp:lastPrinted>
  <dcterms:created xsi:type="dcterms:W3CDTF">2010-02-05T13:52:04Z</dcterms:created>
  <dcterms:modified xsi:type="dcterms:W3CDTF">2021-03-17T19:15:50Z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(2)noK1hMG2DPQB28aVfJ1QXO9Q0GN2FJQHcs3DEu/PTdgTCRIpP00km2UD9OBt+O3aYpUScPCd
8Vxgp9TQqjswG5k/Dl4aQuY6oV2uRSQdHRqHIEz+0VLmUuznTP2T6ueZzvVUDRYvRwPNQ34i
QaT0xJqSIwObJIdIjgOlafOsSQuw6LfD8flozim0gw4oC885rbMlwjvcBr8cFDGGf441Y353
HX/vI0nwSuHORYM/ef</vt:lpwstr>
  </property>
  <property fmtid="{D5CDD505-2E9C-101B-9397-08002B2CF9AE}" pid="3" name="_2015_ms_pID_7253431">
    <vt:lpwstr>DkuQbwQSG9ppdHM5DNGHUI8q1Kt9D3dRiE2EY49jWFWMIu/rYsnxzA
fDoVtiOXaZ5feUW/+Je997gXuu36sRz/lfjOxsL6iIDKlmRiLVb2heFVlloQ7OCK0O5LwH0J
nJ9BK52YW16/1YJm3FdKSwUdM9aIeD7kx8NbtQ1qCCPqvURzxgbIVUUPU1Zvmrkzvb4aCqmi
+FV9+MYfb0LQWwz/</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1615983942</vt:lpwstr>
  </property>
</Properties>
</file>