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64" r:id="rId4"/>
    <p:sldMasterId id="2147485177" r:id="rId5"/>
  </p:sldMasterIdLst>
  <p:notesMasterIdLst>
    <p:notesMasterId r:id="rId31"/>
  </p:notesMasterIdLst>
  <p:handoutMasterIdLst>
    <p:handoutMasterId r:id="rId32"/>
  </p:handoutMasterIdLst>
  <p:sldIdLst>
    <p:sldId id="341" r:id="rId6"/>
    <p:sldId id="372" r:id="rId7"/>
    <p:sldId id="403" r:id="rId8"/>
    <p:sldId id="377" r:id="rId9"/>
    <p:sldId id="368" r:id="rId10"/>
    <p:sldId id="378" r:id="rId11"/>
    <p:sldId id="398" r:id="rId12"/>
    <p:sldId id="380" r:id="rId13"/>
    <p:sldId id="399" r:id="rId14"/>
    <p:sldId id="400" r:id="rId15"/>
    <p:sldId id="379" r:id="rId16"/>
    <p:sldId id="401" r:id="rId17"/>
    <p:sldId id="402" r:id="rId18"/>
    <p:sldId id="395" r:id="rId19"/>
    <p:sldId id="396" r:id="rId20"/>
    <p:sldId id="397" r:id="rId21"/>
    <p:sldId id="385" r:id="rId22"/>
    <p:sldId id="381" r:id="rId23"/>
    <p:sldId id="384" r:id="rId24"/>
    <p:sldId id="383" r:id="rId25"/>
    <p:sldId id="386" r:id="rId26"/>
    <p:sldId id="388" r:id="rId27"/>
    <p:sldId id="390" r:id="rId28"/>
    <p:sldId id="391" r:id="rId29"/>
    <p:sldId id="387" r:id="rId30"/>
  </p:sldIdLst>
  <p:sldSz cx="9144000" cy="6858000" type="screen4x3"/>
  <p:notesSz cx="6921500" cy="100838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5B91A"/>
    <a:srgbClr val="CCCCFF"/>
    <a:srgbClr val="CCFFCC"/>
    <a:srgbClr val="66FF66"/>
    <a:srgbClr val="EAEAEA"/>
    <a:srgbClr val="FFFFFF"/>
    <a:srgbClr val="FF6600"/>
    <a:srgbClr val="1A4669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3" autoAdjust="0"/>
    <p:restoredTop sz="94679" autoAdjust="0"/>
  </p:normalViewPr>
  <p:slideViewPr>
    <p:cSldViewPr snapToGrid="0">
      <p:cViewPr varScale="1">
        <p:scale>
          <a:sx n="78" d="100"/>
          <a:sy n="78" d="100"/>
        </p:scale>
        <p:origin x="1488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138" y="10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634896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5650"/>
            <a:ext cx="5041900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76143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BD91D7A5-F31F-40B7-9098-910BE6B1DF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0012" y="36513"/>
            <a:ext cx="4357688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</p:spTree>
    <p:extLst>
      <p:ext uri="{BB962C8B-B14F-4D97-AF65-F5344CB8AC3E}">
        <p14:creationId xmlns:p14="http://schemas.microsoft.com/office/powerpoint/2010/main" val="3996782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480438"/>
      </p:ext>
    </p:extLst>
  </p:cSld>
  <p:clrMapOvr>
    <a:masterClrMapping/>
  </p:clrMapOvr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987041"/>
      </p:ext>
    </p:extLst>
  </p:cSld>
  <p:clrMapOvr>
    <a:masterClrMapping/>
  </p:clrMapOvr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5777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C7BD9-6165-44BA-80DB-837340F2F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9CA0C7-7D69-4FC1-96E1-F5E35132C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5F087-512A-4C31-8722-1FFAECB52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AA87F-49B1-4CD6-8897-690848C29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39AD7-92D7-4594-8701-A797A0916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9472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7BB40-64DE-47A5-800B-73CCADF4E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6C756-A098-4E35-9E0E-5879B7467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E315B0-2EC1-4E02-91D2-69C174DFA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B2D20-13A5-4889-A350-141BE8334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14B8B-BC51-4B4C-BD6D-DF921440F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892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4B412-8C64-48CE-91E6-86B9D21A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848C9F-779D-4570-8ADA-E0547D4DB2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77D913-3D4D-4CAC-9B52-F9C77E423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4EE14B-CA71-468C-BB6C-8A3D13820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F0CD2-08C1-4613-8492-279FD489B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964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A0DCE-601B-46FD-A578-FF325F58A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31D98-28DE-42AA-9A04-06C3B560CD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75374B-A464-4A8E-95FB-1F505C86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A34651-1CC0-443A-AE89-0933648DA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0514EB-523D-43F9-AD0A-7308AF386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EA492-9F38-4D31-8FAB-072B1AA78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9890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D5A2B-70B3-4E86-864C-8BC053B82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B36E0A-611B-4222-996F-65BA9150A9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415F18-6CA7-4409-A41C-951799B9F4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079ACD-2586-4A2C-87F5-BEC1208C44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959B88-C211-49D7-8B75-243BAF066E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289BA-91D7-4E85-97D7-6828C6E01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346F11-EDA3-48FC-BE0C-A40E86829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05F16F-6C78-467F-A1A5-288D6931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3921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94628-A82E-4C80-9F65-C2493E3F5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84E046-86ED-4FAC-A3A0-DEF69B333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70CEDC-A11F-4556-9B30-676D7E5BC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4826D3-2B63-4007-927D-EBCFB0388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7835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FCD3A8-4F85-406F-8012-533618A13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A23F6D-E465-4A9B-B403-718D6C442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F0243-7442-4681-9BBB-BA8FE0408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6428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520990"/>
      </p:ext>
    </p:extLst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CB8FE-CFAB-444F-8D99-9EFDE152B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F2EA3-8510-4729-BD7F-CF4346736B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A8C1B2-5027-4B34-89AC-9605C92318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0826A8-783A-44F0-9FE9-AC964B953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A1212F-B6DF-4CD6-A0D9-7CCF2E5B3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F26B84-48BC-400D-9C81-C404F2F47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61428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AB715-F97D-421E-9E54-92B3621E7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5CBB93-B4D4-43AD-A37D-58C56E5960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8A7B05-8937-44A8-B374-8B44CDE653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ACC86F-BDEA-4B6A-AA5C-DD2E1838B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60BAF5-9B19-446A-A2FC-0B74B08E2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E1661D-DCFA-4D23-B47E-35906E4A4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6277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F60D6-CF08-463C-B98F-7F4232D40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5B6250-BCB6-419B-B8CF-871356BBC1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D1634-3128-4ADE-B75A-46C36FA66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60C38-06C0-403D-B94B-702FE2713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521CE5-0680-4BFF-A289-88547F119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40018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DF07A3-7FDF-4610-803C-04E4B505CE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88E898-1521-4A90-9E2E-E2AE20365D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A81BFE-4104-48E8-B026-197DBC8E0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5D2C3-6F9F-4AEC-BC61-ACB7EE124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EA5674-C852-4CB0-9494-70FD220A3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5750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300735"/>
      </p:ext>
    </p:extLst>
  </p:cSld>
  <p:clrMapOvr>
    <a:masterClrMapping/>
  </p:clrMapOvr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B75BFED-4BBC-440F-BD94-D669B598D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3/16/2021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76380F-14BE-4882-943C-FA14E9565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141D7-4CE1-4478-B1B1-2D8FF260C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545904"/>
      </p:ext>
    </p:extLst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6A537FBD-ABAF-478E-AC8F-E390067A7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006972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196866"/>
      </p:ext>
    </p:extLst>
  </p:cSld>
  <p:clrMapOvr>
    <a:masterClrMapping/>
  </p:clrMapOvr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184360"/>
      </p:ext>
    </p:extLst>
  </p:cSld>
  <p:clrMapOvr>
    <a:masterClrMapping/>
  </p:clrMapOvr>
  <p:hf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332898"/>
      </p:ext>
    </p:extLst>
  </p:cSld>
  <p:clrMapOvr>
    <a:masterClrMapping/>
  </p:clrMapOvr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046584"/>
      </p:ext>
    </p:extLst>
  </p:cSld>
  <p:clrMapOvr>
    <a:masterClrMapping/>
  </p:clrMapOvr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Snip Single Corner Rectangle 11">
            <a:extLst>
              <a:ext uri="{FF2B5EF4-FFF2-40B4-BE49-F238E27FC236}">
                <a16:creationId xmlns:a16="http://schemas.microsoft.com/office/drawing/2014/main" id="{30740BFA-6004-4473-B79C-65BF908F2687}"/>
              </a:ext>
            </a:extLst>
          </p:cNvPr>
          <p:cNvSpPr/>
          <p:nvPr userDrawn="1"/>
        </p:nvSpPr>
        <p:spPr>
          <a:xfrm>
            <a:off x="1" y="6413503"/>
            <a:ext cx="9149954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Snip Single Corner Rectangle 6">
            <a:extLst>
              <a:ext uri="{FF2B5EF4-FFF2-40B4-BE49-F238E27FC236}">
                <a16:creationId xmlns:a16="http://schemas.microsoft.com/office/drawing/2014/main" id="{2264F568-6AC4-435E-8B1A-12747075873C}"/>
              </a:ext>
            </a:extLst>
          </p:cNvPr>
          <p:cNvSpPr/>
          <p:nvPr userDrawn="1"/>
        </p:nvSpPr>
        <p:spPr>
          <a:xfrm>
            <a:off x="-5954" y="1455741"/>
            <a:ext cx="8612982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4BB907A7-F823-4B78-B476-D9B216719C5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93908" y="6592888"/>
            <a:ext cx="740569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id="{81F8F300-02B0-4349-82DC-0DD1EB8D8F52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6" y="476250"/>
            <a:ext cx="105608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467095ED-0131-4CC1-80EB-DF897D19B8D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21317" y="6351591"/>
            <a:ext cx="396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53A1CCFB-995B-4447-B7D3-2EBD9C04B7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029864" y="133353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472113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  <p:sldLayoutId id="2147485176" r:id="rId12"/>
  </p:sldLayoutIdLst>
  <p:transition>
    <p:wipe dir="r"/>
  </p:transition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75B91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3F6C3E-0A42-4F3C-BD11-A62366090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916B7-87D5-402E-A287-B1433C153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EE3044-F502-4862-9A1D-6D3DCC64B5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025A0-1753-4A39-A3C2-9E9DA22AC20C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7F24BC-4DB0-4DC2-A0A1-898DEC4DF5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B5FE4E-130C-4C66-871E-19268E7346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7414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78" r:id="rId1"/>
    <p:sldLayoutId id="2147485179" r:id="rId2"/>
    <p:sldLayoutId id="2147485180" r:id="rId3"/>
    <p:sldLayoutId id="2147485181" r:id="rId4"/>
    <p:sldLayoutId id="2147485182" r:id="rId5"/>
    <p:sldLayoutId id="2147485183" r:id="rId6"/>
    <p:sldLayoutId id="2147485184" r:id="rId7"/>
    <p:sldLayoutId id="2147485185" r:id="rId8"/>
    <p:sldLayoutId id="2147485186" r:id="rId9"/>
    <p:sldLayoutId id="2147485187" r:id="rId10"/>
    <p:sldLayoutId id="21474851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VotingTool/Vote/DetailList/1016" TargetMode="External"/><Relationship Id="rId2" Type="http://schemas.openxmlformats.org/officeDocument/2006/relationships/hyperlink" Target="https://portal.3gpp.org/VotingTool/Vote/DetailList/1015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ortal.3gpp.org/VotingTool/Vote/DetailList/1018" TargetMode="External"/><Relationship Id="rId4" Type="http://schemas.openxmlformats.org/officeDocument/2006/relationships/hyperlink" Target="https://portal.3gpp.org/VotingTool/Vote/DetailList/1017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VotingTool/Vote/DetailList/1008" TargetMode="External"/><Relationship Id="rId2" Type="http://schemas.openxmlformats.org/officeDocument/2006/relationships/hyperlink" Target="https://portal.3gpp.org/VotingTool/Vote/DetailList/1006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ortal.3gpp.org/VotingTool/Vote/DetailList/1011" TargetMode="External"/><Relationship Id="rId4" Type="http://schemas.openxmlformats.org/officeDocument/2006/relationships/hyperlink" Target="https://portal.3gpp.org/VotingTool/Vote/DetailList/1010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VotingTool/Vote/DetailList/1012" TargetMode="External"/><Relationship Id="rId2" Type="http://schemas.openxmlformats.org/officeDocument/2006/relationships/hyperlink" Target="https://portal.3gpp.org/VotingTool/Vote/DetailList/1007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ortal.3gpp.org/VotingTool/Vote/DetailList/1014" TargetMode="External"/><Relationship Id="rId4" Type="http://schemas.openxmlformats.org/officeDocument/2006/relationships/hyperlink" Target="https://portal.3gpp.org/VotingTool/Vote/DetailList/1013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help.3gpp.org/index.php?title=3GPP_voting_too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webExtensions/elections/RAN/Elections2021/votingList_mtg-RAN-91-e.htm" TargetMode="External"/><Relationship Id="rId2" Type="http://schemas.openxmlformats.org/officeDocument/2006/relationships/hyperlink" Target="https://www.3gpp.org/ftp/webExtensions/elections/CT/Elections2021/votingList_mtg-CT-91-e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webExtensions/elections/SA/Elections2021/votingList_mtg-SA-91-e.ht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ugandajournalistsresourcecentre.com/access-information-ruling-hub-investigative-media-vs-national-forestry-authority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m.wikipedia.org/wiki/File:Warning_icon.sv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portal.3gpp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2551157"/>
            <a:ext cx="7886700" cy="1457221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3GPP Voting Tool</a:t>
            </a:r>
            <a:br>
              <a:rPr lang="en-GB" b="1" dirty="0"/>
            </a:br>
            <a:r>
              <a:rPr lang="en-GB" b="1" dirty="0"/>
              <a:t>User guide</a:t>
            </a:r>
            <a:br>
              <a:rPr lang="en-GB" b="1" dirty="0"/>
            </a:br>
            <a:r>
              <a:rPr lang="en-GB" sz="5300" b="1" dirty="0">
                <a:solidFill>
                  <a:schemeClr val="tx1"/>
                </a:solidFill>
              </a:rPr>
              <a:t>TSG elections during TSG#91e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53384" y="4634185"/>
            <a:ext cx="3938588" cy="4714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en-US" sz="2600" dirty="0"/>
              <a:t>3GPP MCC</a:t>
            </a:r>
          </a:p>
        </p:txBody>
      </p:sp>
      <p:pic>
        <p:nvPicPr>
          <p:cNvPr id="4" name="Picture 10" descr="&lt;p&gt;Voting Ballot illustration&lt;/p&gt;">
            <a:extLst>
              <a:ext uri="{FF2B5EF4-FFF2-40B4-BE49-F238E27FC236}">
                <a16:creationId xmlns:a16="http://schemas.microsoft.com/office/drawing/2014/main" id="{97A8D791-A9E1-4F1E-8421-317D130CB0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056" y="3787810"/>
            <a:ext cx="2635641" cy="2635641"/>
          </a:xfrm>
          <a:prstGeom prst="rect">
            <a:avLst/>
          </a:prstGeom>
          <a:ln>
            <a:noFill/>
          </a:ln>
          <a:effectLst>
            <a:softEdge rad="762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E86A906-4E59-4ED4-9C11-991246641A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41"/>
          <a:stretch/>
        </p:blipFill>
        <p:spPr>
          <a:xfrm>
            <a:off x="455817" y="1853048"/>
            <a:ext cx="2700338" cy="4419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To show only SA elections 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10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2491" y="2664199"/>
            <a:ext cx="4523453" cy="495142"/>
          </a:xfrm>
        </p:spPr>
        <p:txBody>
          <a:bodyPr>
            <a:no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“3GPP SA” as “Working Group”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670E349-C718-4EB5-AFFE-7E71B0185F56}"/>
              </a:ext>
            </a:extLst>
          </p:cNvPr>
          <p:cNvSpPr txBox="1">
            <a:spLocks/>
          </p:cNvSpPr>
          <p:nvPr/>
        </p:nvSpPr>
        <p:spPr>
          <a:xfrm>
            <a:off x="3792491" y="3619119"/>
            <a:ext cx="4434349" cy="3629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3GPPSA#91-e as “Meeting”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E3CBE6A-45AB-4EF8-8402-FD0C216BE5D2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1709122" y="2911770"/>
            <a:ext cx="2083369" cy="2424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D7013DA-4ACB-4D0D-B7C8-A80A96E2775F}"/>
              </a:ext>
            </a:extLst>
          </p:cNvPr>
          <p:cNvSpPr txBox="1">
            <a:spLocks/>
          </p:cNvSpPr>
          <p:nvPr/>
        </p:nvSpPr>
        <p:spPr>
          <a:xfrm>
            <a:off x="3881595" y="5533627"/>
            <a:ext cx="4434349" cy="495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Click “Search”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4E9F6CB-C54B-4F27-A372-B119CA93AB03}"/>
              </a:ext>
            </a:extLst>
          </p:cNvPr>
          <p:cNvCxnSpPr>
            <a:cxnSpLocks/>
            <a:stCxn id="12" idx="1"/>
          </p:cNvCxnSpPr>
          <p:nvPr/>
        </p:nvCxnSpPr>
        <p:spPr>
          <a:xfrm flipH="1" flipV="1">
            <a:off x="1779639" y="3718324"/>
            <a:ext cx="2012852" cy="822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532C222-7BED-4426-AE21-D320997ED9AD}"/>
              </a:ext>
            </a:extLst>
          </p:cNvPr>
          <p:cNvCxnSpPr>
            <a:stCxn id="16" idx="1"/>
          </p:cNvCxnSpPr>
          <p:nvPr/>
        </p:nvCxnSpPr>
        <p:spPr>
          <a:xfrm flipH="1">
            <a:off x="1779639" y="5781198"/>
            <a:ext cx="2101956" cy="100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688113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How to cast a vote ?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11</a:t>
            </a:fld>
            <a:endParaRPr lang="en-US" dirty="0"/>
          </a:p>
        </p:txBody>
      </p:sp>
      <p:pic>
        <p:nvPicPr>
          <p:cNvPr id="7" name="Picture 10" descr="&lt;p&gt;Voting Ballot illustration&lt;/p&gt;">
            <a:extLst>
              <a:ext uri="{FF2B5EF4-FFF2-40B4-BE49-F238E27FC236}">
                <a16:creationId xmlns:a16="http://schemas.microsoft.com/office/drawing/2014/main" id="{477BBB0B-F924-441B-9E3C-D9865CF64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056" y="3787810"/>
            <a:ext cx="2635641" cy="2635641"/>
          </a:xfrm>
          <a:prstGeom prst="rect">
            <a:avLst/>
          </a:prstGeom>
          <a:ln>
            <a:noFill/>
          </a:ln>
          <a:effectLst>
            <a:softEdge rad="762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28264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Access to the election page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12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1015898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the election you would like to access and click “Details”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59BDF6-AEE9-424E-81FD-46E4E91DF8B0}"/>
              </a:ext>
            </a:extLst>
          </p:cNvPr>
          <p:cNvSpPr txBox="1">
            <a:spLocks/>
          </p:cNvSpPr>
          <p:nvPr/>
        </p:nvSpPr>
        <p:spPr>
          <a:xfrm>
            <a:off x="295641" y="5812259"/>
            <a:ext cx="8577975" cy="495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The list of already created ballots (if any) is then displayed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D542F9-38B0-414C-BBD1-F24D8D5135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865" y="2345575"/>
            <a:ext cx="6375789" cy="3466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81921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Access to the election page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13</a:t>
            </a:fld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59BDF6-AEE9-424E-81FD-46E4E91DF8B0}"/>
              </a:ext>
            </a:extLst>
          </p:cNvPr>
          <p:cNvSpPr txBox="1">
            <a:spLocks/>
          </p:cNvSpPr>
          <p:nvPr/>
        </p:nvSpPr>
        <p:spPr>
          <a:xfrm>
            <a:off x="0" y="3280807"/>
            <a:ext cx="9144001" cy="495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 algn="ctr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2800" dirty="0"/>
              <a:t>Or access the direct URL of the election </a:t>
            </a:r>
          </a:p>
          <a:p>
            <a:pPr marL="0" lvl="2" indent="0" algn="ctr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2800" dirty="0"/>
              <a:t>(see following 3 slides for the different TSGs)</a:t>
            </a:r>
          </a:p>
        </p:txBody>
      </p:sp>
    </p:spTree>
    <p:extLst>
      <p:ext uri="{BB962C8B-B14F-4D97-AF65-F5344CB8AC3E}">
        <p14:creationId xmlns:p14="http://schemas.microsoft.com/office/powerpoint/2010/main" val="198060329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3600" dirty="0"/>
              <a:t>Direct Access to CT election pages</a:t>
            </a:r>
            <a:endParaRPr lang="en-GB" sz="36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14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4530726"/>
          </a:xfrm>
        </p:spPr>
        <p:txBody>
          <a:bodyPr>
            <a:normAutofit lnSpcReduction="10000"/>
          </a:bodyPr>
          <a:lstStyle/>
          <a:p>
            <a:pPr marL="0" lvl="2" indent="0">
              <a:buNone/>
            </a:pPr>
            <a:r>
              <a:rPr lang="en-GB" sz="2200" dirty="0">
                <a:solidFill>
                  <a:srgbClr val="FF0000"/>
                </a:solidFill>
              </a:rPr>
              <a:t>YOU NEED TO BE CONNECTED TO 3GU TO ACCESS THESE PAGES DIRECTY</a:t>
            </a:r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CT chair election: </a:t>
            </a:r>
            <a:r>
              <a:rPr lang="en-GB" sz="2200" dirty="0">
                <a:hlinkClick r:id="rId2"/>
              </a:rPr>
              <a:t>https://portal.3gpp.org/VotingTool/Vote/DetailList/1015</a:t>
            </a:r>
            <a:endParaRPr lang="en-GB" sz="2200" dirty="0"/>
          </a:p>
          <a:p>
            <a:pPr marL="0" lvl="2" indent="0">
              <a:buNone/>
            </a:pPr>
            <a:endParaRPr lang="en-GB" sz="2200" dirty="0"/>
          </a:p>
          <a:p>
            <a:pPr marL="228600" lvl="2"/>
            <a:r>
              <a:rPr lang="en-GB" sz="2200" dirty="0"/>
              <a:t>CT 1st Vice chair election: </a:t>
            </a:r>
            <a:r>
              <a:rPr lang="en-GB" sz="2200" dirty="0">
                <a:hlinkClick r:id="rId3"/>
              </a:rPr>
              <a:t>https://portal.3gpp.org/VotingTool/Vote/DetailList/1016</a:t>
            </a:r>
            <a:endParaRPr lang="en-GB" sz="2200" dirty="0"/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CT 2nd Vice chair election: </a:t>
            </a:r>
            <a:r>
              <a:rPr lang="en-GB" sz="2200" dirty="0">
                <a:hlinkClick r:id="rId4"/>
              </a:rPr>
              <a:t>https://portal.3gpp.org/VotingTool/Vote/DetailList/1017</a:t>
            </a:r>
            <a:endParaRPr lang="en-GB" sz="2200" dirty="0"/>
          </a:p>
          <a:p>
            <a:endParaRPr lang="en-GB" sz="2200" dirty="0"/>
          </a:p>
          <a:p>
            <a:r>
              <a:rPr lang="en-GB" sz="2200" dirty="0"/>
              <a:t>CT 3rd Vice chair election: </a:t>
            </a:r>
            <a:r>
              <a:rPr lang="en-GB" sz="2200" dirty="0">
                <a:hlinkClick r:id="rId5"/>
              </a:rPr>
              <a:t>https://portal.3gpp.org/VotingTool/Vote/DetailList/1018</a:t>
            </a:r>
            <a:endParaRPr lang="en-GB" sz="2200" dirty="0"/>
          </a:p>
          <a:p>
            <a:pPr marL="0" indent="0">
              <a:buNone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1243048114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3600" dirty="0"/>
              <a:t>Direct Access to RAN election pages</a:t>
            </a:r>
            <a:endParaRPr lang="en-GB" sz="36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15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4530726"/>
          </a:xfrm>
        </p:spPr>
        <p:txBody>
          <a:bodyPr>
            <a:normAutofit lnSpcReduction="10000"/>
          </a:bodyPr>
          <a:lstStyle/>
          <a:p>
            <a:pPr marL="0" lvl="2" indent="0">
              <a:buNone/>
            </a:pPr>
            <a:r>
              <a:rPr lang="en-GB" sz="2200" dirty="0">
                <a:solidFill>
                  <a:srgbClr val="FF0000"/>
                </a:solidFill>
              </a:rPr>
              <a:t>YOU NEED TO BE CONNECTED TO 3GU TO ACCESS THESE PAGES DIRECTY</a:t>
            </a:r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RAN chair election: </a:t>
            </a:r>
            <a:r>
              <a:rPr lang="en-GB" sz="2200" u="sng" dirty="0">
                <a:hlinkClick r:id="rId2"/>
              </a:rPr>
              <a:t>https://portal.3gpp.org/VotingTool/Vote/DetailList/1006</a:t>
            </a:r>
            <a:endParaRPr lang="en-GB" sz="2200" u="sng" dirty="0"/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RAN 1st Vice chair election: </a:t>
            </a:r>
            <a:r>
              <a:rPr lang="en-GB" sz="2200" u="sng" dirty="0">
                <a:hlinkClick r:id="rId3"/>
              </a:rPr>
              <a:t>https://portal.3gpp.org/VotingTool/Vote/DetailList/1008</a:t>
            </a:r>
            <a:endParaRPr lang="en-GB" sz="2200" u="sng" dirty="0"/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RAN 2nd Vice chair election: </a:t>
            </a:r>
            <a:r>
              <a:rPr lang="en-GB" sz="2200" u="sng" dirty="0">
                <a:hlinkClick r:id="rId4"/>
              </a:rPr>
              <a:t>https://portal.3gpp.org/VotingTool/Vote/DetailList/1010</a:t>
            </a:r>
            <a:endParaRPr lang="en-GB" sz="2200" u="sng" dirty="0"/>
          </a:p>
          <a:p>
            <a:pPr marL="228600" lvl="2"/>
            <a:endParaRPr lang="en-GB" sz="2200" dirty="0"/>
          </a:p>
          <a:p>
            <a:r>
              <a:rPr lang="en-GB" sz="2200" dirty="0"/>
              <a:t>RAN 3rd Vice chair election: </a:t>
            </a:r>
            <a:r>
              <a:rPr lang="en-GB" sz="2200" u="sng" dirty="0">
                <a:hlinkClick r:id="rId5"/>
              </a:rPr>
              <a:t>https://portal.3gpp.org/VotingTool/Vote/DetailList/1011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1834691583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3600" dirty="0"/>
              <a:t>Direct Access to RAN election pages</a:t>
            </a:r>
            <a:endParaRPr lang="en-GB" sz="36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16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4530726"/>
          </a:xfrm>
        </p:spPr>
        <p:txBody>
          <a:bodyPr>
            <a:normAutofit lnSpcReduction="10000"/>
          </a:bodyPr>
          <a:lstStyle/>
          <a:p>
            <a:pPr marL="0" lvl="2" indent="0">
              <a:buNone/>
            </a:pPr>
            <a:r>
              <a:rPr lang="en-GB" sz="2200" dirty="0">
                <a:solidFill>
                  <a:srgbClr val="FF0000"/>
                </a:solidFill>
              </a:rPr>
              <a:t>YOU NEED TO BE CONNECTED TO 3GU TO ACCESS THESE PAGES DIRECTY</a:t>
            </a:r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SA chair election: </a:t>
            </a:r>
            <a:r>
              <a:rPr lang="en-GB" sz="2200" dirty="0">
                <a:hlinkClick r:id="rId2"/>
              </a:rPr>
              <a:t>https://portal.3gpp.org/VotingTool/Vote/DetailList/1007</a:t>
            </a:r>
            <a:endParaRPr lang="en-GB" sz="2200" dirty="0"/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SA 1st Vice chair election: </a:t>
            </a:r>
            <a:r>
              <a:rPr lang="en-GB" sz="2200" dirty="0">
                <a:hlinkClick r:id="rId3"/>
              </a:rPr>
              <a:t>https://portal.3gpp.org/VotingTool/Vote/DetailList/1012</a:t>
            </a:r>
            <a:endParaRPr lang="en-GB" sz="2200" dirty="0"/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SA 2nd Vice chair election: </a:t>
            </a:r>
            <a:r>
              <a:rPr lang="en-GB" sz="2200" dirty="0">
                <a:hlinkClick r:id="rId4"/>
              </a:rPr>
              <a:t>https://portal.3gpp.org/VotingTool/Vote/DetailList/1013</a:t>
            </a:r>
            <a:endParaRPr lang="en-GB" sz="2200" dirty="0"/>
          </a:p>
          <a:p>
            <a:pPr marL="228600" lvl="2"/>
            <a:endParaRPr lang="en-GB" sz="2200" dirty="0"/>
          </a:p>
          <a:p>
            <a:r>
              <a:rPr lang="en-GB" sz="2200" dirty="0"/>
              <a:t>SA 3rd Vice chair election: </a:t>
            </a:r>
            <a:r>
              <a:rPr lang="en-GB" sz="2200" dirty="0">
                <a:hlinkClick r:id="rId5"/>
              </a:rPr>
              <a:t>https://portal.3gpp.org/VotingTool/Vote/DetailList/1014</a:t>
            </a:r>
            <a:endParaRPr lang="en-GB" sz="2200" dirty="0"/>
          </a:p>
          <a:p>
            <a:pPr marL="0" indent="0">
              <a:buNone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4192245356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17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499317" cy="529151"/>
          </a:xfrm>
          <a:ln>
            <a:noFill/>
          </a:ln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fr-FR" sz="2100" dirty="0"/>
              <a:t>I</a:t>
            </a:r>
            <a:r>
              <a:rPr lang="en-GB" sz="2100" dirty="0"/>
              <a:t>f you </a:t>
            </a:r>
            <a:r>
              <a:rPr lang="en-GB" sz="2100" b="1" dirty="0">
                <a:solidFill>
                  <a:srgbClr val="92D050"/>
                </a:solidFill>
              </a:rPr>
              <a:t>can</a:t>
            </a:r>
            <a:r>
              <a:rPr lang="en-GB" sz="2100" dirty="0"/>
              <a:t> vote: an “Actions” menu will be visible on the election page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A314BC-992B-4EFB-962C-FE143A533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884" y="4552335"/>
            <a:ext cx="5854858" cy="18040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C2A2EA-544C-4517-B821-E702834B2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71" y="2485999"/>
            <a:ext cx="7844019" cy="1246575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C925250-8402-4EFC-A6BA-B1BC5D2113B5}"/>
              </a:ext>
            </a:extLst>
          </p:cNvPr>
          <p:cNvSpPr txBox="1">
            <a:spLocks/>
          </p:cNvSpPr>
          <p:nvPr/>
        </p:nvSpPr>
        <p:spPr>
          <a:xfrm>
            <a:off x="298095" y="3723303"/>
            <a:ext cx="8499317" cy="77992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If you </a:t>
            </a:r>
            <a:r>
              <a:rPr lang="en-GB" sz="2100" b="1" dirty="0">
                <a:solidFill>
                  <a:srgbClr val="FF0000"/>
                </a:solidFill>
              </a:rPr>
              <a:t>cannot</a:t>
            </a:r>
            <a:r>
              <a:rPr lang="en-GB" sz="2100" dirty="0"/>
              <a:t> vote : A message will indicate the reasons why you are not eligible to cast a vote </a:t>
            </a:r>
          </a:p>
        </p:txBody>
      </p:sp>
    </p:spTree>
    <p:extLst>
      <p:ext uri="{BB962C8B-B14F-4D97-AF65-F5344CB8AC3E}">
        <p14:creationId xmlns:p14="http://schemas.microsoft.com/office/powerpoint/2010/main" val="231831223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18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876790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fr-FR" sz="2100" dirty="0"/>
              <a:t>I</a:t>
            </a:r>
            <a:r>
              <a:rPr lang="en-GB" sz="2100" dirty="0"/>
              <a:t>f you are eligible to vote :</a:t>
            </a:r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1900" dirty="0"/>
              <a:t>Click “Actions”, then “Vote”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3A10C4-1BA5-4767-A944-B9EAA2B7D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34" y="2731912"/>
            <a:ext cx="8367251" cy="13297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2F0FC1-27EE-4886-A138-054DC7F17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130" y="4572418"/>
            <a:ext cx="8256402" cy="132972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AB37FA76-6375-4DB3-B569-51433AB2C432}"/>
              </a:ext>
            </a:extLst>
          </p:cNvPr>
          <p:cNvSpPr/>
          <p:nvPr/>
        </p:nvSpPr>
        <p:spPr>
          <a:xfrm>
            <a:off x="7541341" y="2702415"/>
            <a:ext cx="1179871" cy="4144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0041307-3747-4A60-9DD6-7FD63AE0657D}"/>
              </a:ext>
            </a:extLst>
          </p:cNvPr>
          <p:cNvSpPr/>
          <p:nvPr/>
        </p:nvSpPr>
        <p:spPr>
          <a:xfrm>
            <a:off x="7502014" y="4928693"/>
            <a:ext cx="1179871" cy="4144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B0F8D01-703E-4957-8A18-09822E111BE6}"/>
              </a:ext>
            </a:extLst>
          </p:cNvPr>
          <p:cNvCxnSpPr/>
          <p:nvPr/>
        </p:nvCxnSpPr>
        <p:spPr>
          <a:xfrm>
            <a:off x="3942735" y="4149217"/>
            <a:ext cx="0" cy="37865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D36BF71-C0E2-4AA8-94DC-00F3067BA27C}"/>
              </a:ext>
            </a:extLst>
          </p:cNvPr>
          <p:cNvSpPr txBox="1">
            <a:spLocks/>
          </p:cNvSpPr>
          <p:nvPr/>
        </p:nvSpPr>
        <p:spPr>
          <a:xfrm>
            <a:off x="290722" y="5932913"/>
            <a:ext cx="8577975" cy="5599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The "Vote"  is only accessible if the ballot is "</a:t>
            </a:r>
            <a:r>
              <a:rPr lang="en-US" sz="2100" dirty="0">
                <a:solidFill>
                  <a:srgbClr val="92D050"/>
                </a:solidFill>
              </a:rPr>
              <a:t>In progress</a:t>
            </a:r>
            <a:r>
              <a:rPr lang="en-US" sz="2100" dirty="0"/>
              <a:t>"</a:t>
            </a:r>
            <a:endParaRPr lang="en-US" sz="1900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E7E1468-9126-406D-B151-8ABD279CAE69}"/>
              </a:ext>
            </a:extLst>
          </p:cNvPr>
          <p:cNvCxnSpPr>
            <a:cxnSpLocks/>
          </p:cNvCxnSpPr>
          <p:nvPr/>
        </p:nvCxnSpPr>
        <p:spPr>
          <a:xfrm flipH="1" flipV="1">
            <a:off x="1140542" y="5456903"/>
            <a:ext cx="4306530" cy="5604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2769901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1725B6-B501-4295-AB23-2829B1D54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432C81-3FC2-40BB-80F6-174B30B9A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9A845-66AA-4C13-8A26-A6AFD3A20AF9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D0A6EE-5983-48EF-B920-E4888076B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19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2370B06-B6FF-4036-8F65-AA2FD7563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569" y="1799304"/>
            <a:ext cx="5518660" cy="4358084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5CD9487-84F3-459E-A1F7-26FA3F1CC5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013" y="2238579"/>
            <a:ext cx="3836704" cy="2530065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Select the candidate that you wish to vote for, or to Abstain. Your vote is then highlighted in bleu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Click "Confirm"</a:t>
            </a:r>
          </a:p>
        </p:txBody>
      </p:sp>
    </p:spTree>
    <p:extLst>
      <p:ext uri="{BB962C8B-B14F-4D97-AF65-F5344CB8AC3E}">
        <p14:creationId xmlns:p14="http://schemas.microsoft.com/office/powerpoint/2010/main" val="343372015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4132E-A55B-407C-8E1D-81D4CD0D00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418" y="1825624"/>
            <a:ext cx="8174931" cy="4895851"/>
          </a:xfrm>
        </p:spPr>
        <p:txBody>
          <a:bodyPr>
            <a:normAutofit/>
          </a:bodyPr>
          <a:lstStyle/>
          <a:p>
            <a:r>
              <a:rPr lang="en-US" dirty="0"/>
              <a:t>This is a short user guide of the 3GPP voting tool.</a:t>
            </a:r>
          </a:p>
          <a:p>
            <a:endParaRPr lang="en-US" sz="2400" i="1" dirty="0"/>
          </a:p>
          <a:p>
            <a:r>
              <a:rPr lang="en-US" dirty="0"/>
              <a:t>A more detailed guide is available at:</a:t>
            </a:r>
          </a:p>
          <a:p>
            <a:pPr marL="0" indent="0">
              <a:buNone/>
            </a:pPr>
            <a:r>
              <a:rPr lang="en-GB" sz="2400" u="sng" dirty="0">
                <a:hlinkClick r:id="rId2"/>
              </a:rPr>
              <a:t>https://help.3gpp.org/index.php?title=3GPP_voting_tool</a:t>
            </a:r>
            <a:endParaRPr lang="en-US" sz="2000" i="1" dirty="0"/>
          </a:p>
          <a:p>
            <a:endParaRPr lang="en-US" sz="2400" i="1" dirty="0"/>
          </a:p>
          <a:p>
            <a:endParaRPr lang="en-US" sz="2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</a:t>
            </a:fld>
            <a:endParaRPr lang="en-US" dirty="0"/>
          </a:p>
        </p:txBody>
      </p:sp>
      <p:pic>
        <p:nvPicPr>
          <p:cNvPr id="9" name="Picture 2" descr="Has the time now come for internet voting? - BBC News">
            <a:extLst>
              <a:ext uri="{FF2B5EF4-FFF2-40B4-BE49-F238E27FC236}">
                <a16:creationId xmlns:a16="http://schemas.microsoft.com/office/drawing/2014/main" id="{E3AAC309-CA42-4193-BE96-A13C935C76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" t="-979" r="9906"/>
          <a:stretch/>
        </p:blipFill>
        <p:spPr bwMode="auto">
          <a:xfrm>
            <a:off x="4701209" y="3607902"/>
            <a:ext cx="4442791" cy="2792415"/>
          </a:xfrm>
          <a:prstGeom prst="rect">
            <a:avLst/>
          </a:prstGeom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202825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57809-F3BE-4C88-84DB-A72D516EA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815529-F14E-43E5-AC72-32C9E3D4A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8063066" cy="740594"/>
          </a:xfrm>
        </p:spPr>
        <p:txBody>
          <a:bodyPr/>
          <a:lstStyle/>
          <a:p>
            <a:r>
              <a:rPr lang="en-US" dirty="0"/>
              <a:t>Confirm your choice in the popup: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8340D5-E0C2-426E-8AC3-8D909C336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4619-307B-471A-A2AF-C557F915C078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03077D-A5B6-46DE-B42C-7CB7EEA62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20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930292-CEF4-412C-A9C6-106F659A56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58" r="3464" b="10735"/>
          <a:stretch/>
        </p:blipFill>
        <p:spPr>
          <a:xfrm>
            <a:off x="1956621" y="2399663"/>
            <a:ext cx="5024898" cy="237218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24C6B09-09C3-4070-93DA-208B38B2F8A1}"/>
              </a:ext>
            </a:extLst>
          </p:cNvPr>
          <p:cNvSpPr txBox="1">
            <a:spLocks/>
          </p:cNvSpPr>
          <p:nvPr/>
        </p:nvSpPr>
        <p:spPr>
          <a:xfrm>
            <a:off x="633570" y="5173516"/>
            <a:ext cx="8063066" cy="740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Your vote after this step is definitive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4888712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Voting lists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103354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1: From the Home page</a:t>
            </a:r>
          </a:p>
          <a:p>
            <a:pPr lvl="1"/>
            <a:r>
              <a:rPr lang="en-US" dirty="0"/>
              <a:t>Select the group and the meeting in the left filter</a:t>
            </a:r>
          </a:p>
          <a:p>
            <a:pPr lvl="1"/>
            <a:r>
              <a:rPr lang="en-US" dirty="0"/>
              <a:t>Click “voting right”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9F3E-BC29-4355-92F6-FA8CA95B36D1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22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16F3BA4-2D78-443D-839C-D857A4361B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809" y="3429000"/>
            <a:ext cx="8220382" cy="136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629464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809420"/>
          </a:xfrm>
        </p:spPr>
        <p:txBody>
          <a:bodyPr/>
          <a:lstStyle/>
          <a:p>
            <a:r>
              <a:rPr lang="en-US" dirty="0"/>
              <a:t>Option 2: From the details of a ballot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9F3E-BC29-4355-92F6-FA8CA95B36D1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23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F88B81B-D5C5-46D2-8F60-D82D1FBCC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777618"/>
            <a:ext cx="7886701" cy="2933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357340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750427"/>
          </a:xfrm>
        </p:spPr>
        <p:txBody>
          <a:bodyPr/>
          <a:lstStyle/>
          <a:p>
            <a:r>
              <a:rPr lang="en-US" dirty="0"/>
              <a:t>Option 3: From the voting page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9F3E-BC29-4355-92F6-FA8CA95B36D1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24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2F6104F-8783-4DFD-B0F0-6D327CEFE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6" y="2337904"/>
            <a:ext cx="4999396" cy="3945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484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3GPP website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77961"/>
            <a:ext cx="8577975" cy="4478389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400" dirty="0"/>
              <a:t>Option 4: From the links below (Old format)</a:t>
            </a:r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CT#90e voting list:</a:t>
            </a:r>
            <a:endParaRPr lang="en-US" sz="2200" dirty="0">
              <a:solidFill>
                <a:srgbClr val="FF0000"/>
              </a:solidFill>
            </a:endParaRP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sz="1400" dirty="0">
                <a:hlinkClick r:id="rId2"/>
              </a:rPr>
              <a:t>https://www.3gpp.org/ftp/webExtensions/elections/CT/Elections2021/votingList_mtg-CT-91-e.htm</a:t>
            </a:r>
            <a:endParaRPr lang="en-US" sz="14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600" dirty="0"/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RAN#90e voting list: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sz="1400" dirty="0">
                <a:hlinkClick r:id="rId3"/>
              </a:rPr>
              <a:t>https://www.3gpp.org/ftp/webExtensions/elections/RAN/Elections2021/votingList_mtg-RAN-91-e.htm</a:t>
            </a:r>
            <a:endParaRPr lang="en-US" sz="14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400" dirty="0"/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SA#90e voting list: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sz="1400" dirty="0">
                <a:hlinkClick r:id="rId4"/>
              </a:rPr>
              <a:t>https://www.3gpp.org/ftp/webExtensions/elections/SA/Elections2021/votingList_mtg-SA-91-e.htm</a:t>
            </a:r>
            <a:endParaRPr lang="en-US" sz="14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4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37768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elections during TSG#91e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4132E-A55B-407C-8E1D-81D4CD0D00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418" y="1825624"/>
            <a:ext cx="8174931" cy="4895851"/>
          </a:xfrm>
        </p:spPr>
        <p:txBody>
          <a:bodyPr>
            <a:normAutofit lnSpcReduction="10000"/>
          </a:bodyPr>
          <a:lstStyle/>
          <a:p>
            <a:r>
              <a:rPr lang="en-US" i="1" u="sng" dirty="0"/>
              <a:t>CT TSG elections:</a:t>
            </a:r>
          </a:p>
          <a:p>
            <a:pPr marL="806450"/>
            <a:r>
              <a:rPr lang="en-US" sz="2400" i="1" dirty="0"/>
              <a:t>1 Chair</a:t>
            </a:r>
          </a:p>
          <a:p>
            <a:pPr marL="806450"/>
            <a:r>
              <a:rPr lang="en-US" sz="2400" i="1" dirty="0"/>
              <a:t>3 Vice-chairs</a:t>
            </a:r>
          </a:p>
          <a:p>
            <a:r>
              <a:rPr lang="en-US" sz="2400" i="1" u="sng" dirty="0"/>
              <a:t>RAN TSG elections:</a:t>
            </a:r>
          </a:p>
          <a:p>
            <a:pPr marL="806450"/>
            <a:r>
              <a:rPr lang="en-US" sz="2400" i="1" dirty="0"/>
              <a:t>1 Chair</a:t>
            </a:r>
          </a:p>
          <a:p>
            <a:pPr marL="806450"/>
            <a:r>
              <a:rPr lang="en-US" sz="2400" i="1" dirty="0"/>
              <a:t>3 Vice-chairs</a:t>
            </a:r>
          </a:p>
          <a:p>
            <a:r>
              <a:rPr lang="en-US" sz="2400" i="1" u="sng" dirty="0"/>
              <a:t>SA TSG elections:</a:t>
            </a:r>
          </a:p>
          <a:p>
            <a:pPr marL="806450"/>
            <a:r>
              <a:rPr lang="en-US" sz="2400" i="1" dirty="0"/>
              <a:t>1 Chair</a:t>
            </a:r>
          </a:p>
          <a:p>
            <a:pPr marL="806450"/>
            <a:r>
              <a:rPr lang="en-US" sz="2400" i="1" dirty="0"/>
              <a:t>3 Vice-chairs</a:t>
            </a:r>
          </a:p>
          <a:p>
            <a:pPr marL="0" indent="0">
              <a:buNone/>
              <a:tabLst>
                <a:tab pos="628650" algn="l"/>
              </a:tabLst>
            </a:pPr>
            <a:endParaRPr lang="en-US" sz="2400" i="1" dirty="0"/>
          </a:p>
          <a:p>
            <a:pPr marL="0" indent="0">
              <a:buNone/>
              <a:tabLst>
                <a:tab pos="628650" algn="l"/>
              </a:tabLst>
            </a:pPr>
            <a:r>
              <a:rPr lang="en-US" sz="1800" i="1" dirty="0"/>
              <a:t>* Some of these positions may be elected by acclamation if there is only one candidate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3</a:t>
            </a:fld>
            <a:endParaRPr lang="en-US" dirty="0"/>
          </a:p>
        </p:txBody>
      </p:sp>
      <p:pic>
        <p:nvPicPr>
          <p:cNvPr id="9" name="Picture 2" descr="Has the time now come for internet voting? - BBC News">
            <a:extLst>
              <a:ext uri="{FF2B5EF4-FFF2-40B4-BE49-F238E27FC236}">
                <a16:creationId xmlns:a16="http://schemas.microsoft.com/office/drawing/2014/main" id="{E3AAC309-CA42-4193-BE96-A13C935C76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" t="-979" r="9906"/>
          <a:stretch/>
        </p:blipFill>
        <p:spPr bwMode="auto">
          <a:xfrm>
            <a:off x="4701209" y="3607902"/>
            <a:ext cx="4442791" cy="2792415"/>
          </a:xfrm>
          <a:prstGeom prst="rect">
            <a:avLst/>
          </a:prstGeom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28526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How to access the Tool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16169E-93A9-4B97-A259-C5D27BD0367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683045" y="5009161"/>
            <a:ext cx="3384140" cy="1347189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97086829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5BAB91E-D098-4421-AFDE-EC2D638E7B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556119" y="3952568"/>
            <a:ext cx="2587881" cy="229834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For a better vote experience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3621446"/>
          </a:xfrm>
        </p:spPr>
        <p:txBody>
          <a:bodyPr>
            <a:normAutofit/>
          </a:bodyPr>
          <a:lstStyle/>
          <a:p>
            <a:pPr marL="628650" lvl="2" indent="-176213">
              <a:lnSpc>
                <a:spcPct val="150000"/>
              </a:lnSpc>
              <a:spcBef>
                <a:spcPts val="800"/>
              </a:spcBef>
              <a:buFontTx/>
              <a:buChar char="-"/>
            </a:pPr>
            <a:r>
              <a:rPr lang="en-GB" sz="2800" dirty="0"/>
              <a:t>The tool is not yet mobile friendly: Please </a:t>
            </a:r>
            <a:r>
              <a:rPr lang="en-GB" sz="2800" dirty="0">
                <a:sym typeface="Wingdings" panose="05000000000000000000" pitchFamily="2" charset="2"/>
              </a:rPr>
              <a:t>use a device with a large screen (laptop or tablet) to vote</a:t>
            </a:r>
            <a:endParaRPr lang="en-GB" sz="2800" dirty="0"/>
          </a:p>
          <a:p>
            <a:pPr marL="628650" lvl="2" indent="-176213">
              <a:lnSpc>
                <a:spcPct val="150000"/>
              </a:lnSpc>
              <a:spcBef>
                <a:spcPts val="800"/>
              </a:spcBef>
              <a:buFontTx/>
              <a:buChar char="-"/>
            </a:pPr>
            <a:r>
              <a:rPr lang="en-GB" sz="2800" dirty="0"/>
              <a:t>The tool is not yet fully IE-compatible: Please use a different browser (e.g. Chrome, Firefox, …)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41351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Access to the tool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6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4530726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Go to the 3GPP portal: </a:t>
            </a:r>
            <a:r>
              <a:rPr lang="en-GB" sz="2100" dirty="0">
                <a:hlinkClick r:id="rId2"/>
              </a:rPr>
              <a:t>https://portal.3gpp.org/</a:t>
            </a: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Log in to 3GU using your ETSI EOL credentials:</a:t>
            </a:r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Click on the “voting” tab</a:t>
            </a: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21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4FFE1A-9B8E-4EF3-98DA-9D022EE43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206" y="2905779"/>
            <a:ext cx="6313231" cy="9018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8DC85CE-D81F-4D8A-B8F8-DA161BD97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642" y="4709980"/>
            <a:ext cx="7584846" cy="162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26079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Home page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7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573446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Once in the voting tool, you will see the list of </a:t>
            </a:r>
            <a:r>
              <a:rPr lang="en-GB" sz="2100" b="1" dirty="0">
                <a:solidFill>
                  <a:srgbClr val="FF0000"/>
                </a:solidFill>
              </a:rPr>
              <a:t>all</a:t>
            </a:r>
            <a:r>
              <a:rPr lang="en-GB" sz="2100" dirty="0"/>
              <a:t> open elections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E3FB97-F168-4805-B1FA-2B9A4C31B5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916" y="2399071"/>
            <a:ext cx="5194618" cy="3854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40388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To show only CT elections 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8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2491" y="2664199"/>
            <a:ext cx="4523453" cy="495142"/>
          </a:xfrm>
        </p:spPr>
        <p:txBody>
          <a:bodyPr>
            <a:no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“3GPP CT” as “Working Group”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D555FC5-20F0-45D4-9CCD-C10D46C0BE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84" y="1825625"/>
            <a:ext cx="2819400" cy="459105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670E349-C718-4EB5-AFFE-7E71B0185F56}"/>
              </a:ext>
            </a:extLst>
          </p:cNvPr>
          <p:cNvSpPr txBox="1">
            <a:spLocks/>
          </p:cNvSpPr>
          <p:nvPr/>
        </p:nvSpPr>
        <p:spPr>
          <a:xfrm>
            <a:off x="3792491" y="3619119"/>
            <a:ext cx="4434349" cy="3629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3GPPCT#91-e as “Meeting”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E3CBE6A-45AB-4EF8-8402-FD0C216BE5D2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1709122" y="2911770"/>
            <a:ext cx="2083369" cy="2424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D7013DA-4ACB-4D0D-B7C8-A80A96E2775F}"/>
              </a:ext>
            </a:extLst>
          </p:cNvPr>
          <p:cNvSpPr txBox="1">
            <a:spLocks/>
          </p:cNvSpPr>
          <p:nvPr/>
        </p:nvSpPr>
        <p:spPr>
          <a:xfrm>
            <a:off x="3881595" y="5533627"/>
            <a:ext cx="4434349" cy="495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Click “Search”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4E9F6CB-C54B-4F27-A372-B119CA93AB03}"/>
              </a:ext>
            </a:extLst>
          </p:cNvPr>
          <p:cNvCxnSpPr>
            <a:cxnSpLocks/>
            <a:stCxn id="12" idx="1"/>
          </p:cNvCxnSpPr>
          <p:nvPr/>
        </p:nvCxnSpPr>
        <p:spPr>
          <a:xfrm flipH="1" flipV="1">
            <a:off x="1779639" y="3718324"/>
            <a:ext cx="2012852" cy="822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532C222-7BED-4426-AE21-D320997ED9AD}"/>
              </a:ext>
            </a:extLst>
          </p:cNvPr>
          <p:cNvCxnSpPr>
            <a:stCxn id="16" idx="1"/>
          </p:cNvCxnSpPr>
          <p:nvPr/>
        </p:nvCxnSpPr>
        <p:spPr>
          <a:xfrm flipH="1">
            <a:off x="1779639" y="5781198"/>
            <a:ext cx="2101956" cy="100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724555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EEF1D88-8411-4982-AB40-1EB95E9EFF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751"/>
          <a:stretch/>
        </p:blipFill>
        <p:spPr>
          <a:xfrm>
            <a:off x="442452" y="1851513"/>
            <a:ext cx="2684208" cy="43243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To show only RAN elections 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3/16/2021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9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2490" y="2664199"/>
            <a:ext cx="4722859" cy="495142"/>
          </a:xfrm>
        </p:spPr>
        <p:txBody>
          <a:bodyPr>
            <a:no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“3GPP RAN” as “Working Group”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670E349-C718-4EB5-AFFE-7E71B0185F56}"/>
              </a:ext>
            </a:extLst>
          </p:cNvPr>
          <p:cNvSpPr txBox="1">
            <a:spLocks/>
          </p:cNvSpPr>
          <p:nvPr/>
        </p:nvSpPr>
        <p:spPr>
          <a:xfrm>
            <a:off x="3792491" y="3619119"/>
            <a:ext cx="4434349" cy="3629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3GPPRAN#91-e as “Meeting”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E3CBE6A-45AB-4EF8-8402-FD0C216BE5D2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1709124" y="2911770"/>
            <a:ext cx="2083366" cy="2424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D7013DA-4ACB-4D0D-B7C8-A80A96E2775F}"/>
              </a:ext>
            </a:extLst>
          </p:cNvPr>
          <p:cNvSpPr txBox="1">
            <a:spLocks/>
          </p:cNvSpPr>
          <p:nvPr/>
        </p:nvSpPr>
        <p:spPr>
          <a:xfrm>
            <a:off x="3881595" y="5533627"/>
            <a:ext cx="4434349" cy="495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Click “Search”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4E9F6CB-C54B-4F27-A372-B119CA93AB03}"/>
              </a:ext>
            </a:extLst>
          </p:cNvPr>
          <p:cNvCxnSpPr>
            <a:cxnSpLocks/>
            <a:stCxn id="12" idx="1"/>
          </p:cNvCxnSpPr>
          <p:nvPr/>
        </p:nvCxnSpPr>
        <p:spPr>
          <a:xfrm flipH="1" flipV="1">
            <a:off x="1779639" y="3718324"/>
            <a:ext cx="2012852" cy="822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532C222-7BED-4426-AE21-D320997ED9AD}"/>
              </a:ext>
            </a:extLst>
          </p:cNvPr>
          <p:cNvCxnSpPr>
            <a:stCxn id="16" idx="1"/>
          </p:cNvCxnSpPr>
          <p:nvPr/>
        </p:nvCxnSpPr>
        <p:spPr>
          <a:xfrm flipH="1">
            <a:off x="1779639" y="5781198"/>
            <a:ext cx="2101956" cy="100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377349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02A0E3FD864D4CBFBD570625692D06" ma:contentTypeVersion="13" ma:contentTypeDescription="Create a new document." ma:contentTypeScope="" ma:versionID="e80649feb325c3fa86076f68b7cd044e">
  <xsd:schema xmlns:xsd="http://www.w3.org/2001/XMLSchema" xmlns:xs="http://www.w3.org/2001/XMLSchema" xmlns:p="http://schemas.microsoft.com/office/2006/metadata/properties" xmlns:ns3="0f1f7d5e-f954-4a41-9945-5b2d1e5aad39" xmlns:ns4="3be674e1-6108-4eda-9401-db85d0687b6c" targetNamespace="http://schemas.microsoft.com/office/2006/metadata/properties" ma:root="true" ma:fieldsID="694e5810febb8a1e5d70fff213672dd5" ns3:_="" ns4:_="">
    <xsd:import namespace="0f1f7d5e-f954-4a41-9945-5b2d1e5aad39"/>
    <xsd:import namespace="3be674e1-6108-4eda-9401-db85d0687b6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1f7d5e-f954-4a41-9945-5b2d1e5aad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e674e1-6108-4eda-9401-db85d0687b6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schemas.microsoft.com/office/2006/metadata/properties"/>
    <ds:schemaRef ds:uri="0f1f7d5e-f954-4a41-9945-5b2d1e5aad39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3be674e1-6108-4eda-9401-db85d0687b6c"/>
  </ds:schemaRefs>
</ds:datastoreItem>
</file>

<file path=customXml/itemProps3.xml><?xml version="1.0" encoding="utf-8"?>
<ds:datastoreItem xmlns:ds="http://schemas.openxmlformats.org/officeDocument/2006/customXml" ds:itemID="{74B228A2-EC7B-481F-81BF-7643301AA1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1f7d5e-f954-4a41-9945-5b2d1e5aad39"/>
    <ds:schemaRef ds:uri="3be674e1-6108-4eda-9401-db85d0687b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8309</TotalTime>
  <Words>993</Words>
  <Application>Microsoft Office PowerPoint</Application>
  <PresentationFormat>On-screen Show (4:3)</PresentationFormat>
  <Paragraphs>162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3GPP Voting Tool User guide TSG elections during TSG#91e</vt:lpstr>
      <vt:lpstr>Content</vt:lpstr>
      <vt:lpstr>elections during TSG#91e</vt:lpstr>
      <vt:lpstr>How to access the Tool</vt:lpstr>
      <vt:lpstr>For a better vote experience</vt:lpstr>
      <vt:lpstr>How to Access to the tool ?</vt:lpstr>
      <vt:lpstr>Home page</vt:lpstr>
      <vt:lpstr>To show only CT elections </vt:lpstr>
      <vt:lpstr>To show only RAN elections </vt:lpstr>
      <vt:lpstr>To show only SA elections </vt:lpstr>
      <vt:lpstr>How to cast a vote ?</vt:lpstr>
      <vt:lpstr>Access to the election page</vt:lpstr>
      <vt:lpstr>Access to the election page</vt:lpstr>
      <vt:lpstr>Direct Access to CT election pages</vt:lpstr>
      <vt:lpstr>Direct Access to RAN election pages</vt:lpstr>
      <vt:lpstr>Direct Access to RAN election pages</vt:lpstr>
      <vt:lpstr>How to cast a vote ?</vt:lpstr>
      <vt:lpstr>How to cast a vote ?</vt:lpstr>
      <vt:lpstr>How to cast a vote ?</vt:lpstr>
      <vt:lpstr>How to cast a vote ?</vt:lpstr>
      <vt:lpstr>Voting lists</vt:lpstr>
      <vt:lpstr>Voting list via the voting tool</vt:lpstr>
      <vt:lpstr>Voting list via the voting tool</vt:lpstr>
      <vt:lpstr>Voting list via the voting tool</vt:lpstr>
      <vt:lpstr>Voting list via 3GPP website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Issam</cp:lastModifiedBy>
  <cp:revision>746</cp:revision>
  <dcterms:created xsi:type="dcterms:W3CDTF">2010-02-05T13:52:04Z</dcterms:created>
  <dcterms:modified xsi:type="dcterms:W3CDTF">2021-03-16T13:58:36Z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0x0101008702A0E3FD864D4CBFBD570625692D06</vt:lpwstr>
  </property>
</Properties>
</file>