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8"/>
  </p:notesMasterIdLst>
  <p:handoutMasterIdLst>
    <p:handoutMasterId r:id="rId19"/>
  </p:handoutMasterIdLst>
  <p:sldIdLst>
    <p:sldId id="341" r:id="rId2"/>
    <p:sldId id="363" r:id="rId3"/>
    <p:sldId id="366" r:id="rId4"/>
    <p:sldId id="377" r:id="rId5"/>
    <p:sldId id="368" r:id="rId6"/>
    <p:sldId id="369" r:id="rId7"/>
    <p:sldId id="370" r:id="rId8"/>
    <p:sldId id="371" r:id="rId9"/>
    <p:sldId id="372" r:id="rId10"/>
    <p:sldId id="373" r:id="rId11"/>
    <p:sldId id="374" r:id="rId12"/>
    <p:sldId id="375" r:id="rId13"/>
    <p:sldId id="365" r:id="rId14"/>
    <p:sldId id="376" r:id="rId15"/>
    <p:sldId id="378" r:id="rId16"/>
    <p:sldId id="379"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FF00"/>
    <a:srgbClr val="00FF99"/>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9112" autoAdjust="0"/>
  </p:normalViewPr>
  <p:slideViewPr>
    <p:cSldViewPr snapToGrid="0">
      <p:cViewPr varScale="1">
        <p:scale>
          <a:sx n="119" d="100"/>
          <a:sy n="119" d="100"/>
        </p:scale>
        <p:origin x="120" y="21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‹Nr.›</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‹Nr.›</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‹Nr.›</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Meeting </a:t>
            </a:r>
            <a:r>
              <a:rPr lang="sv-SE" altLang="en-US" sz="1200" b="1" dirty="0" smtClean="0">
                <a:latin typeface="Arial "/>
              </a:rPr>
              <a:t>#91-e</a:t>
            </a:r>
            <a:endParaRPr lang="sv-SE" altLang="en-US" sz="1200" b="1" dirty="0">
              <a:latin typeface="Arial "/>
            </a:endParaRPr>
          </a:p>
          <a:p>
            <a:pPr eaLnBrk="1" hangingPunct="1">
              <a:defRPr/>
            </a:pPr>
            <a:r>
              <a:rPr lang="en-US" altLang="en-US" sz="1200" b="1" dirty="0">
                <a:latin typeface="Arial "/>
              </a:rPr>
              <a:t>e-meeting, </a:t>
            </a:r>
            <a:r>
              <a:rPr lang="en-US" altLang="en-US" sz="1200" b="1" dirty="0" smtClean="0">
                <a:latin typeface="Arial "/>
              </a:rPr>
              <a:t>18</a:t>
            </a:r>
            <a:r>
              <a:rPr lang="en-US" altLang="en-US" sz="1200" b="1" baseline="0" dirty="0" smtClean="0">
                <a:latin typeface="Arial "/>
              </a:rPr>
              <a:t> </a:t>
            </a:r>
            <a:r>
              <a:rPr lang="en-US" altLang="en-US" sz="1200" b="1" baseline="0" dirty="0">
                <a:latin typeface="Arial "/>
              </a:rPr>
              <a:t>– </a:t>
            </a:r>
            <a:r>
              <a:rPr lang="en-US" altLang="en-US" sz="1200" b="1" baseline="0" dirty="0" smtClean="0">
                <a:latin typeface="Arial "/>
              </a:rPr>
              <a:t>24 March </a:t>
            </a:r>
            <a:r>
              <a:rPr lang="en-US" altLang="en-US" sz="1200" b="1" dirty="0" smtClean="0">
                <a:latin typeface="Arial "/>
              </a:rPr>
              <a:t>2021</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CP-210019</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8" y="1709738"/>
            <a:ext cx="7886700" cy="2852737"/>
          </a:xfrm>
        </p:spPr>
        <p:txBody>
          <a:bodyPr/>
          <a:lstStyle/>
          <a:p>
            <a:pPr eaLnBrk="1" hangingPunct="1"/>
            <a:r>
              <a:rPr lang="en-US" altLang="en-US" dirty="0"/>
              <a:t>CT WG6 Status Report </a:t>
            </a:r>
            <a:br>
              <a:rPr lang="en-US" altLang="en-US" dirty="0"/>
            </a:br>
            <a:r>
              <a:rPr lang="en-US" altLang="en-US" dirty="0"/>
              <a:t>to TSG </a:t>
            </a:r>
            <a:r>
              <a:rPr lang="en-US" altLang="en-US" dirty="0" smtClean="0"/>
              <a:t>CT#91-e</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Heiko Kruse</a:t>
            </a:r>
          </a:p>
          <a:p>
            <a:pPr marL="0" indent="0" eaLnBrk="1" hangingPunct="1">
              <a:buFontTx/>
              <a:buNone/>
            </a:pPr>
            <a:r>
              <a:rPr lang="en-GB" altLang="en-US" dirty="0"/>
              <a:t>CT6 chairman, IDEMIA</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2394551964"/>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Impacted</a:t>
                      </a:r>
                      <a:r>
                        <a:rPr lang="fr-FR" sz="1400" b="1" dirty="0">
                          <a:solidFill>
                            <a:srgbClr val="FFFFFF"/>
                          </a:solidFill>
                          <a:effectLst/>
                          <a:latin typeface="Arial"/>
                          <a:ea typeface="Times New Roman"/>
                        </a:rPr>
                        <a:t>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8043191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Information to CT</a:t>
            </a:r>
          </a:p>
        </p:txBody>
      </p:sp>
      <p:sp>
        <p:nvSpPr>
          <p:cNvPr id="3" name="Espace réservé du contenu 2"/>
          <p:cNvSpPr>
            <a:spLocks noGrp="1"/>
          </p:cNvSpPr>
          <p:nvPr>
            <p:ph idx="1"/>
          </p:nvPr>
        </p:nvSpPr>
        <p:spPr/>
        <p:txBody>
          <a:bodyPr>
            <a:normAutofit/>
          </a:bodyPr>
          <a:lstStyle/>
          <a:p>
            <a:endParaRPr lang="en-US" dirty="0"/>
          </a:p>
          <a:p>
            <a:endParaRPr lang="en-US" dirty="0"/>
          </a:p>
        </p:txBody>
      </p:sp>
      <p:sp>
        <p:nvSpPr>
          <p:cNvPr id="4" name="Espace réservé du contenu 2"/>
          <p:cNvSpPr txBox="1">
            <a:spLocks/>
          </p:cNvSpPr>
          <p:nvPr/>
        </p:nvSpPr>
        <p:spPr bwMode="auto">
          <a:xfrm>
            <a:off x="990600" y="19780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t>SA3 has agreed changes to TS 33.501 regarding NAS security context storage in S3-202889. These changes will require changes to CT6 spec TS 31.102. SA3 also agreed an LS to CT6 in S3-203006 with explicit action. </a:t>
            </a:r>
          </a:p>
          <a:p>
            <a:r>
              <a:rPr lang="en-US" dirty="0" smtClean="0"/>
              <a:t>No conclusion reached during CT6#104-e. Different technical solutions discussed, but no agreement. Proposed CR postponed.</a:t>
            </a: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For Action to CT</a:t>
            </a:r>
          </a:p>
        </p:txBody>
      </p:sp>
      <p:sp>
        <p:nvSpPr>
          <p:cNvPr id="3" name="Espace réservé du contenu 2"/>
          <p:cNvSpPr>
            <a:spLocks noGrp="1"/>
          </p:cNvSpPr>
          <p:nvPr>
            <p:ph idx="1"/>
          </p:nvPr>
        </p:nvSpPr>
        <p:spPr/>
        <p:txBody>
          <a:bodyPr/>
          <a:lstStyle/>
          <a:p>
            <a:r>
              <a:rPr lang="en-US" dirty="0" smtClean="0"/>
              <a:t>none</a:t>
            </a:r>
            <a:endParaRPr lang="en-US" dirty="0"/>
          </a:p>
          <a:p>
            <a:r>
              <a:rPr lang="en-US" dirty="0" smtClean="0"/>
              <a:t>Dependency:</a:t>
            </a:r>
          </a:p>
          <a:p>
            <a:pPr lvl="1"/>
            <a:r>
              <a:rPr lang="en-US" dirty="0" smtClean="0"/>
              <a:t>none</a:t>
            </a: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2000" dirty="0">
                <a:ea typeface="MS PGothic" panose="020B0600070205080204" pitchFamily="34" charset="-128"/>
              </a:rPr>
              <a:t>The chairman would like  to thank:</a:t>
            </a:r>
          </a:p>
          <a:p>
            <a:pPr lvl="1"/>
            <a:r>
              <a:rPr lang="en-US" altLang="ja-JP" sz="1800" dirty="0">
                <a:ea typeface="MS PGothic" panose="020B0600070205080204" pitchFamily="34" charset="-128"/>
              </a:rPr>
              <a:t>The vice-chair Mr. Ly </a:t>
            </a:r>
            <a:r>
              <a:rPr lang="en-US" altLang="ja-JP" sz="1800" dirty="0" err="1">
                <a:ea typeface="MS PGothic" panose="020B0600070205080204" pitchFamily="34" charset="-128"/>
              </a:rPr>
              <a:t>Thanh</a:t>
            </a:r>
            <a:r>
              <a:rPr lang="en-US" altLang="ja-JP" sz="1800" dirty="0">
                <a:ea typeface="MS PGothic" panose="020B0600070205080204" pitchFamily="34" charset="-128"/>
              </a:rPr>
              <a:t> Phan for his support </a:t>
            </a:r>
          </a:p>
          <a:p>
            <a:pPr lvl="1"/>
            <a:r>
              <a:rPr lang="en-US" altLang="ja-JP" sz="1800" dirty="0">
                <a:ea typeface="MS PGothic" panose="020B0600070205080204" pitchFamily="34" charset="-128"/>
              </a:rPr>
              <a:t>Kimmo Kymalainen for his support before, during and after the meeting.</a:t>
            </a:r>
          </a:p>
          <a:p>
            <a:pPr lvl="1"/>
            <a:r>
              <a:rPr lang="en-US" altLang="ja-JP" sz="1800" dirty="0">
                <a:ea typeface="MS PGothic" panose="020B0600070205080204" pitchFamily="34" charset="-128"/>
              </a:rPr>
              <a:t>All CT6 delegates for their work, contributions and constructive discussions on all technical issues. </a:t>
            </a:r>
            <a:endParaRPr lang="en-US" altLang="ja-JP" sz="1600" dirty="0">
              <a:ea typeface="MS PGothic" panose="020B0600070205080204" pitchFamily="34" charset="-128"/>
            </a:endParaRPr>
          </a:p>
          <a:p>
            <a:pPr marL="0" indent="0">
              <a:buNone/>
            </a:pPr>
            <a:endParaRPr lang="en-US" altLang="en-US" dirty="0"/>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Overview of CT6 contributions</a:t>
            </a:r>
          </a:p>
        </p:txBody>
      </p:sp>
      <p:graphicFrame>
        <p:nvGraphicFramePr>
          <p:cNvPr id="6" name="Table 5">
            <a:extLst>
              <a:ext uri="{FF2B5EF4-FFF2-40B4-BE49-F238E27FC236}">
                <a16:creationId xmlns:a16="http://schemas.microsoft.com/office/drawing/2014/main" id="{BDAD79F2-42D8-4AC6-BDBF-D84BDEB88A50}"/>
              </a:ext>
            </a:extLst>
          </p:cNvPr>
          <p:cNvGraphicFramePr>
            <a:graphicFrameLocks noGrp="1"/>
          </p:cNvGraphicFramePr>
          <p:nvPr>
            <p:extLst>
              <p:ext uri="{D42A27DB-BD31-4B8C-83A1-F6EECF244321}">
                <p14:modId xmlns:p14="http://schemas.microsoft.com/office/powerpoint/2010/main" val="3212139230"/>
              </p:ext>
            </p:extLst>
          </p:nvPr>
        </p:nvGraphicFramePr>
        <p:xfrm>
          <a:off x="666572" y="1800441"/>
          <a:ext cx="10767702" cy="4443858"/>
        </p:xfrm>
        <a:graphic>
          <a:graphicData uri="http://schemas.openxmlformats.org/drawingml/2006/table">
            <a:tbl>
              <a:tblPr firstRow="1" bandRow="1">
                <a:tableStyleId>{5C22544A-7EE6-4342-B048-85BDC9FD1C3A}</a:tableStyleId>
              </a:tblPr>
              <a:tblGrid>
                <a:gridCol w="2020788">
                  <a:extLst>
                    <a:ext uri="{9D8B030D-6E8A-4147-A177-3AD203B41FA5}">
                      <a16:colId xmlns:a16="http://schemas.microsoft.com/office/drawing/2014/main" val="1692243097"/>
                    </a:ext>
                  </a:extLst>
                </a:gridCol>
                <a:gridCol w="1510063">
                  <a:extLst>
                    <a:ext uri="{9D8B030D-6E8A-4147-A177-3AD203B41FA5}">
                      <a16:colId xmlns:a16="http://schemas.microsoft.com/office/drawing/2014/main" val="896173723"/>
                    </a:ext>
                  </a:extLst>
                </a:gridCol>
                <a:gridCol w="7236851">
                  <a:extLst>
                    <a:ext uri="{9D8B030D-6E8A-4147-A177-3AD203B41FA5}">
                      <a16:colId xmlns:a16="http://schemas.microsoft.com/office/drawing/2014/main" val="2841861730"/>
                    </a:ext>
                  </a:extLst>
                </a:gridCol>
              </a:tblGrid>
              <a:tr h="390018">
                <a:tc>
                  <a:txBody>
                    <a:bodyPr/>
                    <a:lstStyle/>
                    <a:p>
                      <a:pPr algn="ctr"/>
                      <a:r>
                        <a:rPr lang="en-GB" dirty="0" err="1"/>
                        <a:t>Tdoc</a:t>
                      </a:r>
                      <a:endParaRPr lang="en-GB" dirty="0"/>
                    </a:p>
                  </a:txBody>
                  <a:tcPr/>
                </a:tc>
                <a:tc>
                  <a:txBody>
                    <a:bodyPr/>
                    <a:lstStyle/>
                    <a:p>
                      <a:pPr algn="ctr"/>
                      <a:r>
                        <a:rPr lang="en-GB" dirty="0"/>
                        <a:t>Doc Type</a:t>
                      </a:r>
                    </a:p>
                  </a:txBody>
                  <a:tcPr/>
                </a:tc>
                <a:tc>
                  <a:txBody>
                    <a:bodyPr/>
                    <a:lstStyle/>
                    <a:p>
                      <a:pPr algn="ctr"/>
                      <a:r>
                        <a:rPr lang="en-GB" dirty="0"/>
                        <a:t>Title</a:t>
                      </a:r>
                    </a:p>
                  </a:txBody>
                  <a:tcPr/>
                </a:tc>
                <a:extLst>
                  <a:ext uri="{0D108BD9-81ED-4DB2-BD59-A6C34878D82A}">
                    <a16:rowId xmlns:a16="http://schemas.microsoft.com/office/drawing/2014/main" val="276240537"/>
                  </a:ext>
                </a:extLst>
              </a:tr>
              <a:tr h="242918">
                <a:tc>
                  <a:txBody>
                    <a:bodyPr/>
                    <a:lstStyle/>
                    <a:p>
                      <a:pPr algn="ctr">
                        <a:lnSpc>
                          <a:spcPts val="1200"/>
                        </a:lnSpc>
                        <a:spcAft>
                          <a:spcPts val="0"/>
                        </a:spcAft>
                      </a:pPr>
                      <a:r>
                        <a:rPr lang="de-DE" sz="1800" dirty="0" smtClean="0">
                          <a:effectLst/>
                        </a:rPr>
                        <a:t>CP-203019</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err="1">
                          <a:effectLst/>
                        </a:rPr>
                        <a:t>report</a:t>
                      </a:r>
                      <a:endParaRPr lang="de-DE" sz="2000" dirty="0">
                        <a:effectLst/>
                        <a:latin typeface="Calibri" panose="020F0502020204030204" pitchFamily="34" charset="0"/>
                        <a:ea typeface="Calibri" panose="020F0502020204030204" pitchFamily="34" charset="0"/>
                      </a:endParaRPr>
                    </a:p>
                  </a:txBody>
                  <a:tcPr anchor="ctr"/>
                </a:tc>
                <a:tc>
                  <a:txBody>
                    <a:bodyPr/>
                    <a:lstStyle/>
                    <a:p>
                      <a:pPr>
                        <a:lnSpc>
                          <a:spcPts val="1200"/>
                        </a:lnSpc>
                        <a:spcAft>
                          <a:spcPts val="0"/>
                        </a:spcAft>
                      </a:pPr>
                      <a:r>
                        <a:rPr lang="de-DE" sz="1800" dirty="0">
                          <a:effectLst/>
                        </a:rPr>
                        <a:t>CT6 Status </a:t>
                      </a:r>
                      <a:r>
                        <a:rPr lang="de-DE" sz="1800" dirty="0" smtClean="0">
                          <a:effectLst/>
                        </a:rPr>
                        <a:t>Report (</a:t>
                      </a:r>
                      <a:r>
                        <a:rPr lang="de-DE" sz="1800" dirty="0" err="1" smtClean="0">
                          <a:effectLst/>
                        </a:rPr>
                        <a:t>this</a:t>
                      </a:r>
                      <a:r>
                        <a:rPr lang="de-DE" sz="1800" dirty="0" smtClean="0">
                          <a:effectLst/>
                        </a:rPr>
                        <a:t> </a:t>
                      </a:r>
                      <a:r>
                        <a:rPr lang="de-DE" sz="1800" dirty="0" err="1" smtClean="0">
                          <a:effectLst/>
                        </a:rPr>
                        <a:t>document</a:t>
                      </a:r>
                      <a:r>
                        <a:rPr lang="de-DE" sz="1800" dirty="0" smtClean="0">
                          <a:effectLst/>
                        </a:rPr>
                        <a:t>)</a:t>
                      </a:r>
                      <a:endParaRPr lang="de-DE" sz="1800" dirty="0">
                        <a:effectLst/>
                      </a:endParaRPr>
                    </a:p>
                  </a:txBody>
                  <a:tcPr anchor="ctr"/>
                </a:tc>
                <a:extLst>
                  <a:ext uri="{0D108BD9-81ED-4DB2-BD59-A6C34878D82A}">
                    <a16:rowId xmlns:a16="http://schemas.microsoft.com/office/drawing/2014/main" val="2515864588"/>
                  </a:ext>
                </a:extLst>
              </a:tr>
              <a:tr h="242918">
                <a:tc>
                  <a:txBody>
                    <a:bodyPr/>
                    <a:lstStyle/>
                    <a:p>
                      <a:pPr algn="ctr">
                        <a:lnSpc>
                          <a:spcPts val="1200"/>
                        </a:lnSpc>
                        <a:spcAft>
                          <a:spcPts val="0"/>
                        </a:spcAft>
                      </a:pPr>
                      <a:r>
                        <a:rPr lang="de-DE" sz="1800" dirty="0" smtClean="0">
                          <a:effectLst/>
                        </a:rPr>
                        <a:t>CP-203020</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err="1">
                          <a:effectLst/>
                        </a:rPr>
                        <a:t>report</a:t>
                      </a:r>
                      <a:endParaRPr lang="de-DE" sz="2000" dirty="0">
                        <a:effectLst/>
                        <a:latin typeface="Calibri" panose="020F0502020204030204" pitchFamily="34" charset="0"/>
                        <a:ea typeface="Calibri" panose="020F0502020204030204" pitchFamily="34" charset="0"/>
                      </a:endParaRPr>
                    </a:p>
                  </a:txBody>
                  <a:tcPr anchor="ctr"/>
                </a:tc>
                <a:tc>
                  <a:txBody>
                    <a:bodyPr/>
                    <a:lstStyle/>
                    <a:p>
                      <a:pPr>
                        <a:lnSpc>
                          <a:spcPts val="1200"/>
                        </a:lnSpc>
                        <a:spcAft>
                          <a:spcPts val="0"/>
                        </a:spcAft>
                      </a:pPr>
                      <a:r>
                        <a:rPr lang="de-DE" sz="1800" dirty="0">
                          <a:effectLst/>
                        </a:rPr>
                        <a:t>CT6 </a:t>
                      </a:r>
                      <a:r>
                        <a:rPr lang="de-DE" sz="1800" dirty="0" err="1">
                          <a:effectLst/>
                        </a:rPr>
                        <a:t>meeting</a:t>
                      </a:r>
                      <a:r>
                        <a:rPr lang="de-DE" sz="1800" dirty="0">
                          <a:effectLst/>
                        </a:rPr>
                        <a:t> </a:t>
                      </a:r>
                      <a:r>
                        <a:rPr lang="de-DE" sz="1800" dirty="0" err="1">
                          <a:effectLst/>
                        </a:rPr>
                        <a:t>report</a:t>
                      </a:r>
                      <a:r>
                        <a:rPr lang="de-DE" sz="1800" dirty="0">
                          <a:effectLst/>
                        </a:rPr>
                        <a:t> after previous plenary</a:t>
                      </a:r>
                      <a:endParaRPr lang="de-DE" sz="2000" dirty="0">
                        <a:effectLst/>
                        <a:latin typeface="Calibri" panose="020F0502020204030204" pitchFamily="34" charset="0"/>
                        <a:ea typeface="Calibri" panose="020F0502020204030204" pitchFamily="34" charset="0"/>
                      </a:endParaRPr>
                    </a:p>
                  </a:txBody>
                  <a:tcPr anchor="ctr"/>
                </a:tc>
                <a:extLst>
                  <a:ext uri="{0D108BD9-81ED-4DB2-BD59-A6C34878D82A}">
                    <a16:rowId xmlns:a16="http://schemas.microsoft.com/office/drawing/2014/main" val="3699448145"/>
                  </a:ext>
                </a:extLst>
              </a:tr>
              <a:tr h="242918">
                <a:tc>
                  <a:txBody>
                    <a:bodyPr/>
                    <a:lstStyle/>
                    <a:p>
                      <a:pPr algn="ctr">
                        <a:lnSpc>
                          <a:spcPts val="1200"/>
                        </a:lnSpc>
                        <a:spcAft>
                          <a:spcPts val="0"/>
                        </a:spcAft>
                      </a:pPr>
                      <a:r>
                        <a:rPr lang="de-DE" sz="1800" dirty="0" smtClean="0">
                          <a:effectLst/>
                        </a:rPr>
                        <a:t>CP-203079</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a:effectLst/>
                        </a:rPr>
                        <a:t>CR pack</a:t>
                      </a: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r>
                        <a:rPr lang="de-DE" sz="1800" kern="1200" dirty="0" smtClean="0">
                          <a:solidFill>
                            <a:schemeClr val="dk1"/>
                          </a:solidFill>
                          <a:effectLst/>
                          <a:latin typeface="+mn-lt"/>
                          <a:ea typeface="+mn-ea"/>
                          <a:cs typeface="+mn-cs"/>
                        </a:rPr>
                        <a:t>31.111 </a:t>
                      </a:r>
                      <a:r>
                        <a:rPr lang="de-DE" sz="1800" kern="1200" dirty="0" err="1" smtClean="0">
                          <a:solidFill>
                            <a:schemeClr val="dk1"/>
                          </a:solidFill>
                          <a:effectLst/>
                          <a:latin typeface="+mn-lt"/>
                          <a:ea typeface="+mn-ea"/>
                          <a:cs typeface="+mn-cs"/>
                        </a:rPr>
                        <a:t>corrections</a:t>
                      </a:r>
                      <a:r>
                        <a:rPr lang="de-DE" sz="1800" kern="1200" dirty="0" smtClean="0">
                          <a:solidFill>
                            <a:schemeClr val="dk1"/>
                          </a:solidFill>
                          <a:effectLst/>
                          <a:latin typeface="+mn-lt"/>
                          <a:ea typeface="+mn-ea"/>
                          <a:cs typeface="+mn-cs"/>
                        </a:rPr>
                        <a:t> on Rel-15</a:t>
                      </a:r>
                      <a:endParaRPr lang="de-DE" sz="1800" kern="1200" dirty="0">
                        <a:solidFill>
                          <a:schemeClr val="dk1"/>
                        </a:solidFill>
                        <a:effectLst/>
                        <a:latin typeface="+mn-lt"/>
                        <a:ea typeface="+mn-ea"/>
                        <a:cs typeface="+mn-cs"/>
                      </a:endParaRPr>
                    </a:p>
                  </a:txBody>
                  <a:tcPr/>
                </a:tc>
                <a:extLst>
                  <a:ext uri="{0D108BD9-81ED-4DB2-BD59-A6C34878D82A}">
                    <a16:rowId xmlns:a16="http://schemas.microsoft.com/office/drawing/2014/main" val="1423207732"/>
                  </a:ext>
                </a:extLst>
              </a:tr>
              <a:tr h="242918">
                <a:tc>
                  <a:txBody>
                    <a:bodyPr/>
                    <a:lstStyle/>
                    <a:p>
                      <a:pPr algn="ctr">
                        <a:lnSpc>
                          <a:spcPts val="1200"/>
                        </a:lnSpc>
                        <a:spcAft>
                          <a:spcPts val="0"/>
                        </a:spcAft>
                      </a:pPr>
                      <a:r>
                        <a:rPr lang="de-DE" sz="1800" dirty="0" smtClean="0">
                          <a:effectLst/>
                        </a:rPr>
                        <a:t>CP-203080</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a:effectLst/>
                        </a:rPr>
                        <a:t>CR pack</a:t>
                      </a: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r>
                        <a:rPr lang="de-DE" sz="1800" kern="1200" dirty="0" smtClean="0">
                          <a:solidFill>
                            <a:schemeClr val="dk1"/>
                          </a:solidFill>
                          <a:effectLst/>
                          <a:latin typeface="+mn-lt"/>
                          <a:ea typeface="+mn-ea"/>
                          <a:cs typeface="+mn-cs"/>
                        </a:rPr>
                        <a:t>UE </a:t>
                      </a:r>
                      <a:r>
                        <a:rPr lang="de-DE" sz="1800" kern="1200" dirty="0" err="1" smtClean="0">
                          <a:solidFill>
                            <a:schemeClr val="dk1"/>
                          </a:solidFill>
                          <a:effectLst/>
                          <a:latin typeface="+mn-lt"/>
                          <a:ea typeface="+mn-ea"/>
                          <a:cs typeface="+mn-cs"/>
                        </a:rPr>
                        <a:t>Conformance</a:t>
                      </a:r>
                      <a:r>
                        <a:rPr lang="de-DE" sz="1800" kern="1200" dirty="0" smtClean="0">
                          <a:solidFill>
                            <a:schemeClr val="dk1"/>
                          </a:solidFill>
                          <a:effectLst/>
                          <a:latin typeface="+mn-lt"/>
                          <a:ea typeface="+mn-ea"/>
                          <a:cs typeface="+mn-cs"/>
                        </a:rPr>
                        <a:t> Test </a:t>
                      </a:r>
                      <a:r>
                        <a:rPr lang="de-DE" sz="1800" kern="1200" dirty="0" err="1" smtClean="0">
                          <a:solidFill>
                            <a:schemeClr val="dk1"/>
                          </a:solidFill>
                          <a:effectLst/>
                          <a:latin typeface="+mn-lt"/>
                          <a:ea typeface="+mn-ea"/>
                          <a:cs typeface="+mn-cs"/>
                        </a:rPr>
                        <a:t>Aspects</a:t>
                      </a:r>
                      <a:r>
                        <a:rPr lang="de-DE" sz="1800" kern="1200" dirty="0" smtClean="0">
                          <a:solidFill>
                            <a:schemeClr val="dk1"/>
                          </a:solidFill>
                          <a:effectLst/>
                          <a:latin typeface="+mn-lt"/>
                          <a:ea typeface="+mn-ea"/>
                          <a:cs typeface="+mn-cs"/>
                        </a:rPr>
                        <a:t> - CT6 </a:t>
                      </a:r>
                      <a:r>
                        <a:rPr lang="de-DE" sz="1800" kern="1200" dirty="0" err="1" smtClean="0">
                          <a:solidFill>
                            <a:schemeClr val="dk1"/>
                          </a:solidFill>
                          <a:effectLst/>
                          <a:latin typeface="+mn-lt"/>
                          <a:ea typeface="+mn-ea"/>
                          <a:cs typeface="+mn-cs"/>
                        </a:rPr>
                        <a:t>aspects</a:t>
                      </a:r>
                      <a:r>
                        <a:rPr lang="de-DE" sz="1800" kern="1200" dirty="0" smtClean="0">
                          <a:solidFill>
                            <a:schemeClr val="dk1"/>
                          </a:solidFill>
                          <a:effectLst/>
                          <a:latin typeface="+mn-lt"/>
                          <a:ea typeface="+mn-ea"/>
                          <a:cs typeface="+mn-cs"/>
                        </a:rPr>
                        <a:t> </a:t>
                      </a:r>
                      <a:r>
                        <a:rPr lang="de-DE" sz="1800" kern="1200" dirty="0" err="1" smtClean="0">
                          <a:solidFill>
                            <a:schemeClr val="dk1"/>
                          </a:solidFill>
                          <a:effectLst/>
                          <a:latin typeface="+mn-lt"/>
                          <a:ea typeface="+mn-ea"/>
                          <a:cs typeface="+mn-cs"/>
                        </a:rPr>
                        <a:t>of</a:t>
                      </a:r>
                      <a:r>
                        <a:rPr lang="de-DE" sz="1800" kern="1200" dirty="0" smtClean="0">
                          <a:solidFill>
                            <a:schemeClr val="dk1"/>
                          </a:solidFill>
                          <a:effectLst/>
                          <a:latin typeface="+mn-lt"/>
                          <a:ea typeface="+mn-ea"/>
                          <a:cs typeface="+mn-cs"/>
                        </a:rPr>
                        <a:t> 5G System Phase 1</a:t>
                      </a:r>
                      <a:endParaRPr lang="de-DE" sz="1800" kern="1200" dirty="0">
                        <a:solidFill>
                          <a:schemeClr val="dk1"/>
                        </a:solidFill>
                        <a:effectLst/>
                        <a:latin typeface="+mn-lt"/>
                        <a:ea typeface="+mn-ea"/>
                        <a:cs typeface="+mn-cs"/>
                      </a:endParaRPr>
                    </a:p>
                  </a:txBody>
                  <a:tcPr/>
                </a:tc>
                <a:extLst>
                  <a:ext uri="{0D108BD9-81ED-4DB2-BD59-A6C34878D82A}">
                    <a16:rowId xmlns:a16="http://schemas.microsoft.com/office/drawing/2014/main" val="4079725673"/>
                  </a:ext>
                </a:extLst>
              </a:tr>
              <a:tr h="242918">
                <a:tc>
                  <a:txBody>
                    <a:bodyPr/>
                    <a:lstStyle/>
                    <a:p>
                      <a:pPr algn="ctr">
                        <a:lnSpc>
                          <a:spcPts val="1200"/>
                        </a:lnSpc>
                        <a:spcAft>
                          <a:spcPts val="0"/>
                        </a:spcAft>
                      </a:pPr>
                      <a:r>
                        <a:rPr lang="de-DE" sz="1800" dirty="0" smtClean="0">
                          <a:effectLst/>
                        </a:rPr>
                        <a:t>CP-203081</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a:effectLst/>
                        </a:rPr>
                        <a:t>CR pack</a:t>
                      </a: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r>
                        <a:rPr lang="de-DE" sz="1800" kern="1200" dirty="0" smtClean="0">
                          <a:solidFill>
                            <a:schemeClr val="dk1"/>
                          </a:solidFill>
                          <a:effectLst/>
                          <a:latin typeface="+mn-lt"/>
                          <a:ea typeface="+mn-ea"/>
                          <a:cs typeface="+mn-cs"/>
                        </a:rPr>
                        <a:t>31.121 </a:t>
                      </a:r>
                      <a:r>
                        <a:rPr lang="de-DE" sz="1800" kern="1200" dirty="0" err="1" smtClean="0">
                          <a:solidFill>
                            <a:schemeClr val="dk1"/>
                          </a:solidFill>
                          <a:effectLst/>
                          <a:latin typeface="+mn-lt"/>
                          <a:ea typeface="+mn-ea"/>
                          <a:cs typeface="+mn-cs"/>
                        </a:rPr>
                        <a:t>corrections</a:t>
                      </a:r>
                      <a:r>
                        <a:rPr lang="de-DE" sz="1800" kern="1200" dirty="0" smtClean="0">
                          <a:solidFill>
                            <a:schemeClr val="dk1"/>
                          </a:solidFill>
                          <a:effectLst/>
                          <a:latin typeface="+mn-lt"/>
                          <a:ea typeface="+mn-ea"/>
                          <a:cs typeface="+mn-cs"/>
                        </a:rPr>
                        <a:t> on Rel-16</a:t>
                      </a:r>
                      <a:endParaRPr lang="de-DE" sz="1800" kern="1200" dirty="0">
                        <a:solidFill>
                          <a:schemeClr val="dk1"/>
                        </a:solidFill>
                        <a:effectLst/>
                        <a:latin typeface="+mn-lt"/>
                        <a:ea typeface="+mn-ea"/>
                        <a:cs typeface="+mn-cs"/>
                      </a:endParaRPr>
                    </a:p>
                  </a:txBody>
                  <a:tcPr/>
                </a:tc>
                <a:extLst>
                  <a:ext uri="{0D108BD9-81ED-4DB2-BD59-A6C34878D82A}">
                    <a16:rowId xmlns:a16="http://schemas.microsoft.com/office/drawing/2014/main" val="3529730864"/>
                  </a:ext>
                </a:extLst>
              </a:tr>
              <a:tr h="242918">
                <a:tc>
                  <a:txBody>
                    <a:bodyPr/>
                    <a:lstStyle/>
                    <a:p>
                      <a:pPr algn="ctr">
                        <a:lnSpc>
                          <a:spcPts val="1200"/>
                        </a:lnSpc>
                        <a:spcAft>
                          <a:spcPts val="0"/>
                        </a:spcAft>
                      </a:pPr>
                      <a:r>
                        <a:rPr lang="de-DE" sz="1800" dirty="0" smtClean="0">
                          <a:effectLst/>
                        </a:rPr>
                        <a:t>CP-203082</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a:effectLst/>
                        </a:rPr>
                        <a:t>CR pack</a:t>
                      </a: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r>
                        <a:rPr lang="de-DE" sz="1800" kern="1200" dirty="0" smtClean="0">
                          <a:solidFill>
                            <a:schemeClr val="dk1"/>
                          </a:solidFill>
                          <a:effectLst/>
                          <a:latin typeface="+mn-lt"/>
                          <a:ea typeface="+mn-ea"/>
                          <a:cs typeface="+mn-cs"/>
                        </a:rPr>
                        <a:t>31.124 </a:t>
                      </a:r>
                      <a:r>
                        <a:rPr lang="de-DE" sz="1800" kern="1200" dirty="0" err="1" smtClean="0">
                          <a:solidFill>
                            <a:schemeClr val="dk1"/>
                          </a:solidFill>
                          <a:effectLst/>
                          <a:latin typeface="+mn-lt"/>
                          <a:ea typeface="+mn-ea"/>
                          <a:cs typeface="+mn-cs"/>
                        </a:rPr>
                        <a:t>corrections</a:t>
                      </a:r>
                      <a:r>
                        <a:rPr lang="de-DE" sz="1800" kern="1200" dirty="0" smtClean="0">
                          <a:solidFill>
                            <a:schemeClr val="dk1"/>
                          </a:solidFill>
                          <a:effectLst/>
                          <a:latin typeface="+mn-lt"/>
                          <a:ea typeface="+mn-ea"/>
                          <a:cs typeface="+mn-cs"/>
                        </a:rPr>
                        <a:t> on Rel-16</a:t>
                      </a:r>
                      <a:endParaRPr lang="de-DE" sz="1800" kern="1200" dirty="0">
                        <a:solidFill>
                          <a:schemeClr val="dk1"/>
                        </a:solidFill>
                        <a:effectLst/>
                        <a:latin typeface="+mn-lt"/>
                        <a:ea typeface="+mn-ea"/>
                        <a:cs typeface="+mn-cs"/>
                      </a:endParaRPr>
                    </a:p>
                  </a:txBody>
                  <a:tcPr/>
                </a:tc>
                <a:extLst>
                  <a:ext uri="{0D108BD9-81ED-4DB2-BD59-A6C34878D82A}">
                    <a16:rowId xmlns:a16="http://schemas.microsoft.com/office/drawing/2014/main" val="3674449044"/>
                  </a:ext>
                </a:extLst>
              </a:tr>
              <a:tr h="242918">
                <a:tc>
                  <a:txBody>
                    <a:bodyPr/>
                    <a:lstStyle/>
                    <a:p>
                      <a:pPr algn="ctr">
                        <a:lnSpc>
                          <a:spcPts val="1200"/>
                        </a:lnSpc>
                        <a:spcAft>
                          <a:spcPts val="0"/>
                        </a:spcAft>
                      </a:pPr>
                      <a:r>
                        <a:rPr lang="de-DE" sz="1800" dirty="0" smtClean="0">
                          <a:effectLst/>
                        </a:rPr>
                        <a:t>CP-203083</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a:effectLst/>
                        </a:rPr>
                        <a:t>CR pack</a:t>
                      </a:r>
                      <a:endParaRPr lang="de-DE" sz="2000" dirty="0">
                        <a:effectLst/>
                        <a:latin typeface="Calibri" panose="020F0502020204030204" pitchFamily="34" charset="0"/>
                        <a:ea typeface="Calibri" panose="020F0502020204030204" pitchFamily="34" charset="0"/>
                      </a:endParaRPr>
                    </a:p>
                  </a:txBody>
                  <a:tcPr anchor="ctr"/>
                </a:tc>
                <a:tc>
                  <a:txBody>
                    <a:bodyPr/>
                    <a:lstStyle/>
                    <a:p>
                      <a:pPr>
                        <a:spcAft>
                          <a:spcPts val="0"/>
                        </a:spcAft>
                      </a:pPr>
                      <a:r>
                        <a:rPr lang="de-DE" sz="1800" kern="1200">
                          <a:solidFill>
                            <a:schemeClr val="dk1"/>
                          </a:solidFill>
                          <a:effectLst/>
                          <a:latin typeface="+mn-lt"/>
                          <a:ea typeface="+mn-ea"/>
                          <a:cs typeface="+mn-cs"/>
                        </a:rPr>
                        <a:t>31.101 corrections on Rel-16</a:t>
                      </a:r>
                    </a:p>
                  </a:txBody>
                  <a:tcPr marL="68580" marR="68580" marT="0" marB="0"/>
                </a:tc>
                <a:extLst>
                  <a:ext uri="{0D108BD9-81ED-4DB2-BD59-A6C34878D82A}">
                    <a16:rowId xmlns:a16="http://schemas.microsoft.com/office/drawing/2014/main" val="3152607995"/>
                  </a:ext>
                </a:extLst>
              </a:tr>
              <a:tr h="242918">
                <a:tc>
                  <a:txBody>
                    <a:bodyPr/>
                    <a:lstStyle/>
                    <a:p>
                      <a:pPr algn="ctr">
                        <a:lnSpc>
                          <a:spcPts val="1200"/>
                        </a:lnSpc>
                        <a:spcAft>
                          <a:spcPts val="0"/>
                        </a:spcAft>
                      </a:pPr>
                      <a:r>
                        <a:rPr lang="de-DE" sz="1800" dirty="0" smtClean="0">
                          <a:effectLst/>
                        </a:rPr>
                        <a:t>CP-203084</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a:effectLst/>
                        </a:rPr>
                        <a:t>CR pack</a:t>
                      </a:r>
                      <a:endParaRPr lang="de-DE" sz="2000" dirty="0">
                        <a:effectLst/>
                        <a:latin typeface="Calibri" panose="020F0502020204030204" pitchFamily="34" charset="0"/>
                        <a:ea typeface="Calibri" panose="020F0502020204030204" pitchFamily="34" charset="0"/>
                      </a:endParaRPr>
                    </a:p>
                  </a:txBody>
                  <a:tcPr anchor="ctr"/>
                </a:tc>
                <a:tc>
                  <a:txBody>
                    <a:bodyPr/>
                    <a:lstStyle/>
                    <a:p>
                      <a:pPr>
                        <a:spcAft>
                          <a:spcPts val="0"/>
                        </a:spcAft>
                      </a:pPr>
                      <a:r>
                        <a:rPr lang="de-DE" sz="1800" kern="1200">
                          <a:solidFill>
                            <a:schemeClr val="dk1"/>
                          </a:solidFill>
                          <a:effectLst/>
                          <a:latin typeface="+mn-lt"/>
                          <a:ea typeface="+mn-ea"/>
                          <a:cs typeface="+mn-cs"/>
                        </a:rPr>
                        <a:t>31.103 enhancements on Rel-17</a:t>
                      </a:r>
                    </a:p>
                  </a:txBody>
                  <a:tcPr marL="68580" marR="68580" marT="0" marB="0"/>
                </a:tc>
                <a:extLst>
                  <a:ext uri="{0D108BD9-81ED-4DB2-BD59-A6C34878D82A}">
                    <a16:rowId xmlns:a16="http://schemas.microsoft.com/office/drawing/2014/main" val="3436451625"/>
                  </a:ext>
                </a:extLst>
              </a:tr>
              <a:tr h="242918">
                <a:tc>
                  <a:txBody>
                    <a:bodyPr/>
                    <a:lstStyle/>
                    <a:p>
                      <a:pPr algn="ctr">
                        <a:lnSpc>
                          <a:spcPts val="1200"/>
                        </a:lnSpc>
                        <a:spcAft>
                          <a:spcPts val="0"/>
                        </a:spcAft>
                      </a:pPr>
                      <a:r>
                        <a:rPr lang="de-DE" sz="1800" dirty="0" smtClean="0">
                          <a:effectLst/>
                        </a:rPr>
                        <a:t>CP-203085</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a:effectLst/>
                        </a:rPr>
                        <a:t>CR pack</a:t>
                      </a:r>
                      <a:endParaRPr lang="de-DE" sz="2000" dirty="0">
                        <a:effectLst/>
                        <a:latin typeface="Calibri" panose="020F0502020204030204" pitchFamily="34" charset="0"/>
                        <a:ea typeface="Calibri" panose="020F0502020204030204" pitchFamily="34" charset="0"/>
                      </a:endParaRPr>
                    </a:p>
                  </a:txBody>
                  <a:tcPr anchor="ctr"/>
                </a:tc>
                <a:tc>
                  <a:txBody>
                    <a:bodyPr/>
                    <a:lstStyle/>
                    <a:p>
                      <a:pPr>
                        <a:spcAft>
                          <a:spcPts val="0"/>
                        </a:spcAft>
                      </a:pPr>
                      <a:r>
                        <a:rPr lang="de-DE" sz="1800" kern="1200">
                          <a:solidFill>
                            <a:schemeClr val="dk1"/>
                          </a:solidFill>
                          <a:effectLst/>
                          <a:latin typeface="+mn-lt"/>
                          <a:ea typeface="+mn-ea"/>
                          <a:cs typeface="+mn-cs"/>
                        </a:rPr>
                        <a:t>31.102 enhancements on Rel-17</a:t>
                      </a:r>
                    </a:p>
                  </a:txBody>
                  <a:tcPr marL="68580" marR="68580" marT="0" marB="0"/>
                </a:tc>
                <a:extLst>
                  <a:ext uri="{0D108BD9-81ED-4DB2-BD59-A6C34878D82A}">
                    <a16:rowId xmlns:a16="http://schemas.microsoft.com/office/drawing/2014/main" val="1535714622"/>
                  </a:ext>
                </a:extLst>
              </a:tr>
              <a:tr h="242918">
                <a:tc>
                  <a:txBody>
                    <a:bodyPr/>
                    <a:lstStyle/>
                    <a:p>
                      <a:pPr algn="ctr">
                        <a:lnSpc>
                          <a:spcPts val="1200"/>
                        </a:lnSpc>
                        <a:spcAft>
                          <a:spcPts val="0"/>
                        </a:spcAft>
                      </a:pPr>
                      <a:r>
                        <a:rPr lang="de-DE" sz="1800" dirty="0" smtClean="0">
                          <a:effectLst/>
                        </a:rPr>
                        <a:t>CP-203086</a:t>
                      </a: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r>
                        <a:rPr lang="de-DE" sz="1800" dirty="0" smtClean="0">
                          <a:effectLst/>
                        </a:rPr>
                        <a:t>WID</a:t>
                      </a:r>
                      <a:endParaRPr lang="de-DE" sz="2000" dirty="0">
                        <a:effectLst/>
                        <a:latin typeface="Calibri" panose="020F0502020204030204" pitchFamily="34" charset="0"/>
                        <a:ea typeface="Calibri" panose="020F0502020204030204" pitchFamily="34" charset="0"/>
                      </a:endParaRPr>
                    </a:p>
                  </a:txBody>
                  <a:tcPr anchor="ctr"/>
                </a:tc>
                <a:tc>
                  <a:txBody>
                    <a:bodyPr/>
                    <a:lstStyle/>
                    <a:p>
                      <a:pPr>
                        <a:spcAft>
                          <a:spcPts val="0"/>
                        </a:spcAft>
                      </a:pPr>
                      <a:r>
                        <a:rPr lang="de-DE" sz="1800" kern="1200" dirty="0">
                          <a:solidFill>
                            <a:schemeClr val="dk1"/>
                          </a:solidFill>
                          <a:effectLst/>
                          <a:latin typeface="+mn-lt"/>
                          <a:ea typeface="+mn-ea"/>
                          <a:cs typeface="+mn-cs"/>
                        </a:rPr>
                        <a:t>CT </a:t>
                      </a:r>
                      <a:r>
                        <a:rPr lang="de-DE" sz="1800" kern="1200" dirty="0" err="1">
                          <a:solidFill>
                            <a:schemeClr val="dk1"/>
                          </a:solidFill>
                          <a:effectLst/>
                          <a:latin typeface="+mn-lt"/>
                          <a:ea typeface="+mn-ea"/>
                          <a:cs typeface="+mn-cs"/>
                        </a:rPr>
                        <a:t>aspects</a:t>
                      </a:r>
                      <a:r>
                        <a:rPr lang="de-DE" sz="1800" kern="1200" dirty="0">
                          <a:solidFill>
                            <a:schemeClr val="dk1"/>
                          </a:solidFill>
                          <a:effectLst/>
                          <a:latin typeface="+mn-lt"/>
                          <a:ea typeface="+mn-ea"/>
                          <a:cs typeface="+mn-cs"/>
                        </a:rPr>
                        <a:t> on UICC-terminal </a:t>
                      </a:r>
                      <a:r>
                        <a:rPr lang="de-DE" sz="1800" kern="1200" dirty="0" err="1">
                          <a:solidFill>
                            <a:schemeClr val="dk1"/>
                          </a:solidFill>
                          <a:effectLst/>
                          <a:latin typeface="+mn-lt"/>
                          <a:ea typeface="+mn-ea"/>
                          <a:cs typeface="+mn-cs"/>
                        </a:rPr>
                        <a:t>interface</a:t>
                      </a:r>
                      <a:r>
                        <a:rPr lang="de-DE" sz="1800" kern="1200" dirty="0">
                          <a:solidFill>
                            <a:schemeClr val="dk1"/>
                          </a:solidFill>
                          <a:effectLst/>
                          <a:latin typeface="+mn-lt"/>
                          <a:ea typeface="+mn-ea"/>
                          <a:cs typeface="+mn-cs"/>
                        </a:rPr>
                        <a:t> </a:t>
                      </a:r>
                      <a:r>
                        <a:rPr lang="de-DE" sz="1800" kern="1200" dirty="0" err="1">
                          <a:solidFill>
                            <a:schemeClr val="dk1"/>
                          </a:solidFill>
                          <a:effectLst/>
                          <a:latin typeface="+mn-lt"/>
                          <a:ea typeface="+mn-ea"/>
                          <a:cs typeface="+mn-cs"/>
                        </a:rPr>
                        <a:t>testing</a:t>
                      </a:r>
                      <a:r>
                        <a:rPr lang="de-DE" sz="1800" kern="1200" dirty="0">
                          <a:solidFill>
                            <a:schemeClr val="dk1"/>
                          </a:solidFill>
                          <a:effectLst/>
                          <a:latin typeface="+mn-lt"/>
                          <a:ea typeface="+mn-ea"/>
                          <a:cs typeface="+mn-cs"/>
                        </a:rPr>
                        <a:t> </a:t>
                      </a:r>
                      <a:r>
                        <a:rPr lang="de-DE" sz="1800" kern="1200" dirty="0" err="1">
                          <a:solidFill>
                            <a:schemeClr val="dk1"/>
                          </a:solidFill>
                          <a:effectLst/>
                          <a:latin typeface="+mn-lt"/>
                          <a:ea typeface="+mn-ea"/>
                          <a:cs typeface="+mn-cs"/>
                        </a:rPr>
                        <a:t>for</a:t>
                      </a:r>
                      <a:r>
                        <a:rPr lang="de-DE" sz="1800" kern="1200" dirty="0">
                          <a:solidFill>
                            <a:schemeClr val="dk1"/>
                          </a:solidFill>
                          <a:effectLst/>
                          <a:latin typeface="+mn-lt"/>
                          <a:ea typeface="+mn-ea"/>
                          <a:cs typeface="+mn-cs"/>
                        </a:rPr>
                        <a:t> UEs </a:t>
                      </a:r>
                      <a:r>
                        <a:rPr lang="de-DE" sz="1800" kern="1200" dirty="0" err="1">
                          <a:solidFill>
                            <a:schemeClr val="dk1"/>
                          </a:solidFill>
                          <a:effectLst/>
                          <a:latin typeface="+mn-lt"/>
                          <a:ea typeface="+mn-ea"/>
                          <a:cs typeface="+mn-cs"/>
                        </a:rPr>
                        <a:t>with</a:t>
                      </a:r>
                      <a:r>
                        <a:rPr lang="de-DE" sz="1800" kern="1200" dirty="0">
                          <a:solidFill>
                            <a:schemeClr val="dk1"/>
                          </a:solidFill>
                          <a:effectLst/>
                          <a:latin typeface="+mn-lt"/>
                          <a:ea typeface="+mn-ea"/>
                          <a:cs typeface="+mn-cs"/>
                        </a:rPr>
                        <a:t> non-</a:t>
                      </a:r>
                      <a:r>
                        <a:rPr lang="de-DE" sz="1800" kern="1200" dirty="0" err="1">
                          <a:solidFill>
                            <a:schemeClr val="dk1"/>
                          </a:solidFill>
                          <a:effectLst/>
                          <a:latin typeface="+mn-lt"/>
                          <a:ea typeface="+mn-ea"/>
                          <a:cs typeface="+mn-cs"/>
                        </a:rPr>
                        <a:t>removable</a:t>
                      </a:r>
                      <a:r>
                        <a:rPr lang="de-DE" sz="1800" kern="1200" dirty="0">
                          <a:solidFill>
                            <a:schemeClr val="dk1"/>
                          </a:solidFill>
                          <a:effectLst/>
                          <a:latin typeface="+mn-lt"/>
                          <a:ea typeface="+mn-ea"/>
                          <a:cs typeface="+mn-cs"/>
                        </a:rPr>
                        <a:t> UICCs</a:t>
                      </a:r>
                    </a:p>
                  </a:txBody>
                  <a:tcPr marL="68580" marR="68580" marT="0" marB="0"/>
                </a:tc>
                <a:extLst>
                  <a:ext uri="{0D108BD9-81ED-4DB2-BD59-A6C34878D82A}">
                    <a16:rowId xmlns:a16="http://schemas.microsoft.com/office/drawing/2014/main" val="2698227572"/>
                  </a:ext>
                </a:extLst>
              </a:tr>
              <a:tr h="242918">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endParaRPr lang="de-DE" sz="1800" kern="1200" dirty="0">
                        <a:solidFill>
                          <a:schemeClr val="dk1"/>
                        </a:solidFill>
                        <a:effectLst/>
                        <a:latin typeface="+mn-lt"/>
                        <a:ea typeface="+mn-ea"/>
                        <a:cs typeface="+mn-cs"/>
                      </a:endParaRPr>
                    </a:p>
                  </a:txBody>
                  <a:tcPr/>
                </a:tc>
                <a:extLst>
                  <a:ext uri="{0D108BD9-81ED-4DB2-BD59-A6C34878D82A}">
                    <a16:rowId xmlns:a16="http://schemas.microsoft.com/office/drawing/2014/main" val="1489873825"/>
                  </a:ext>
                </a:extLst>
              </a:tr>
              <a:tr h="242918">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endParaRPr lang="en-US" sz="1800" kern="1200" dirty="0">
                        <a:solidFill>
                          <a:schemeClr val="dk1"/>
                        </a:solidFill>
                        <a:effectLst/>
                        <a:latin typeface="+mn-lt"/>
                        <a:ea typeface="+mn-ea"/>
                        <a:cs typeface="+mn-cs"/>
                      </a:endParaRPr>
                    </a:p>
                  </a:txBody>
                  <a:tcPr/>
                </a:tc>
                <a:extLst>
                  <a:ext uri="{0D108BD9-81ED-4DB2-BD59-A6C34878D82A}">
                    <a16:rowId xmlns:a16="http://schemas.microsoft.com/office/drawing/2014/main" val="3068766885"/>
                  </a:ext>
                </a:extLst>
              </a:tr>
              <a:tr h="242918">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endParaRPr lang="de-DE" sz="1800" kern="1200" dirty="0">
                        <a:solidFill>
                          <a:schemeClr val="dk1"/>
                        </a:solidFill>
                        <a:effectLst/>
                        <a:latin typeface="+mn-lt"/>
                        <a:ea typeface="+mn-ea"/>
                        <a:cs typeface="+mn-cs"/>
                      </a:endParaRPr>
                    </a:p>
                  </a:txBody>
                  <a:tcPr/>
                </a:tc>
                <a:extLst>
                  <a:ext uri="{0D108BD9-81ED-4DB2-BD59-A6C34878D82A}">
                    <a16:rowId xmlns:a16="http://schemas.microsoft.com/office/drawing/2014/main" val="2630461057"/>
                  </a:ext>
                </a:extLst>
              </a:tr>
              <a:tr h="242918">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endParaRPr lang="en-US" sz="1800" kern="1200" dirty="0">
                        <a:solidFill>
                          <a:schemeClr val="dk1"/>
                        </a:solidFill>
                        <a:effectLst/>
                        <a:latin typeface="+mn-lt"/>
                        <a:ea typeface="+mn-ea"/>
                        <a:cs typeface="+mn-cs"/>
                      </a:endParaRPr>
                    </a:p>
                  </a:txBody>
                  <a:tcPr/>
                </a:tc>
                <a:extLst>
                  <a:ext uri="{0D108BD9-81ED-4DB2-BD59-A6C34878D82A}">
                    <a16:rowId xmlns:a16="http://schemas.microsoft.com/office/drawing/2014/main" val="2848321611"/>
                  </a:ext>
                </a:extLst>
              </a:tr>
              <a:tr h="242918">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algn="ctr">
                        <a:lnSpc>
                          <a:spcPts val="1200"/>
                        </a:lnSpc>
                        <a:spcAft>
                          <a:spcPts val="0"/>
                        </a:spcAft>
                      </a:pPr>
                      <a:endParaRPr lang="de-DE" sz="2000" dirty="0">
                        <a:effectLst/>
                        <a:latin typeface="Calibri" panose="020F0502020204030204" pitchFamily="34" charset="0"/>
                        <a:ea typeface="Calibri" panose="020F0502020204030204" pitchFamily="34" charset="0"/>
                      </a:endParaRPr>
                    </a:p>
                  </a:txBody>
                  <a:tcPr anchor="ctr"/>
                </a:tc>
                <a:tc>
                  <a:txBody>
                    <a:bodyPr/>
                    <a:lstStyle/>
                    <a:p>
                      <a:pPr marL="0" algn="l" defTabSz="914400" rtl="0" eaLnBrk="1" fontAlgn="t" latinLnBrk="0" hangingPunct="1">
                        <a:lnSpc>
                          <a:spcPts val="1200"/>
                        </a:lnSpc>
                        <a:spcAft>
                          <a:spcPts val="0"/>
                        </a:spcAft>
                      </a:pPr>
                      <a:endParaRPr lang="en-US" sz="1800" kern="1200" dirty="0">
                        <a:solidFill>
                          <a:schemeClr val="dk1"/>
                        </a:solidFill>
                        <a:effectLst/>
                        <a:latin typeface="+mn-lt"/>
                        <a:ea typeface="+mn-ea"/>
                        <a:cs typeface="+mn-cs"/>
                      </a:endParaRPr>
                    </a:p>
                  </a:txBody>
                  <a:tcPr/>
                </a:tc>
                <a:extLst>
                  <a:ext uri="{0D108BD9-81ED-4DB2-BD59-A6C34878D82A}">
                    <a16:rowId xmlns:a16="http://schemas.microsoft.com/office/drawing/2014/main" val="2443955159"/>
                  </a:ext>
                </a:extLst>
              </a:tr>
            </a:tbl>
          </a:graphicData>
        </a:graphic>
      </p:graphicFrame>
    </p:spTree>
    <p:extLst>
      <p:ext uri="{BB962C8B-B14F-4D97-AF65-F5344CB8AC3E}">
        <p14:creationId xmlns:p14="http://schemas.microsoft.com/office/powerpoint/2010/main" val="377398901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Heiko Kruse</a:t>
            </a:r>
          </a:p>
          <a:p>
            <a:pPr algn="ctr">
              <a:spcBef>
                <a:spcPct val="0"/>
              </a:spcBef>
              <a:buFontTx/>
              <a:buNone/>
            </a:pPr>
            <a:r>
              <a:rPr lang="fi-FI" altLang="en-US" sz="1400" dirty="0">
                <a:latin typeface="Arial" pitchFamily="34" charset="0"/>
                <a:cs typeface="Arial" pitchFamily="34" charset="0"/>
              </a:rPr>
              <a:t>3GPP TSG CT WG6 Chairman</a:t>
            </a:r>
          </a:p>
          <a:p>
            <a:pPr algn="ctr">
              <a:spcBef>
                <a:spcPct val="0"/>
              </a:spcBef>
              <a:buFontTx/>
              <a:buNone/>
            </a:pPr>
            <a:r>
              <a:rPr lang="fi-FI" altLang="en-US" sz="1400" dirty="0">
                <a:solidFill>
                  <a:srgbClr val="7F7F7F"/>
                </a:solidFill>
                <a:latin typeface="Arial" pitchFamily="34" charset="0"/>
              </a:rPr>
              <a:t>h</a:t>
            </a:r>
            <a:r>
              <a:rPr lang="fi-FI" altLang="en-US" sz="1400" dirty="0">
                <a:solidFill>
                  <a:srgbClr val="7F7F7F"/>
                </a:solidFill>
                <a:latin typeface="Arial" pitchFamily="34" charset="0"/>
                <a:cs typeface="Arial" pitchFamily="34" charset="0"/>
              </a:rPr>
              <a:t>eiko.kruse@idemia.com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WG6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Heiko </a:t>
            </a:r>
            <a:r>
              <a:rPr lang="fr-FR" altLang="en-US" sz="1800" dirty="0" err="1"/>
              <a:t>Kruse</a:t>
            </a:r>
            <a:endParaRPr lang="fr-FR" altLang="en-US" sz="1800" dirty="0"/>
          </a:p>
          <a:p>
            <a:pPr>
              <a:lnSpc>
                <a:spcPct val="100000"/>
              </a:lnSpc>
              <a:spcBef>
                <a:spcPct val="0"/>
              </a:spcBef>
              <a:buFontTx/>
              <a:buNone/>
            </a:pPr>
            <a:r>
              <a:rPr lang="fr-FR" altLang="en-US" sz="1800" dirty="0"/>
              <a:t>TSG CT WG6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heiko.kruse@idemia.com</a:t>
            </a: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Ly </a:t>
            </a:r>
            <a:r>
              <a:rPr lang="fr-FR" altLang="en-US" sz="1800" dirty="0" err="1"/>
              <a:t>Thanh</a:t>
            </a:r>
            <a:r>
              <a:rPr lang="fr-FR" altLang="en-US" sz="1800" dirty="0"/>
              <a:t> Phan</a:t>
            </a:r>
          </a:p>
          <a:p>
            <a:pPr>
              <a:lnSpc>
                <a:spcPct val="100000"/>
              </a:lnSpc>
              <a:spcBef>
                <a:spcPct val="0"/>
              </a:spcBef>
              <a:buFontTx/>
              <a:buNone/>
            </a:pPr>
            <a:r>
              <a:rPr lang="fr-FR" altLang="en-US" sz="1800" dirty="0"/>
              <a:t>TSG CT WG6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err="1"/>
              <a:t>Re-elected</a:t>
            </a:r>
            <a:r>
              <a:rPr lang="fr-FR" altLang="en-US" sz="1800" dirty="0"/>
              <a:t> at CT6#97</a:t>
            </a:r>
            <a:br>
              <a:rPr lang="fr-FR" altLang="en-US" sz="1800" dirty="0"/>
            </a:br>
            <a:r>
              <a:rPr lang="en-US" altLang="en-US" sz="1800" dirty="0"/>
              <a:t>ly-thanh.phan@thalesgroup.com</a:t>
            </a: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Kimmo Kymalainen</a:t>
            </a:r>
          </a:p>
          <a:p>
            <a:pPr>
              <a:lnSpc>
                <a:spcPct val="100000"/>
              </a:lnSpc>
              <a:spcBef>
                <a:spcPct val="0"/>
              </a:spcBef>
              <a:buFontTx/>
              <a:buNone/>
            </a:pPr>
            <a:r>
              <a:rPr lang="fr-FR" altLang="en-US" sz="1800"/>
              <a:t>Secretary</a:t>
            </a:r>
          </a:p>
          <a:p>
            <a:pPr>
              <a:lnSpc>
                <a:spcPct val="100000"/>
              </a:lnSpc>
              <a:spcBef>
                <a:spcPct val="0"/>
              </a:spcBef>
              <a:buFontTx/>
              <a:buNone/>
            </a:pPr>
            <a:r>
              <a:rPr lang="fr-FR" altLang="en-US" sz="1800"/>
              <a:t>MCC</a:t>
            </a:r>
          </a:p>
          <a:p>
            <a:pPr>
              <a:lnSpc>
                <a:spcPct val="100000"/>
              </a:lnSpc>
              <a:spcBef>
                <a:spcPct val="0"/>
              </a:spcBef>
              <a:buFontTx/>
              <a:buNone/>
            </a:pPr>
            <a:r>
              <a:rPr lang="en-US" altLang="en-US" sz="1800"/>
              <a:t>kimmo.kymalainen@3gpp.org</a:t>
            </a:r>
          </a:p>
        </p:txBody>
      </p:sp>
      <p:pic>
        <p:nvPicPr>
          <p:cNvPr id="4106" name="Pictur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200" y="4918075"/>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5796823" y="1973263"/>
            <a:ext cx="1540098" cy="1540098"/>
          </a:xfrm>
          <a:prstGeom prst="rect">
            <a:avLst/>
          </a:prstGeom>
        </p:spPr>
      </p:pic>
      <p:pic>
        <p:nvPicPr>
          <p:cNvPr id="3" name="Picture 2"/>
          <p:cNvPicPr>
            <a:picLocks noChangeAspect="1"/>
          </p:cNvPicPr>
          <p:nvPr/>
        </p:nvPicPr>
        <p:blipFill>
          <a:blip r:embed="rId6"/>
          <a:stretch>
            <a:fillRect/>
          </a:stretch>
        </p:blipFill>
        <p:spPr>
          <a:xfrm flipH="1">
            <a:off x="660642" y="1777291"/>
            <a:ext cx="1195509" cy="1555694"/>
          </a:xfrm>
          <a:prstGeom prst="rect">
            <a:avLst/>
          </a:prstGeom>
        </p:spPr>
      </p:pic>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p:txBody>
          <a:bodyPr/>
          <a:lstStyle/>
          <a:p>
            <a:r>
              <a:rPr lang="en-US" altLang="fr-FR"/>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en-US" altLang="fr-FR" dirty="0" smtClean="0"/>
              <a:t>CT6#104-e </a:t>
            </a:r>
          </a:p>
          <a:p>
            <a:pPr lvl="3"/>
            <a:r>
              <a:rPr lang="en-US" altLang="fr-FR" dirty="0" smtClean="0"/>
              <a:t>(02 – 05 March)</a:t>
            </a:r>
            <a:endParaRPr lang="en-US" altLang="fr-FR" dirty="0"/>
          </a:p>
        </p:txBody>
      </p:sp>
      <p:sp>
        <p:nvSpPr>
          <p:cNvPr id="5124" name="Espace réservé du contenu 3"/>
          <p:cNvSpPr txBox="1">
            <a:spLocks/>
          </p:cNvSpPr>
          <p:nvPr/>
        </p:nvSpPr>
        <p:spPr bwMode="auto">
          <a:xfrm>
            <a:off x="6633807" y="1825626"/>
            <a:ext cx="4488230"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smtClean="0"/>
              <a:t>CT6#105: canceled</a:t>
            </a:r>
          </a:p>
          <a:p>
            <a:pPr lvl="2"/>
            <a:r>
              <a:rPr lang="en-US" altLang="fr-FR" dirty="0" smtClean="0"/>
              <a:t>CT6#106-e</a:t>
            </a:r>
            <a:endParaRPr lang="en-US" altLang="fr-FR" dirty="0"/>
          </a:p>
          <a:p>
            <a:pPr lvl="3"/>
            <a:r>
              <a:rPr lang="en-US" altLang="fr-FR" dirty="0" smtClean="0"/>
              <a:t>(25 – 28 May 2021)</a:t>
            </a:r>
            <a:endParaRPr lang="en-US" altLang="fr-FR" dirty="0"/>
          </a:p>
          <a:p>
            <a:pPr lvl="1"/>
            <a:r>
              <a:rPr lang="en-US" altLang="fr-FR" dirty="0"/>
              <a:t>Ad-hoc:</a:t>
            </a:r>
          </a:p>
          <a:p>
            <a:pPr lvl="2"/>
            <a:r>
              <a:rPr lang="en-US" altLang="fr-FR" dirty="0"/>
              <a:t>None</a:t>
            </a:r>
          </a:p>
          <a:p>
            <a:endParaRPr lang="en-US" altLang="fr-FR"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TSG WG CT6 Statistics</a:t>
            </a:r>
          </a:p>
        </p:txBody>
      </p:sp>
      <p:sp>
        <p:nvSpPr>
          <p:cNvPr id="3" name="Espace réservé du contenu 2"/>
          <p:cNvSpPr>
            <a:spLocks noGrp="1"/>
          </p:cNvSpPr>
          <p:nvPr>
            <p:ph idx="1"/>
          </p:nvPr>
        </p:nvSpPr>
        <p:spPr>
          <a:xfrm>
            <a:off x="838200" y="1825625"/>
            <a:ext cx="5257800" cy="4351338"/>
          </a:xfrm>
        </p:spPr>
        <p:txBody>
          <a:bodyPr/>
          <a:lstStyle/>
          <a:p>
            <a:r>
              <a:rPr lang="en-US" dirty="0"/>
              <a:t>Number of handled documents</a:t>
            </a:r>
          </a:p>
          <a:p>
            <a:pPr lvl="1"/>
            <a:r>
              <a:rPr lang="en-US" dirty="0" smtClean="0"/>
              <a:t>64 new</a:t>
            </a:r>
          </a:p>
          <a:p>
            <a:pPr lvl="1"/>
            <a:r>
              <a:rPr lang="en-US" dirty="0" smtClean="0"/>
              <a:t>50 postponed from CT6#103-e</a:t>
            </a:r>
            <a:endParaRPr lang="en-US" dirty="0"/>
          </a:p>
          <a:p>
            <a:pPr marL="457200" lvl="1" indent="0">
              <a:buNone/>
            </a:pPr>
            <a:r>
              <a:rPr lang="en-US" dirty="0"/>
              <a:t>Agreed CRs </a:t>
            </a:r>
          </a:p>
          <a:p>
            <a:pPr lvl="1"/>
            <a:r>
              <a:rPr lang="en-US" dirty="0" smtClean="0"/>
              <a:t>18 </a:t>
            </a:r>
          </a:p>
          <a:p>
            <a:pPr lvl="1"/>
            <a:r>
              <a:rPr lang="en-US" dirty="0" smtClean="0"/>
              <a:t>Cat A(2)/</a:t>
            </a:r>
            <a:r>
              <a:rPr lang="en-US" dirty="0"/>
              <a:t>B </a:t>
            </a:r>
            <a:r>
              <a:rPr lang="en-US" dirty="0" smtClean="0"/>
              <a:t>(6)/</a:t>
            </a:r>
            <a:r>
              <a:rPr lang="en-US" dirty="0"/>
              <a:t>C </a:t>
            </a:r>
            <a:r>
              <a:rPr lang="en-US" dirty="0" smtClean="0"/>
              <a:t>(1)/</a:t>
            </a:r>
            <a:r>
              <a:rPr lang="en-US" dirty="0"/>
              <a:t>F </a:t>
            </a:r>
            <a:r>
              <a:rPr lang="en-US" dirty="0" smtClean="0"/>
              <a:t>(</a:t>
            </a:r>
            <a:r>
              <a:rPr lang="en-US" dirty="0"/>
              <a:t>5</a:t>
            </a:r>
            <a:r>
              <a:rPr lang="en-US" dirty="0" smtClean="0"/>
              <a:t>)/</a:t>
            </a:r>
            <a:r>
              <a:rPr lang="en-US" dirty="0"/>
              <a:t>D </a:t>
            </a:r>
            <a:r>
              <a:rPr lang="en-US" dirty="0" smtClean="0"/>
              <a:t>(4) </a:t>
            </a:r>
            <a:endParaRPr lang="en-US" dirty="0"/>
          </a:p>
          <a:p>
            <a:pPr lvl="1"/>
            <a:r>
              <a:rPr lang="en-US" dirty="0" smtClean="0"/>
              <a:t>Rel-15(1) </a:t>
            </a:r>
            <a:r>
              <a:rPr lang="en-US" dirty="0"/>
              <a:t>/ </a:t>
            </a:r>
            <a:r>
              <a:rPr lang="en-US" dirty="0" smtClean="0"/>
              <a:t>Rel-16(14) / Rel-17(3)</a:t>
            </a:r>
            <a:endParaRPr lang="en-US" dirty="0"/>
          </a:p>
          <a:p>
            <a:r>
              <a:rPr lang="en-US" dirty="0"/>
              <a:t>Agreed </a:t>
            </a:r>
            <a:r>
              <a:rPr lang="en-US" dirty="0" err="1"/>
              <a:t>pCRs</a:t>
            </a:r>
            <a:endParaRPr lang="en-US" dirty="0"/>
          </a:p>
          <a:p>
            <a:pPr lvl="1"/>
            <a:r>
              <a:rPr lang="en-US" dirty="0"/>
              <a:t>none</a:t>
            </a:r>
          </a:p>
          <a:p>
            <a:r>
              <a:rPr lang="en-US" dirty="0"/>
              <a:t>Attendances</a:t>
            </a:r>
          </a:p>
          <a:p>
            <a:pPr lvl="2"/>
            <a:r>
              <a:rPr lang="en-US" altLang="fr-FR" dirty="0" smtClean="0"/>
              <a:t>CT6#103-e</a:t>
            </a:r>
            <a:r>
              <a:rPr lang="en-US" altLang="fr-FR" dirty="0"/>
              <a:t>: </a:t>
            </a:r>
            <a:r>
              <a:rPr lang="en-US" altLang="fr-FR" dirty="0" smtClean="0"/>
              <a:t>33 </a:t>
            </a:r>
            <a:r>
              <a:rPr lang="en-US" altLang="fr-FR" dirty="0"/>
              <a:t>registered</a:t>
            </a:r>
          </a:p>
        </p:txBody>
      </p:sp>
      <p:sp>
        <p:nvSpPr>
          <p:cNvPr id="4" name="Espace réservé du contenu 2"/>
          <p:cNvSpPr txBox="1">
            <a:spLocks/>
          </p:cNvSpPr>
          <p:nvPr/>
        </p:nvSpPr>
        <p:spPr bwMode="auto">
          <a:xfrm>
            <a:off x="6698673"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(if needed</a:t>
            </a:r>
            <a:r>
              <a:rPr lang="en-US" altLang="fr-FR" dirty="0" smtClean="0"/>
              <a:t>)</a:t>
            </a:r>
          </a:p>
          <a:p>
            <a:pPr lvl="1"/>
            <a:r>
              <a:rPr lang="en-US" altLang="fr-FR" sz="2000" dirty="0" smtClean="0"/>
              <a:t>All postponed contributions on the topic of “</a:t>
            </a:r>
            <a:r>
              <a:rPr lang="en-US" altLang="fr-FR" sz="2000" dirty="0" err="1" smtClean="0"/>
              <a:t>blackbox</a:t>
            </a:r>
            <a:r>
              <a:rPr lang="en-US" altLang="fr-FR" sz="2000" dirty="0" smtClean="0"/>
              <a:t>” testing approach (for embedded UICC) have been noted. New approach is a combination of </a:t>
            </a:r>
            <a:r>
              <a:rPr lang="en-US" altLang="fr-FR" sz="2000" dirty="0" err="1" smtClean="0"/>
              <a:t>blackbox</a:t>
            </a:r>
            <a:r>
              <a:rPr lang="en-US" altLang="fr-FR" sz="2000" dirty="0" smtClean="0"/>
              <a:t> testing and additional events. A new WID to create a dedicated test specification has been agreed in CT6 (see CP-210086)</a:t>
            </a:r>
            <a:endParaRPr lang="en-US" altLang="fr-FR" sz="2000" dirty="0"/>
          </a:p>
        </p:txBody>
      </p:sp>
    </p:spTree>
    <p:extLst>
      <p:ext uri="{BB962C8B-B14F-4D97-AF65-F5344CB8AC3E}">
        <p14:creationId xmlns:p14="http://schemas.microsoft.com/office/powerpoint/2010/main" val="8967107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a:t>New /revised </a:t>
            </a:r>
            <a:r>
              <a:rPr lang="en-US" altLang="fr-FR" sz="3600" dirty="0" smtClean="0"/>
              <a:t>agreed/endorsed  </a:t>
            </a:r>
            <a:r>
              <a:rPr lang="en-US" altLang="fr-FR" sz="3600" dirty="0"/>
              <a:t>Study/Work Items</a:t>
            </a:r>
          </a:p>
        </p:txBody>
      </p:sp>
      <p:graphicFrame>
        <p:nvGraphicFramePr>
          <p:cNvPr id="4" name="Tableau 3"/>
          <p:cNvGraphicFramePr>
            <a:graphicFrameLocks noGrp="1"/>
          </p:cNvGraphicFramePr>
          <p:nvPr>
            <p:extLst>
              <p:ext uri="{D42A27DB-BD31-4B8C-83A1-F6EECF244321}">
                <p14:modId xmlns:p14="http://schemas.microsoft.com/office/powerpoint/2010/main" val="3074243755"/>
              </p:ext>
            </p:extLst>
          </p:nvPr>
        </p:nvGraphicFramePr>
        <p:xfrm>
          <a:off x="209550" y="2282825"/>
          <a:ext cx="11742738" cy="4042763"/>
        </p:xfrm>
        <a:graphic>
          <a:graphicData uri="http://schemas.openxmlformats.org/drawingml/2006/table">
            <a:tbl>
              <a:tblPr firstRow="1" firstCol="1" bandRow="1"/>
              <a:tblGrid>
                <a:gridCol w="1453022">
                  <a:extLst>
                    <a:ext uri="{9D8B030D-6E8A-4147-A177-3AD203B41FA5}">
                      <a16:colId xmlns:a16="http://schemas.microsoft.com/office/drawing/2014/main" val="20000"/>
                    </a:ext>
                  </a:extLst>
                </a:gridCol>
                <a:gridCol w="4200367">
                  <a:extLst>
                    <a:ext uri="{9D8B030D-6E8A-4147-A177-3AD203B41FA5}">
                      <a16:colId xmlns:a16="http://schemas.microsoft.com/office/drawing/2014/main" val="20001"/>
                    </a:ext>
                  </a:extLst>
                </a:gridCol>
                <a:gridCol w="2036032">
                  <a:extLst>
                    <a:ext uri="{9D8B030D-6E8A-4147-A177-3AD203B41FA5}">
                      <a16:colId xmlns:a16="http://schemas.microsoft.com/office/drawing/2014/main" val="20002"/>
                    </a:ext>
                  </a:extLst>
                </a:gridCol>
                <a:gridCol w="4053317">
                  <a:extLst>
                    <a:ext uri="{9D8B030D-6E8A-4147-A177-3AD203B41FA5}">
                      <a16:colId xmlns:a16="http://schemas.microsoft.com/office/drawing/2014/main" val="20003"/>
                    </a:ext>
                  </a:extLst>
                </a:gridCol>
              </a:tblGrid>
              <a:tr h="403279">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a:solidFill>
                            <a:srgbClr val="FFFFFF"/>
                          </a:solidFill>
                          <a:effectLst/>
                          <a:latin typeface="Arial"/>
                          <a:ea typeface="Times New Roman"/>
                        </a:rPr>
                        <a:t>Source</a:t>
                      </a:r>
                      <a:endParaRPr lang="fr-FR" sz="160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r>
                        <a:rPr lang="fr-FR" sz="1600" dirty="0" smtClean="0">
                          <a:solidFill>
                            <a:srgbClr val="000000"/>
                          </a:solidFill>
                          <a:effectLst/>
                          <a:latin typeface="Arial"/>
                          <a:ea typeface="Times New Roman"/>
                        </a:rPr>
                        <a:t>CP-210086</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de-DE" sz="1800" kern="1200" dirty="0" smtClean="0">
                          <a:solidFill>
                            <a:schemeClr val="tx1"/>
                          </a:solidFill>
                          <a:effectLst/>
                          <a:latin typeface="+mn-lt"/>
                          <a:ea typeface="+mn-ea"/>
                          <a:cs typeface="+mn-cs"/>
                        </a:rPr>
                        <a:t>New WID on CT </a:t>
                      </a:r>
                      <a:r>
                        <a:rPr lang="de-DE" sz="1800" kern="1200" dirty="0" err="1" smtClean="0">
                          <a:solidFill>
                            <a:schemeClr val="tx1"/>
                          </a:solidFill>
                          <a:effectLst/>
                          <a:latin typeface="+mn-lt"/>
                          <a:ea typeface="+mn-ea"/>
                          <a:cs typeface="+mn-cs"/>
                        </a:rPr>
                        <a:t>aspects</a:t>
                      </a:r>
                      <a:r>
                        <a:rPr lang="de-DE" sz="1800" kern="1200" dirty="0" smtClean="0">
                          <a:solidFill>
                            <a:schemeClr val="tx1"/>
                          </a:solidFill>
                          <a:effectLst/>
                          <a:latin typeface="+mn-lt"/>
                          <a:ea typeface="+mn-ea"/>
                          <a:cs typeface="+mn-cs"/>
                        </a:rPr>
                        <a:t> on UICC-terminal </a:t>
                      </a:r>
                      <a:r>
                        <a:rPr lang="de-DE" sz="1800" kern="1200" dirty="0" err="1" smtClean="0">
                          <a:solidFill>
                            <a:schemeClr val="tx1"/>
                          </a:solidFill>
                          <a:effectLst/>
                          <a:latin typeface="+mn-lt"/>
                          <a:ea typeface="+mn-ea"/>
                          <a:cs typeface="+mn-cs"/>
                        </a:rPr>
                        <a:t>interface</a:t>
                      </a:r>
                      <a:r>
                        <a:rPr lang="de-DE" sz="1800" kern="1200" dirty="0" smtClean="0">
                          <a:solidFill>
                            <a:schemeClr val="tx1"/>
                          </a:solidFill>
                          <a:effectLst/>
                          <a:latin typeface="+mn-lt"/>
                          <a:ea typeface="+mn-ea"/>
                          <a:cs typeface="+mn-cs"/>
                        </a:rPr>
                        <a:t> </a:t>
                      </a:r>
                      <a:r>
                        <a:rPr lang="de-DE" sz="1800" kern="1200" dirty="0" err="1" smtClean="0">
                          <a:solidFill>
                            <a:schemeClr val="tx1"/>
                          </a:solidFill>
                          <a:effectLst/>
                          <a:latin typeface="+mn-lt"/>
                          <a:ea typeface="+mn-ea"/>
                          <a:cs typeface="+mn-cs"/>
                        </a:rPr>
                        <a:t>testing</a:t>
                      </a:r>
                      <a:r>
                        <a:rPr lang="de-DE" sz="1800" kern="1200" dirty="0" smtClean="0">
                          <a:solidFill>
                            <a:schemeClr val="tx1"/>
                          </a:solidFill>
                          <a:effectLst/>
                          <a:latin typeface="+mn-lt"/>
                          <a:ea typeface="+mn-ea"/>
                          <a:cs typeface="+mn-cs"/>
                        </a:rPr>
                        <a:t> </a:t>
                      </a:r>
                      <a:r>
                        <a:rPr lang="de-DE" sz="1800" kern="1200" dirty="0" err="1" smtClean="0">
                          <a:solidFill>
                            <a:schemeClr val="tx1"/>
                          </a:solidFill>
                          <a:effectLst/>
                          <a:latin typeface="+mn-lt"/>
                          <a:ea typeface="+mn-ea"/>
                          <a:cs typeface="+mn-cs"/>
                        </a:rPr>
                        <a:t>for</a:t>
                      </a:r>
                      <a:r>
                        <a:rPr lang="de-DE" sz="1800" kern="1200" dirty="0" smtClean="0">
                          <a:solidFill>
                            <a:schemeClr val="tx1"/>
                          </a:solidFill>
                          <a:effectLst/>
                          <a:latin typeface="+mn-lt"/>
                          <a:ea typeface="+mn-ea"/>
                          <a:cs typeface="+mn-cs"/>
                        </a:rPr>
                        <a:t> UEs </a:t>
                      </a:r>
                      <a:r>
                        <a:rPr lang="de-DE" sz="1800" kern="1200" dirty="0" err="1" smtClean="0">
                          <a:solidFill>
                            <a:schemeClr val="tx1"/>
                          </a:solidFill>
                          <a:effectLst/>
                          <a:latin typeface="+mn-lt"/>
                          <a:ea typeface="+mn-ea"/>
                          <a:cs typeface="+mn-cs"/>
                        </a:rPr>
                        <a:t>with</a:t>
                      </a:r>
                      <a:r>
                        <a:rPr lang="de-DE" sz="1800" kern="1200" dirty="0" smtClean="0">
                          <a:solidFill>
                            <a:schemeClr val="tx1"/>
                          </a:solidFill>
                          <a:effectLst/>
                          <a:latin typeface="+mn-lt"/>
                          <a:ea typeface="+mn-ea"/>
                          <a:cs typeface="+mn-cs"/>
                        </a:rPr>
                        <a:t> non-</a:t>
                      </a:r>
                      <a:r>
                        <a:rPr lang="de-DE" sz="1800" kern="1200" dirty="0" err="1" smtClean="0">
                          <a:solidFill>
                            <a:schemeClr val="tx1"/>
                          </a:solidFill>
                          <a:effectLst/>
                          <a:latin typeface="+mn-lt"/>
                          <a:ea typeface="+mn-ea"/>
                          <a:cs typeface="+mn-cs"/>
                        </a:rPr>
                        <a:t>removable</a:t>
                      </a:r>
                      <a:r>
                        <a:rPr lang="de-DE" sz="1800" kern="1200" dirty="0" smtClean="0">
                          <a:solidFill>
                            <a:schemeClr val="tx1"/>
                          </a:solidFill>
                          <a:effectLst/>
                          <a:latin typeface="+mn-lt"/>
                          <a:ea typeface="+mn-ea"/>
                          <a:cs typeface="+mn-cs"/>
                        </a:rPr>
                        <a:t> UICCs</a:t>
                      </a:r>
                      <a:endParaRPr lang="en-US"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smtClean="0">
                          <a:solidFill>
                            <a:srgbClr val="000000"/>
                          </a:solidFill>
                          <a:effectLst/>
                          <a:latin typeface="Arial"/>
                          <a:ea typeface="Times New Roman"/>
                        </a:rPr>
                        <a:t>CT6/ Comprion</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900" i="1" dirty="0" smtClean="0">
                          <a:solidFill>
                            <a:srgbClr val="000000"/>
                          </a:solidFill>
                          <a:effectLst/>
                          <a:latin typeface="Arial"/>
                          <a:ea typeface="Times New Roman"/>
                        </a:rPr>
                        <a:t>Different from explicit verification as used in 3GPP TS 31.121 and 31.124, the introduction of new and additional test methods shall enable an implicit verification of content and requirements specified in TS 31.102 (Characteristics of the USIM application) and TS 31.111 (USIM Application Toolkit) for devices where the physical UICC-terminal interface is not accessible. As there is a variety of UICC/USIM implementations is available supporting different methods to store, access and provide file content and CAT functionality different methods to verify the conformance requirements of each particular test cases may be offered. In addition to verification methods defined in the initial creation phase of these new specifications alternative verification methods can be endorsed by CT6 group decision. E.g. the verification by events when specified and available in ETSI Java API specifications.</a:t>
                      </a:r>
                      <a:endParaRPr lang="en-US" sz="900" i="1"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sz="1600" dirty="0" smtClean="0">
                          <a:solidFill>
                            <a:srgbClr val="000000"/>
                          </a:solidFill>
                          <a:effectLst/>
                          <a:latin typeface="Arial"/>
                          <a:ea typeface="Times New Roman"/>
                        </a:rPr>
                        <a:t>CP-210148</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1600" dirty="0" smtClean="0">
                          <a:solidFill>
                            <a:srgbClr val="000000"/>
                          </a:solidFill>
                          <a:effectLst/>
                          <a:latin typeface="Arial"/>
                          <a:ea typeface="Times New Roman"/>
                        </a:rPr>
                        <a:t>Revised WID on Enhancement for the 5G Control Plane Steering of Roaming for UE in CONNECTED mode</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dirty="0" smtClean="0">
                          <a:solidFill>
                            <a:srgbClr val="000000"/>
                          </a:solidFill>
                          <a:effectLst/>
                          <a:latin typeface="Arial"/>
                          <a:ea typeface="Times New Roman"/>
                        </a:rPr>
                        <a:t>CT1/ NTT DOCOMO</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900" i="1" dirty="0" smtClean="0">
                          <a:solidFill>
                            <a:srgbClr val="000000"/>
                          </a:solidFill>
                          <a:effectLst/>
                          <a:latin typeface="Arial"/>
                          <a:ea typeface="Times New Roman"/>
                        </a:rPr>
                        <a:t>Impacts on the USIM to support the new SOR information for UEs in connected mode.</a:t>
                      </a:r>
                      <a:endParaRPr lang="fr-FR" sz="900" i="1"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r>
                        <a:rPr lang="fr-FR" sz="1600" dirty="0" smtClean="0">
                          <a:solidFill>
                            <a:srgbClr val="000000"/>
                          </a:solidFill>
                          <a:effectLst/>
                          <a:latin typeface="Arial"/>
                          <a:ea typeface="Times New Roman"/>
                        </a:rPr>
                        <a:t>CP-210141</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800" kern="1200" dirty="0" smtClean="0">
                          <a:solidFill>
                            <a:schemeClr val="tx1"/>
                          </a:solidFill>
                          <a:effectLst/>
                          <a:latin typeface="+mn-lt"/>
                          <a:ea typeface="+mn-ea"/>
                          <a:cs typeface="+mn-cs"/>
                        </a:rPr>
                        <a:t>New WID on CT aspects of Enhancement for Proximity based Services in 5GS</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dirty="0" smtClean="0">
                          <a:solidFill>
                            <a:srgbClr val="000000"/>
                          </a:solidFill>
                          <a:effectLst/>
                          <a:latin typeface="Arial"/>
                          <a:ea typeface="Times New Roman"/>
                        </a:rPr>
                        <a:t>CT1/ CATT/OPPO</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900" i="1" dirty="0" smtClean="0">
                          <a:solidFill>
                            <a:srgbClr val="000000"/>
                          </a:solidFill>
                          <a:effectLst/>
                          <a:latin typeface="Arial"/>
                          <a:ea typeface="Times New Roman"/>
                        </a:rPr>
                        <a:t>support of proximity based services in 5GS by means of using the USIM.</a:t>
                      </a:r>
                    </a:p>
                    <a:p>
                      <a:pPr hangingPunct="0">
                        <a:spcAft>
                          <a:spcPts val="1200"/>
                        </a:spcAft>
                      </a:pPr>
                      <a:endParaRPr lang="fr-FR" sz="900" i="1"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r>
                        <a:rPr lang="fr-FR" sz="1600" dirty="0" smtClean="0">
                          <a:solidFill>
                            <a:srgbClr val="000000"/>
                          </a:solidFill>
                          <a:effectLst/>
                          <a:latin typeface="Arial"/>
                          <a:ea typeface="Times New Roman"/>
                        </a:rPr>
                        <a:t>CP-210149</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800" kern="1200" dirty="0" smtClean="0">
                          <a:solidFill>
                            <a:schemeClr val="tx1"/>
                          </a:solidFill>
                          <a:effectLst/>
                          <a:latin typeface="+mn-lt"/>
                          <a:ea typeface="+mn-ea"/>
                          <a:cs typeface="+mn-cs"/>
                        </a:rPr>
                        <a:t>Revised Work </a:t>
                      </a:r>
                      <a:r>
                        <a:rPr lang="en-GB" sz="1800" kern="1200" dirty="0" smtClean="0">
                          <a:solidFill>
                            <a:schemeClr val="tx1"/>
                          </a:solidFill>
                          <a:effectLst/>
                          <a:latin typeface="+mn-lt"/>
                          <a:ea typeface="+mn-ea"/>
                          <a:cs typeface="+mn-cs"/>
                        </a:rPr>
                        <a:t>item on CT aspects of 5GC architecture for satellite networks</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800" kern="1200" dirty="0" smtClean="0">
                          <a:solidFill>
                            <a:schemeClr val="tx1"/>
                          </a:solidFill>
                          <a:effectLst/>
                          <a:latin typeface="+mn-lt"/>
                          <a:ea typeface="+mn-ea"/>
                          <a:cs typeface="+mn-cs"/>
                        </a:rPr>
                        <a:t>CT1/ Qualcomm CDMA Technologies</a:t>
                      </a:r>
                      <a:endParaRPr lang="fr-FR" sz="160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900" i="1" dirty="0" smtClean="0">
                          <a:solidFill>
                            <a:srgbClr val="000000"/>
                          </a:solidFill>
                          <a:effectLst/>
                          <a:latin typeface="Arial"/>
                          <a:ea typeface="Times New Roman"/>
                        </a:rPr>
                        <a:t>The objective of the normative phase is to update the relevant CT6 specifications to support in USIM the stage 2 requirements for integration of satellite access in the 5G System core network protocols. Stage 3 work shall be started only after the applicable normative stage 2 work is available.</a:t>
                      </a:r>
                      <a:endParaRPr lang="fr-FR" sz="900" i="1"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Work Plan</a:t>
            </a:r>
          </a:p>
        </p:txBody>
      </p:sp>
      <p:graphicFrame>
        <p:nvGraphicFramePr>
          <p:cNvPr id="4" name="Tableau 3"/>
          <p:cNvGraphicFramePr>
            <a:graphicFrameLocks noGrp="1"/>
          </p:cNvGraphicFramePr>
          <p:nvPr>
            <p:extLst>
              <p:ext uri="{D42A27DB-BD31-4B8C-83A1-F6EECF244321}">
                <p14:modId xmlns:p14="http://schemas.microsoft.com/office/powerpoint/2010/main" val="3211585512"/>
              </p:ext>
            </p:extLst>
          </p:nvPr>
        </p:nvGraphicFramePr>
        <p:xfrm>
          <a:off x="304799" y="2126071"/>
          <a:ext cx="11173841" cy="2955381"/>
        </p:xfrm>
        <a:graphic>
          <a:graphicData uri="http://schemas.openxmlformats.org/drawingml/2006/table">
            <a:tbl>
              <a:tblPr firstRow="1" firstCol="1" bandRow="1"/>
              <a:tblGrid>
                <a:gridCol w="5253790">
                  <a:extLst>
                    <a:ext uri="{9D8B030D-6E8A-4147-A177-3AD203B41FA5}">
                      <a16:colId xmlns:a16="http://schemas.microsoft.com/office/drawing/2014/main" val="20000"/>
                    </a:ext>
                  </a:extLst>
                </a:gridCol>
                <a:gridCol w="2208425">
                  <a:extLst>
                    <a:ext uri="{9D8B030D-6E8A-4147-A177-3AD203B41FA5}">
                      <a16:colId xmlns:a16="http://schemas.microsoft.com/office/drawing/2014/main" val="20001"/>
                    </a:ext>
                  </a:extLst>
                </a:gridCol>
                <a:gridCol w="940200">
                  <a:extLst>
                    <a:ext uri="{9D8B030D-6E8A-4147-A177-3AD203B41FA5}">
                      <a16:colId xmlns:a16="http://schemas.microsoft.com/office/drawing/2014/main" val="20002"/>
                    </a:ext>
                  </a:extLst>
                </a:gridCol>
                <a:gridCol w="940201">
                  <a:extLst>
                    <a:ext uri="{9D8B030D-6E8A-4147-A177-3AD203B41FA5}">
                      <a16:colId xmlns:a16="http://schemas.microsoft.com/office/drawing/2014/main" val="20003"/>
                    </a:ext>
                  </a:extLst>
                </a:gridCol>
                <a:gridCol w="572933">
                  <a:extLst>
                    <a:ext uri="{9D8B030D-6E8A-4147-A177-3AD203B41FA5}">
                      <a16:colId xmlns:a16="http://schemas.microsoft.com/office/drawing/2014/main" val="20004"/>
                    </a:ext>
                  </a:extLst>
                </a:gridCol>
                <a:gridCol w="1258292">
                  <a:extLst>
                    <a:ext uri="{9D8B030D-6E8A-4147-A177-3AD203B41FA5}">
                      <a16:colId xmlns:a16="http://schemas.microsoft.com/office/drawing/2014/main"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17369">
                <a:tc>
                  <a:txBody>
                    <a:bodyPr/>
                    <a:lstStyle/>
                    <a:p>
                      <a:pPr marL="0" marR="0" indent="0" algn="l" defTabSz="914400" rtl="0" eaLnBrk="1" fontAlgn="auto" latinLnBrk="0" hangingPunct="0">
                        <a:lnSpc>
                          <a:spcPct val="100000"/>
                        </a:lnSpc>
                        <a:spcBef>
                          <a:spcPts val="0"/>
                        </a:spcBef>
                        <a:spcAft>
                          <a:spcPts val="1200"/>
                        </a:spcAft>
                        <a:buClrTx/>
                        <a:buSzTx/>
                        <a:buFontTx/>
                        <a:buNone/>
                        <a:tabLst/>
                        <a:defRPr/>
                      </a:pPr>
                      <a:r>
                        <a:rPr lang="en-US" sz="1600" dirty="0">
                          <a:solidFill>
                            <a:srgbClr val="000000"/>
                          </a:solidFill>
                          <a:effectLst/>
                          <a:latin typeface="Arial"/>
                          <a:ea typeface="Times New Roman"/>
                        </a:rPr>
                        <a:t>UE Conformance Test Aspects – CT6 aspects of 5G System Phase 1</a:t>
                      </a:r>
                      <a:endParaRPr lang="fr-FR" sz="1600" dirty="0">
                        <a:solidFill>
                          <a:srgbClr val="00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ctr" hangingPunct="0">
                        <a:spcAft>
                          <a:spcPts val="600"/>
                        </a:spcAft>
                      </a:pPr>
                      <a:r>
                        <a:rPr lang="fr-FR" sz="1600" dirty="0">
                          <a:solidFill>
                            <a:srgbClr val="000000"/>
                          </a:solidFill>
                          <a:effectLst/>
                          <a:latin typeface="Arial "/>
                          <a:ea typeface="Times New Roman"/>
                        </a:rPr>
                        <a:t>5GS_Ph1_UEConTest</a:t>
                      </a:r>
                    </a:p>
                    <a:p>
                      <a:pPr algn="ctr" hangingPunct="0">
                        <a:spcAft>
                          <a:spcPts val="1200"/>
                        </a:spcAft>
                      </a:pPr>
                      <a:r>
                        <a:rPr lang="fr-FR" sz="1100" dirty="0">
                          <a:solidFill>
                            <a:srgbClr val="000000"/>
                          </a:solidFill>
                          <a:effectLst/>
                          <a:latin typeface="Arial "/>
                          <a:ea typeface="Times New Roman"/>
                        </a:rPr>
                        <a:t>(</a:t>
                      </a:r>
                      <a:r>
                        <a:rPr lang="fr-FR" sz="1100" dirty="0" err="1">
                          <a:solidFill>
                            <a:srgbClr val="000000"/>
                          </a:solidFill>
                          <a:effectLst/>
                          <a:latin typeface="Arial "/>
                          <a:ea typeface="Times New Roman"/>
                        </a:rPr>
                        <a:t>Comprion</a:t>
                      </a:r>
                      <a:r>
                        <a:rPr lang="fr-FR" sz="1100" dirty="0">
                          <a:solidFill>
                            <a:srgbClr val="000000"/>
                          </a:solidFill>
                          <a:effectLst/>
                          <a:latin typeface="Arial "/>
                          <a:ea typeface="Times New Roman"/>
                        </a:rPr>
                        <a:t>)</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rgbClr val="000000"/>
                          </a:solidFill>
                          <a:effectLst/>
                          <a:latin typeface="Arial "/>
                          <a:ea typeface="Times New Roman"/>
                        </a:rPr>
                        <a:t>2019-03</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rgbClr val="000000"/>
                          </a:solidFill>
                          <a:effectLst/>
                          <a:latin typeface="Arial "/>
                          <a:ea typeface="Times New Roman"/>
                        </a:rPr>
                        <a:t>2019-11</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1200"/>
                        </a:spcAft>
                      </a:pPr>
                      <a:r>
                        <a:rPr lang="fr-FR" sz="1600" dirty="0">
                          <a:solidFill>
                            <a:srgbClr val="FF0000"/>
                          </a:solidFill>
                          <a:effectLst/>
                          <a:latin typeface="Arial "/>
                          <a:ea typeface="Times New Roman"/>
                        </a:rPr>
                        <a:t>98</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600" i="1" dirty="0">
                          <a:solidFill>
                            <a:srgbClr val="000000"/>
                          </a:solidFill>
                          <a:effectLst/>
                          <a:latin typeface="Arial "/>
                          <a:ea typeface="Times New Roman"/>
                        </a:rPr>
                        <a:t>CP-183242</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52697">
                <a:tc>
                  <a:txBody>
                    <a:bodyPr/>
                    <a:lstStyle/>
                    <a:p>
                      <a:pPr hangingPunct="0">
                        <a:spcAft>
                          <a:spcPts val="1200"/>
                        </a:spcAft>
                      </a:pPr>
                      <a:r>
                        <a:rPr lang="de-DE" sz="1800" kern="1200" dirty="0" smtClean="0">
                          <a:solidFill>
                            <a:srgbClr val="FF0000"/>
                          </a:solidFill>
                          <a:effectLst/>
                          <a:latin typeface="+mn-lt"/>
                          <a:ea typeface="+mn-ea"/>
                          <a:cs typeface="+mn-cs"/>
                        </a:rPr>
                        <a:t>New WID on CT </a:t>
                      </a:r>
                      <a:r>
                        <a:rPr lang="de-DE" sz="1800" kern="1200" dirty="0" err="1" smtClean="0">
                          <a:solidFill>
                            <a:srgbClr val="FF0000"/>
                          </a:solidFill>
                          <a:effectLst/>
                          <a:latin typeface="+mn-lt"/>
                          <a:ea typeface="+mn-ea"/>
                          <a:cs typeface="+mn-cs"/>
                        </a:rPr>
                        <a:t>aspects</a:t>
                      </a:r>
                      <a:r>
                        <a:rPr lang="de-DE" sz="1800" kern="1200" dirty="0" smtClean="0">
                          <a:solidFill>
                            <a:srgbClr val="FF0000"/>
                          </a:solidFill>
                          <a:effectLst/>
                          <a:latin typeface="+mn-lt"/>
                          <a:ea typeface="+mn-ea"/>
                          <a:cs typeface="+mn-cs"/>
                        </a:rPr>
                        <a:t> on UICC-terminal </a:t>
                      </a:r>
                      <a:r>
                        <a:rPr lang="de-DE" sz="1800" kern="1200" dirty="0" err="1" smtClean="0">
                          <a:solidFill>
                            <a:srgbClr val="FF0000"/>
                          </a:solidFill>
                          <a:effectLst/>
                          <a:latin typeface="+mn-lt"/>
                          <a:ea typeface="+mn-ea"/>
                          <a:cs typeface="+mn-cs"/>
                        </a:rPr>
                        <a:t>interface</a:t>
                      </a:r>
                      <a:r>
                        <a:rPr lang="de-DE" sz="1800" kern="1200" dirty="0" smtClean="0">
                          <a:solidFill>
                            <a:srgbClr val="FF0000"/>
                          </a:solidFill>
                          <a:effectLst/>
                          <a:latin typeface="+mn-lt"/>
                          <a:ea typeface="+mn-ea"/>
                          <a:cs typeface="+mn-cs"/>
                        </a:rPr>
                        <a:t> </a:t>
                      </a:r>
                      <a:r>
                        <a:rPr lang="de-DE" sz="1800" kern="1200" dirty="0" err="1" smtClean="0">
                          <a:solidFill>
                            <a:srgbClr val="FF0000"/>
                          </a:solidFill>
                          <a:effectLst/>
                          <a:latin typeface="+mn-lt"/>
                          <a:ea typeface="+mn-ea"/>
                          <a:cs typeface="+mn-cs"/>
                        </a:rPr>
                        <a:t>testing</a:t>
                      </a:r>
                      <a:r>
                        <a:rPr lang="de-DE" sz="1800" kern="1200" dirty="0" smtClean="0">
                          <a:solidFill>
                            <a:srgbClr val="FF0000"/>
                          </a:solidFill>
                          <a:effectLst/>
                          <a:latin typeface="+mn-lt"/>
                          <a:ea typeface="+mn-ea"/>
                          <a:cs typeface="+mn-cs"/>
                        </a:rPr>
                        <a:t> </a:t>
                      </a:r>
                      <a:r>
                        <a:rPr lang="de-DE" sz="1800" kern="1200" dirty="0" err="1" smtClean="0">
                          <a:solidFill>
                            <a:srgbClr val="FF0000"/>
                          </a:solidFill>
                          <a:effectLst/>
                          <a:latin typeface="+mn-lt"/>
                          <a:ea typeface="+mn-ea"/>
                          <a:cs typeface="+mn-cs"/>
                        </a:rPr>
                        <a:t>for</a:t>
                      </a:r>
                      <a:r>
                        <a:rPr lang="de-DE" sz="1800" kern="1200" dirty="0" smtClean="0">
                          <a:solidFill>
                            <a:srgbClr val="FF0000"/>
                          </a:solidFill>
                          <a:effectLst/>
                          <a:latin typeface="+mn-lt"/>
                          <a:ea typeface="+mn-ea"/>
                          <a:cs typeface="+mn-cs"/>
                        </a:rPr>
                        <a:t> UEs </a:t>
                      </a:r>
                      <a:r>
                        <a:rPr lang="de-DE" sz="1800" kern="1200" dirty="0" err="1" smtClean="0">
                          <a:solidFill>
                            <a:srgbClr val="FF0000"/>
                          </a:solidFill>
                          <a:effectLst/>
                          <a:latin typeface="+mn-lt"/>
                          <a:ea typeface="+mn-ea"/>
                          <a:cs typeface="+mn-cs"/>
                        </a:rPr>
                        <a:t>with</a:t>
                      </a:r>
                      <a:r>
                        <a:rPr lang="de-DE" sz="1800" kern="1200" dirty="0" smtClean="0">
                          <a:solidFill>
                            <a:srgbClr val="FF0000"/>
                          </a:solidFill>
                          <a:effectLst/>
                          <a:latin typeface="+mn-lt"/>
                          <a:ea typeface="+mn-ea"/>
                          <a:cs typeface="+mn-cs"/>
                        </a:rPr>
                        <a:t> non-</a:t>
                      </a:r>
                      <a:r>
                        <a:rPr lang="de-DE" sz="1800" kern="1200" dirty="0" err="1" smtClean="0">
                          <a:solidFill>
                            <a:srgbClr val="FF0000"/>
                          </a:solidFill>
                          <a:effectLst/>
                          <a:latin typeface="+mn-lt"/>
                          <a:ea typeface="+mn-ea"/>
                          <a:cs typeface="+mn-cs"/>
                        </a:rPr>
                        <a:t>removable</a:t>
                      </a:r>
                      <a:r>
                        <a:rPr lang="de-DE" sz="1800" kern="1200" dirty="0" smtClean="0">
                          <a:solidFill>
                            <a:srgbClr val="FF0000"/>
                          </a:solidFill>
                          <a:effectLst/>
                          <a:latin typeface="+mn-lt"/>
                          <a:ea typeface="+mn-ea"/>
                          <a:cs typeface="+mn-cs"/>
                        </a:rPr>
                        <a:t> UICCs</a:t>
                      </a:r>
                      <a:endParaRPr lang="en-US" sz="1600" dirty="0">
                        <a:solidFill>
                          <a:srgbClr val="FF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a:r>
                        <a:rPr lang="en-GB" sz="1800" kern="1200" dirty="0" err="1" smtClean="0">
                          <a:solidFill>
                            <a:srgbClr val="FF0000"/>
                          </a:solidFill>
                          <a:effectLst/>
                          <a:latin typeface="+mn-lt"/>
                          <a:ea typeface="+mn-ea"/>
                          <a:cs typeface="+mn-cs"/>
                        </a:rPr>
                        <a:t>nrUICC_UEConTest</a:t>
                      </a:r>
                      <a:endParaRPr lang="en-GB" sz="1800" kern="1200" dirty="0" smtClean="0">
                        <a:solidFill>
                          <a:srgbClr val="FF0000"/>
                        </a:solidFill>
                        <a:effectLst/>
                        <a:latin typeface="+mn-lt"/>
                        <a:ea typeface="+mn-ea"/>
                        <a:cs typeface="+mn-cs"/>
                      </a:endParaRPr>
                    </a:p>
                    <a:p>
                      <a:pPr algn="ctr"/>
                      <a:r>
                        <a:rPr lang="en-GB" sz="1100" kern="1200" dirty="0" smtClean="0">
                          <a:solidFill>
                            <a:srgbClr val="FF0000"/>
                          </a:solidFill>
                          <a:effectLst/>
                          <a:latin typeface="Arial "/>
                          <a:ea typeface="Times New Roman"/>
                          <a:cs typeface="+mn-cs"/>
                        </a:rPr>
                        <a:t>(</a:t>
                      </a:r>
                      <a:r>
                        <a:rPr lang="en-GB" sz="1100" kern="1200" dirty="0" err="1" smtClean="0">
                          <a:solidFill>
                            <a:srgbClr val="FF0000"/>
                          </a:solidFill>
                          <a:effectLst/>
                          <a:latin typeface="Arial "/>
                          <a:ea typeface="Times New Roman"/>
                          <a:cs typeface="+mn-cs"/>
                        </a:rPr>
                        <a:t>Comprion</a:t>
                      </a:r>
                      <a:r>
                        <a:rPr lang="en-GB" sz="1100" kern="1200" dirty="0" smtClean="0">
                          <a:solidFill>
                            <a:srgbClr val="FF0000"/>
                          </a:solidFill>
                          <a:effectLst/>
                          <a:latin typeface="Arial "/>
                          <a:ea typeface="Times New Roman"/>
                          <a:cs typeface="+mn-cs"/>
                        </a:rPr>
                        <a:t>)</a:t>
                      </a:r>
                      <a:endParaRPr lang="de-DE" sz="1100" kern="1200" dirty="0">
                        <a:solidFill>
                          <a:srgbClr val="FF0000"/>
                        </a:solidFill>
                        <a:effectLst/>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1200"/>
                        </a:spcAft>
                      </a:pPr>
                      <a:r>
                        <a:rPr lang="fr-FR" sz="1600" dirty="0" smtClean="0">
                          <a:solidFill>
                            <a:srgbClr val="FF0000"/>
                          </a:solidFill>
                          <a:effectLst/>
                          <a:latin typeface="Arial "/>
                          <a:ea typeface="Times New Roman"/>
                        </a:rPr>
                        <a:t>2021-03</a:t>
                      </a:r>
                      <a:endParaRPr lang="fr-FR" sz="1600"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1200"/>
                        </a:spcAft>
                      </a:pPr>
                      <a:r>
                        <a:rPr lang="fr-FR" sz="1600" dirty="0" smtClean="0">
                          <a:solidFill>
                            <a:srgbClr val="FF0000"/>
                          </a:solidFill>
                          <a:effectLst/>
                          <a:latin typeface="Arial "/>
                          <a:ea typeface="Times New Roman"/>
                        </a:rPr>
                        <a:t>2022-03</a:t>
                      </a:r>
                      <a:endParaRPr lang="fr-FR" sz="1600"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ctr" defTabSz="914400" rtl="0" eaLnBrk="1" latinLnBrk="0" hangingPunct="0">
                        <a:spcAft>
                          <a:spcPts val="1200"/>
                        </a:spcAft>
                      </a:pPr>
                      <a:r>
                        <a:rPr lang="fr-FR" sz="1600" kern="1200" dirty="0" smtClean="0">
                          <a:solidFill>
                            <a:srgbClr val="FF0000"/>
                          </a:solidFill>
                          <a:effectLst/>
                          <a:latin typeface="Arial "/>
                          <a:ea typeface="Times New Roman"/>
                          <a:cs typeface="+mn-cs"/>
                        </a:rPr>
                        <a:t>5</a:t>
                      </a:r>
                      <a:endParaRPr lang="fr-FR" sz="1600" kern="1200" dirty="0">
                        <a:solidFill>
                          <a:srgbClr val="FF0000"/>
                        </a:solidFill>
                        <a:effectLst/>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r>
                        <a:rPr lang="fr-FR" sz="1600" i="1" dirty="0" smtClean="0">
                          <a:solidFill>
                            <a:srgbClr val="FF0000"/>
                          </a:solidFill>
                          <a:effectLst/>
                          <a:latin typeface="Arial "/>
                          <a:ea typeface="Times New Roman"/>
                        </a:rPr>
                        <a:t>CP-210086</a:t>
                      </a:r>
                      <a:endParaRPr lang="fr-FR" sz="1600" i="1"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52697">
                <a:tc>
                  <a:txBody>
                    <a:bodyPr/>
                    <a:lstStyle/>
                    <a:p>
                      <a:pPr hangingPunct="0">
                        <a:spcAft>
                          <a:spcPts val="1200"/>
                        </a:spcAft>
                      </a:pPr>
                      <a:r>
                        <a:rPr lang="en-US" sz="1600" dirty="0" smtClean="0">
                          <a:solidFill>
                            <a:srgbClr val="FF0000"/>
                          </a:solidFill>
                          <a:effectLst/>
                          <a:latin typeface="Arial"/>
                          <a:ea typeface="Times New Roman"/>
                        </a:rPr>
                        <a:t>Revised WID on Enhancement for the 5G Control Plane Steering of Roaming for UE in CONNECTED mode</a:t>
                      </a:r>
                      <a:endParaRPr lang="fr-FR" sz="1600" dirty="0">
                        <a:solidFill>
                          <a:srgbClr val="FF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600"/>
                        </a:spcAft>
                      </a:pPr>
                      <a:r>
                        <a:rPr lang="en-GB" sz="1800" kern="1200" dirty="0" err="1" smtClean="0">
                          <a:solidFill>
                            <a:srgbClr val="FF0000"/>
                          </a:solidFill>
                          <a:effectLst/>
                          <a:latin typeface="+mn-lt"/>
                          <a:ea typeface="+mn-ea"/>
                          <a:cs typeface="+mn-cs"/>
                        </a:rPr>
                        <a:t>eCPSOR_CON</a:t>
                      </a:r>
                      <a:endParaRPr lang="en-GB" sz="1800" kern="1200" dirty="0" smtClean="0">
                        <a:solidFill>
                          <a:srgbClr val="FF0000"/>
                        </a:solidFill>
                        <a:effectLst/>
                        <a:latin typeface="+mn-lt"/>
                        <a:ea typeface="+mn-ea"/>
                        <a:cs typeface="+mn-cs"/>
                      </a:endParaRPr>
                    </a:p>
                    <a:p>
                      <a:pPr marL="0" marR="0" lvl="0" indent="0" algn="ctr" defTabSz="914400" rtl="0" eaLnBrk="1" fontAlgn="auto" latinLnBrk="0" hangingPunct="0">
                        <a:lnSpc>
                          <a:spcPct val="100000"/>
                        </a:lnSpc>
                        <a:spcBef>
                          <a:spcPts val="0"/>
                        </a:spcBef>
                        <a:spcAft>
                          <a:spcPts val="600"/>
                        </a:spcAft>
                        <a:buClrTx/>
                        <a:buSzTx/>
                        <a:buFontTx/>
                        <a:buNone/>
                        <a:tabLst/>
                        <a:defRPr/>
                      </a:pPr>
                      <a:r>
                        <a:rPr lang="en-GB" sz="1100" kern="1200" dirty="0" smtClean="0">
                          <a:solidFill>
                            <a:srgbClr val="FF0000"/>
                          </a:solidFill>
                          <a:effectLst/>
                          <a:latin typeface="Arial "/>
                          <a:ea typeface="Times New Roman"/>
                          <a:cs typeface="+mn-cs"/>
                        </a:rPr>
                        <a:t>CT1 (NTT</a:t>
                      </a:r>
                      <a:r>
                        <a:rPr lang="en-GB" sz="1100" kern="1200" baseline="0" dirty="0" smtClean="0">
                          <a:solidFill>
                            <a:srgbClr val="FF0000"/>
                          </a:solidFill>
                          <a:effectLst/>
                          <a:latin typeface="Arial "/>
                          <a:ea typeface="Times New Roman"/>
                          <a:cs typeface="+mn-cs"/>
                        </a:rPr>
                        <a:t> DOCOMO</a:t>
                      </a:r>
                      <a:r>
                        <a:rPr lang="en-GB" sz="1100" kern="1200" dirty="0" smtClean="0">
                          <a:solidFill>
                            <a:srgbClr val="FF0000"/>
                          </a:solidFill>
                          <a:effectLst/>
                          <a:latin typeface="Arial "/>
                          <a:ea typeface="Times New Roman"/>
                          <a:cs typeface="+mn-cs"/>
                        </a:rPr>
                        <a:t>)</a:t>
                      </a:r>
                      <a:endParaRPr lang="de-DE" sz="1100" kern="1200" dirty="0" smtClean="0">
                        <a:solidFill>
                          <a:srgbClr val="FF0000"/>
                        </a:solidFill>
                        <a:effectLst/>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kumimoji="0" lang="fr-FR" sz="1600" b="0" i="0" u="none" strike="noStrike" kern="1200" cap="none" spc="0" normalizeH="0" baseline="0" noProof="0" dirty="0" smtClean="0">
                          <a:ln>
                            <a:noFill/>
                          </a:ln>
                          <a:solidFill>
                            <a:srgbClr val="FF0000"/>
                          </a:solidFill>
                          <a:effectLst/>
                          <a:uLnTx/>
                          <a:uFillTx/>
                          <a:latin typeface="Arial "/>
                          <a:ea typeface="Times New Roman"/>
                          <a:cs typeface="+mn-cs"/>
                        </a:rPr>
                        <a:t>2021-03</a:t>
                      </a:r>
                      <a:endParaRPr kumimoji="0" lang="fr-FR" sz="1600" b="0" i="0" u="none" strike="noStrike" kern="1200" cap="none" spc="0" normalizeH="0" baseline="0" noProof="0" dirty="0">
                        <a:ln>
                          <a:noFill/>
                        </a:ln>
                        <a:solidFill>
                          <a:srgbClr val="FF0000"/>
                        </a:solidFill>
                        <a:effectLst/>
                        <a:uLnTx/>
                        <a:uFillTx/>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dirty="0" smtClean="0">
                          <a:solidFill>
                            <a:srgbClr val="FF0000"/>
                          </a:solidFill>
                          <a:effectLst/>
                          <a:latin typeface="Arial "/>
                          <a:ea typeface="Times New Roman"/>
                        </a:rPr>
                        <a:t>2022-03</a:t>
                      </a:r>
                      <a:endParaRPr lang="fr-FR" sz="1600"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1200"/>
                        </a:spcAft>
                      </a:pPr>
                      <a:r>
                        <a:rPr lang="fr-FR" sz="1600" b="0" dirty="0" smtClean="0">
                          <a:solidFill>
                            <a:srgbClr val="FF0000"/>
                          </a:solidFill>
                          <a:effectLst/>
                          <a:latin typeface="Arial "/>
                          <a:ea typeface="Times New Roman"/>
                        </a:rPr>
                        <a:t>0</a:t>
                      </a:r>
                      <a:endParaRPr lang="fr-FR" sz="1600" b="0"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600" i="1"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52697">
                <a:tc>
                  <a:txBody>
                    <a:bodyPr/>
                    <a:lstStyle/>
                    <a:p>
                      <a:pPr hangingPunct="0">
                        <a:spcAft>
                          <a:spcPts val="1200"/>
                        </a:spcAft>
                      </a:pPr>
                      <a:r>
                        <a:rPr lang="en-GB" sz="1800" kern="1200" dirty="0" smtClean="0">
                          <a:solidFill>
                            <a:srgbClr val="FF0000"/>
                          </a:solidFill>
                          <a:effectLst/>
                          <a:latin typeface="+mn-lt"/>
                          <a:ea typeface="+mn-ea"/>
                          <a:cs typeface="+mn-cs"/>
                        </a:rPr>
                        <a:t>New WID on CT aspects of Enhancement for Proximity based Services in 5GS</a:t>
                      </a:r>
                      <a:endParaRPr lang="fr-FR" sz="1600" dirty="0">
                        <a:solidFill>
                          <a:srgbClr val="FF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600"/>
                        </a:spcAft>
                      </a:pPr>
                      <a:r>
                        <a:rPr lang="en-GB" sz="1800" kern="1200" dirty="0" smtClean="0">
                          <a:solidFill>
                            <a:srgbClr val="FF0000"/>
                          </a:solidFill>
                          <a:effectLst/>
                          <a:latin typeface="+mn-lt"/>
                          <a:ea typeface="+mn-ea"/>
                          <a:cs typeface="+mn-cs"/>
                        </a:rPr>
                        <a:t>5G_ProSe-CT</a:t>
                      </a:r>
                    </a:p>
                    <a:p>
                      <a:pPr marL="0" marR="0" lvl="0" indent="0" algn="ctr" defTabSz="914400" rtl="0" eaLnBrk="1" fontAlgn="auto" latinLnBrk="0" hangingPunct="0">
                        <a:lnSpc>
                          <a:spcPct val="100000"/>
                        </a:lnSpc>
                        <a:spcBef>
                          <a:spcPts val="0"/>
                        </a:spcBef>
                        <a:spcAft>
                          <a:spcPts val="600"/>
                        </a:spcAft>
                        <a:buClrTx/>
                        <a:buSzTx/>
                        <a:buFontTx/>
                        <a:buNone/>
                        <a:tabLst/>
                        <a:defRPr/>
                      </a:pPr>
                      <a:r>
                        <a:rPr lang="en-GB" sz="1100" kern="1200" dirty="0" smtClean="0">
                          <a:solidFill>
                            <a:srgbClr val="FF0000"/>
                          </a:solidFill>
                          <a:effectLst/>
                          <a:latin typeface="Arial "/>
                          <a:ea typeface="Times New Roman"/>
                          <a:cs typeface="+mn-cs"/>
                        </a:rPr>
                        <a:t>CT1 (CATT/OPPO)</a:t>
                      </a:r>
                      <a:endParaRPr lang="de-DE" sz="1100" kern="1200" dirty="0" smtClean="0">
                        <a:solidFill>
                          <a:srgbClr val="FF0000"/>
                        </a:solidFill>
                        <a:effectLst/>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kumimoji="0" lang="fr-FR" sz="1600" b="0" i="0" u="none" strike="noStrike" kern="1200" cap="none" spc="0" normalizeH="0" baseline="0" noProof="0" dirty="0" smtClean="0">
                          <a:ln>
                            <a:noFill/>
                          </a:ln>
                          <a:solidFill>
                            <a:srgbClr val="FF0000"/>
                          </a:solidFill>
                          <a:effectLst/>
                          <a:uLnTx/>
                          <a:uFillTx/>
                          <a:latin typeface="Arial "/>
                          <a:ea typeface="Times New Roman"/>
                          <a:cs typeface="+mn-cs"/>
                        </a:rPr>
                        <a:t>2021-03</a:t>
                      </a:r>
                      <a:endParaRPr kumimoji="0" lang="fr-FR" sz="1600" b="0" i="0" u="none" strike="noStrike" kern="1200" cap="none" spc="0" normalizeH="0" baseline="0" noProof="0" dirty="0">
                        <a:ln>
                          <a:noFill/>
                        </a:ln>
                        <a:solidFill>
                          <a:srgbClr val="FF0000"/>
                        </a:solidFill>
                        <a:effectLst/>
                        <a:uLnTx/>
                        <a:uFillTx/>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1200"/>
                        </a:spcAft>
                      </a:pPr>
                      <a:r>
                        <a:rPr lang="fr-FR" sz="1600" b="0" dirty="0" smtClean="0">
                          <a:solidFill>
                            <a:srgbClr val="FF0000"/>
                          </a:solidFill>
                          <a:effectLst/>
                          <a:latin typeface="Arial "/>
                          <a:ea typeface="Times New Roman"/>
                        </a:rPr>
                        <a:t>2022-03</a:t>
                      </a:r>
                      <a:endParaRPr lang="fr-FR" sz="1600" b="0"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1200"/>
                        </a:spcAft>
                      </a:pPr>
                      <a:r>
                        <a:rPr lang="fr-FR" sz="1600" b="0" dirty="0" smtClean="0">
                          <a:solidFill>
                            <a:srgbClr val="FF0000"/>
                          </a:solidFill>
                          <a:effectLst/>
                          <a:latin typeface="Arial "/>
                          <a:ea typeface="Times New Roman"/>
                        </a:rPr>
                        <a:t>0</a:t>
                      </a:r>
                      <a:endParaRPr lang="fr-FR" sz="1600" b="0"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hangingPunct="0">
                        <a:spcAft>
                          <a:spcPts val="1200"/>
                        </a:spcAft>
                      </a:pPr>
                      <a:endParaRPr lang="fr-FR" sz="1600" b="0" i="1"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52697">
                <a:tc>
                  <a:txBody>
                    <a:bodyPr/>
                    <a:lstStyle/>
                    <a:p>
                      <a:pPr hangingPunct="0">
                        <a:spcAft>
                          <a:spcPts val="1200"/>
                        </a:spcAft>
                      </a:pPr>
                      <a:r>
                        <a:rPr lang="en-GB" sz="1800" kern="1200" dirty="0" smtClean="0">
                          <a:solidFill>
                            <a:srgbClr val="FF0000"/>
                          </a:solidFill>
                          <a:effectLst/>
                          <a:latin typeface="+mn-lt"/>
                          <a:ea typeface="+mn-ea"/>
                          <a:cs typeface="+mn-cs"/>
                        </a:rPr>
                        <a:t>New Work item on CT aspects of 5GC architecture for satellite networks</a:t>
                      </a:r>
                      <a:endParaRPr lang="fr-FR" sz="1600" dirty="0">
                        <a:solidFill>
                          <a:srgbClr val="FF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600"/>
                        </a:spcAft>
                      </a:pPr>
                      <a:r>
                        <a:rPr lang="en-GB" sz="1800" kern="1200" dirty="0" smtClean="0">
                          <a:solidFill>
                            <a:srgbClr val="FF0000"/>
                          </a:solidFill>
                          <a:effectLst/>
                          <a:latin typeface="+mn-lt"/>
                          <a:ea typeface="+mn-ea"/>
                          <a:cs typeface="+mn-cs"/>
                        </a:rPr>
                        <a:t>5GSAT_ARCH-CT </a:t>
                      </a:r>
                    </a:p>
                    <a:p>
                      <a:pPr marL="0" marR="0" lvl="0" indent="0" algn="ctr" defTabSz="914400" rtl="0" eaLnBrk="1" fontAlgn="auto" latinLnBrk="0" hangingPunct="0">
                        <a:lnSpc>
                          <a:spcPct val="100000"/>
                        </a:lnSpc>
                        <a:spcBef>
                          <a:spcPts val="0"/>
                        </a:spcBef>
                        <a:spcAft>
                          <a:spcPts val="600"/>
                        </a:spcAft>
                        <a:buClrTx/>
                        <a:buSzTx/>
                        <a:buFontTx/>
                        <a:buNone/>
                        <a:tabLst/>
                        <a:defRPr/>
                      </a:pPr>
                      <a:r>
                        <a:rPr lang="en-GB" sz="1100" kern="1200" dirty="0" smtClean="0">
                          <a:solidFill>
                            <a:srgbClr val="FF0000"/>
                          </a:solidFill>
                          <a:effectLst/>
                          <a:latin typeface="Arial "/>
                          <a:ea typeface="Times New Roman"/>
                          <a:cs typeface="+mn-cs"/>
                        </a:rPr>
                        <a:t>CT1 (Qualcomm)</a:t>
                      </a:r>
                      <a:endParaRPr lang="de-DE" sz="1100" kern="1200" dirty="0" smtClean="0">
                        <a:solidFill>
                          <a:srgbClr val="FF0000"/>
                        </a:solidFill>
                        <a:effectLst/>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kumimoji="0" lang="fr-FR" sz="1600" b="0" i="0" u="none" strike="noStrike" kern="1200" cap="none" spc="0" normalizeH="0" baseline="0" noProof="0" dirty="0" smtClean="0">
                          <a:ln>
                            <a:noFill/>
                          </a:ln>
                          <a:solidFill>
                            <a:srgbClr val="FF0000"/>
                          </a:solidFill>
                          <a:effectLst/>
                          <a:uLnTx/>
                          <a:uFillTx/>
                          <a:latin typeface="Arial "/>
                          <a:ea typeface="Times New Roman"/>
                          <a:cs typeface="+mn-cs"/>
                        </a:rPr>
                        <a:t>2021-03</a:t>
                      </a:r>
                      <a:endParaRPr kumimoji="0" lang="fr-FR" sz="1600" b="0" i="0" u="none" strike="noStrike" kern="1200" cap="none" spc="0" normalizeH="0" baseline="0" noProof="0" dirty="0">
                        <a:ln>
                          <a:noFill/>
                        </a:ln>
                        <a:solidFill>
                          <a:srgbClr val="FF0000"/>
                        </a:solidFill>
                        <a:effectLst/>
                        <a:uLnTx/>
                        <a:uFillTx/>
                        <a:latin typeface="Arial "/>
                        <a:ea typeface="Times New Roman"/>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0">
                        <a:lnSpc>
                          <a:spcPct val="100000"/>
                        </a:lnSpc>
                        <a:spcBef>
                          <a:spcPts val="0"/>
                        </a:spcBef>
                        <a:spcAft>
                          <a:spcPts val="1200"/>
                        </a:spcAft>
                        <a:buClrTx/>
                        <a:buSzTx/>
                        <a:buFontTx/>
                        <a:buNone/>
                        <a:tabLst/>
                        <a:defRPr/>
                      </a:pPr>
                      <a:r>
                        <a:rPr lang="fr-FR" sz="1600" b="0" dirty="0" smtClean="0">
                          <a:solidFill>
                            <a:srgbClr val="FF0000"/>
                          </a:solidFill>
                          <a:effectLst/>
                          <a:latin typeface="Arial "/>
                          <a:ea typeface="Times New Roman"/>
                        </a:rPr>
                        <a:t>2022-03</a:t>
                      </a:r>
                      <a:endParaRPr lang="fr-FR" sz="1600" b="0"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hangingPunct="0">
                        <a:spcAft>
                          <a:spcPts val="1200"/>
                        </a:spcAft>
                      </a:pPr>
                      <a:r>
                        <a:rPr lang="fr-FR" sz="1600" b="0" dirty="0" smtClean="0">
                          <a:solidFill>
                            <a:srgbClr val="FF0000"/>
                          </a:solidFill>
                          <a:effectLst/>
                          <a:latin typeface="Arial "/>
                          <a:ea typeface="Times New Roman"/>
                        </a:rPr>
                        <a:t>10</a:t>
                      </a:r>
                      <a:endParaRPr lang="fr-FR" sz="1600" b="0" dirty="0">
                        <a:solidFill>
                          <a:srgbClr val="FF0000"/>
                        </a:solidFill>
                        <a:effectLst/>
                        <a:latin typeface="Arial "/>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sz="1400" dirty="0">
                        <a:solidFill>
                          <a:srgbClr val="FF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extLst>
                  <a:ext uri="{0D108BD9-81ED-4DB2-BD59-A6C34878D82A}">
                    <a16:rowId xmlns:a16="http://schemas.microsoft.com/office/drawing/2014/main" val="1628121890"/>
                  </a:ext>
                </a:extLst>
              </a:tr>
            </a:tbl>
          </a:graphicData>
        </a:graphic>
      </p:graphicFrame>
      <p:sp>
        <p:nvSpPr>
          <p:cNvPr id="5" name="Content Placeholder 2">
            <a:extLst>
              <a:ext uri="{FF2B5EF4-FFF2-40B4-BE49-F238E27FC236}">
                <a16:creationId xmlns:a16="http://schemas.microsoft.com/office/drawing/2014/main" id="{77A3C99B-30CB-4F52-BAAD-E83536627EEA}"/>
              </a:ext>
            </a:extLst>
          </p:cNvPr>
          <p:cNvSpPr txBox="1">
            <a:spLocks/>
          </p:cNvSpPr>
          <p:nvPr/>
        </p:nvSpPr>
        <p:spPr bwMode="auto">
          <a:xfrm>
            <a:off x="113826" y="5553892"/>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76226363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3179422169"/>
              </p:ext>
            </p:extLst>
          </p:nvPr>
        </p:nvGraphicFramePr>
        <p:xfrm>
          <a:off x="809898" y="1999343"/>
          <a:ext cx="10411095" cy="1435261"/>
        </p:xfrm>
        <a:graphic>
          <a:graphicData uri="http://schemas.openxmlformats.org/drawingml/2006/table">
            <a:tbl>
              <a:tblPr firstRow="1" firstCol="1" bandRow="1"/>
              <a:tblGrid>
                <a:gridCol w="1058269">
                  <a:extLst>
                    <a:ext uri="{9D8B030D-6E8A-4147-A177-3AD203B41FA5}">
                      <a16:colId xmlns:a16="http://schemas.microsoft.com/office/drawing/2014/main" val="20000"/>
                    </a:ext>
                  </a:extLst>
                </a:gridCol>
                <a:gridCol w="4859204">
                  <a:extLst>
                    <a:ext uri="{9D8B030D-6E8A-4147-A177-3AD203B41FA5}">
                      <a16:colId xmlns:a16="http://schemas.microsoft.com/office/drawing/2014/main" val="20001"/>
                    </a:ext>
                  </a:extLst>
                </a:gridCol>
                <a:gridCol w="1363573">
                  <a:extLst>
                    <a:ext uri="{9D8B030D-6E8A-4147-A177-3AD203B41FA5}">
                      <a16:colId xmlns:a16="http://schemas.microsoft.com/office/drawing/2014/main" val="20002"/>
                    </a:ext>
                  </a:extLst>
                </a:gridCol>
                <a:gridCol w="1614147">
                  <a:extLst>
                    <a:ext uri="{9D8B030D-6E8A-4147-A177-3AD203B41FA5}">
                      <a16:colId xmlns:a16="http://schemas.microsoft.com/office/drawing/2014/main" val="20003"/>
                    </a:ext>
                  </a:extLst>
                </a:gridCol>
                <a:gridCol w="1515902">
                  <a:extLst>
                    <a:ext uri="{9D8B030D-6E8A-4147-A177-3AD203B41FA5}">
                      <a16:colId xmlns:a16="http://schemas.microsoft.com/office/drawing/2014/main" val="20004"/>
                    </a:ext>
                  </a:extLst>
                </a:gridCol>
              </a:tblGrid>
              <a:tr h="367491">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41686">
                <a:tc>
                  <a:txBody>
                    <a:bodyPr/>
                    <a:lstStyle/>
                    <a:p>
                      <a:pPr hangingPunct="0">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indent="0" algn="l" defTabSz="914400" rtl="0" eaLnBrk="1" fontAlgn="auto" latinLnBrk="0" hangingPunct="0">
                        <a:lnSpc>
                          <a:spcPct val="100000"/>
                        </a:lnSpc>
                        <a:spcBef>
                          <a:spcPts val="0"/>
                        </a:spcBef>
                        <a:spcAft>
                          <a:spcPts val="0"/>
                        </a:spcAft>
                        <a:buClrTx/>
                        <a:buSzTx/>
                        <a:buFontTx/>
                        <a:buNone/>
                        <a:tabLst/>
                        <a:defRPr/>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hangingPunct="0">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63042">
                <a:tc>
                  <a:txBody>
                    <a:bodyPr/>
                    <a:lstStyle/>
                    <a:p>
                      <a:pPr fontAlgn="auto" hangingPunct="1">
                        <a:spcAft>
                          <a:spcPts val="0"/>
                        </a:spcAft>
                      </a:pPr>
                      <a:endParaRPr lang="fr-FR" sz="12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363042">
                <a:tc>
                  <a:txBody>
                    <a:bodyPr/>
                    <a:lstStyle/>
                    <a:p>
                      <a:pP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auto" hangingPunct="1">
                        <a:spcAft>
                          <a:spcPts val="0"/>
                        </a:spcAft>
                      </a:pP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Titre 1"/>
          <p:cNvSpPr>
            <a:spLocks noGrp="1"/>
          </p:cNvSpPr>
          <p:nvPr>
            <p:ph type="title"/>
          </p:nvPr>
        </p:nvSpPr>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16 Status</a:t>
            </a:r>
          </a:p>
        </p:txBody>
      </p:sp>
      <p:sp>
        <p:nvSpPr>
          <p:cNvPr id="3" name="Espace réservé du contenu 2"/>
          <p:cNvSpPr>
            <a:spLocks noGrp="1"/>
          </p:cNvSpPr>
          <p:nvPr>
            <p:ph idx="1"/>
          </p:nvPr>
        </p:nvSpPr>
        <p:spPr/>
        <p:txBody>
          <a:bodyPr/>
          <a:lstStyle/>
          <a:p>
            <a:r>
              <a:rPr lang="en-US" dirty="0" smtClean="0"/>
              <a:t>No update.</a:t>
            </a:r>
            <a:endParaRPr lang="en-US" dirty="0"/>
          </a:p>
        </p:txBody>
      </p:sp>
    </p:spTree>
    <p:extLst>
      <p:ext uri="{BB962C8B-B14F-4D97-AF65-F5344CB8AC3E}">
        <p14:creationId xmlns:p14="http://schemas.microsoft.com/office/powerpoint/2010/main" val="225376939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Release 15 Status</a:t>
            </a:r>
          </a:p>
        </p:txBody>
      </p:sp>
      <p:sp>
        <p:nvSpPr>
          <p:cNvPr id="3" name="Espace réservé du contenu 2"/>
          <p:cNvSpPr>
            <a:spLocks noGrp="1"/>
          </p:cNvSpPr>
          <p:nvPr>
            <p:ph idx="1"/>
          </p:nvPr>
        </p:nvSpPr>
        <p:spPr/>
        <p:txBody>
          <a:bodyPr/>
          <a:lstStyle/>
          <a:p>
            <a:r>
              <a:rPr lang="en-US" dirty="0" smtClean="0"/>
              <a:t>No update.</a:t>
            </a:r>
            <a:endParaRPr lang="en-US" dirty="0"/>
          </a:p>
        </p:txBody>
      </p:sp>
    </p:spTree>
    <p:extLst>
      <p:ext uri="{BB962C8B-B14F-4D97-AF65-F5344CB8AC3E}">
        <p14:creationId xmlns:p14="http://schemas.microsoft.com/office/powerpoint/2010/main" val="254171751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927</Words>
  <Application>Microsoft Office PowerPoint</Application>
  <PresentationFormat>Breitbild</PresentationFormat>
  <Paragraphs>176</Paragraphs>
  <Slides>16</Slides>
  <Notes>1</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16</vt:i4>
      </vt:variant>
    </vt:vector>
  </HeadingPairs>
  <TitlesOfParts>
    <vt:vector size="23" baseType="lpstr">
      <vt:lpstr>MS PGothic</vt:lpstr>
      <vt:lpstr>Arial</vt:lpstr>
      <vt:lpstr>Arial </vt:lpstr>
      <vt:lpstr>Calibri</vt:lpstr>
      <vt:lpstr>Calibri Light</vt:lpstr>
      <vt:lpstr>Times New Roman</vt:lpstr>
      <vt:lpstr>Office Theme</vt:lpstr>
      <vt:lpstr>CT WG6 Status Report  to TSG CT#91-e</vt:lpstr>
      <vt:lpstr>TSG CT WG6 Officials</vt:lpstr>
      <vt:lpstr>Meeting Calendar</vt:lpstr>
      <vt:lpstr>TSG WG CT6 Statistics</vt:lpstr>
      <vt:lpstr>New /revised agreed/endorsed  Study/Work Items</vt:lpstr>
      <vt:lpstr>Work Plan</vt:lpstr>
      <vt:lpstr>TS/TR sent to CT plenary</vt:lpstr>
      <vt:lpstr>Release 16 Status</vt:lpstr>
      <vt:lpstr>Release 15 Status</vt:lpstr>
      <vt:lpstr>Backward Incompatible Changes</vt:lpstr>
      <vt:lpstr>For Information to CT</vt:lpstr>
      <vt:lpstr>For Action to CT</vt:lpstr>
      <vt:lpstr>Acknowledgement</vt:lpstr>
      <vt:lpstr>Annex</vt:lpstr>
      <vt:lpstr>Overview of CT6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KRUSE Heiko</cp:lastModifiedBy>
  <cp:revision>633</cp:revision>
  <dcterms:created xsi:type="dcterms:W3CDTF">2010-02-05T13:52:04Z</dcterms:created>
  <dcterms:modified xsi:type="dcterms:W3CDTF">2021-03-12T09:04:24Z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31684b1-a5da-4051-9fb4-5631703e02d5_Enabled">
    <vt:lpwstr>True</vt:lpwstr>
  </property>
  <property fmtid="{D5CDD505-2E9C-101B-9397-08002B2CF9AE}" pid="3" name="MSIP_Label_431684b1-a5da-4051-9fb4-5631703e02d5_SiteId">
    <vt:lpwstr>7694d41c-5504-43d9-9e40-cb254ad755ec</vt:lpwstr>
  </property>
  <property fmtid="{D5CDD505-2E9C-101B-9397-08002B2CF9AE}" pid="4" name="MSIP_Label_431684b1-a5da-4051-9fb4-5631703e02d5_Owner">
    <vt:lpwstr>g508727@mph.morpho.com</vt:lpwstr>
  </property>
  <property fmtid="{D5CDD505-2E9C-101B-9397-08002B2CF9AE}" pid="5" name="MSIP_Label_431684b1-a5da-4051-9fb4-5631703e02d5_SetDate">
    <vt:lpwstr>2019-08-27T10:30:20.3429094Z</vt:lpwstr>
  </property>
  <property fmtid="{D5CDD505-2E9C-101B-9397-08002B2CF9AE}" pid="6" name="MSIP_Label_431684b1-a5da-4051-9fb4-5631703e02d5_Name">
    <vt:lpwstr>Public</vt:lpwstr>
  </property>
  <property fmtid="{D5CDD505-2E9C-101B-9397-08002B2CF9AE}" pid="7" name="MSIP_Label_431684b1-a5da-4051-9fb4-5631703e02d5_Application">
    <vt:lpwstr>Microsoft Azure Information Protection</vt:lpwstr>
  </property>
  <property fmtid="{D5CDD505-2E9C-101B-9397-08002B2CF9AE}" pid="8" name="MSIP_Label_431684b1-a5da-4051-9fb4-5631703e02d5_ActionId">
    <vt:lpwstr>180ea9dc-1094-4070-af75-45fa16050eb9</vt:lpwstr>
  </property>
  <property fmtid="{D5CDD505-2E9C-101B-9397-08002B2CF9AE}" pid="9" name="MSIP_Label_431684b1-a5da-4051-9fb4-5631703e02d5_Extended_MSFT_Method">
    <vt:lpwstr>Automatic</vt:lpwstr>
  </property>
  <property fmtid="{D5CDD505-2E9C-101B-9397-08002B2CF9AE}" pid="10" name="Sensitivity">
    <vt:lpwstr>Public</vt:lpwstr>
  </property>
</Properties>
</file>