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25"/>
  </p:notesMasterIdLst>
  <p:handoutMasterIdLst>
    <p:handoutMasterId r:id="rId26"/>
  </p:handoutMasterIdLst>
  <p:sldIdLst>
    <p:sldId id="341" r:id="rId6"/>
    <p:sldId id="366" r:id="rId7"/>
    <p:sldId id="389" r:id="rId8"/>
    <p:sldId id="899" r:id="rId9"/>
    <p:sldId id="375" r:id="rId10"/>
    <p:sldId id="901" r:id="rId11"/>
    <p:sldId id="404" r:id="rId12"/>
    <p:sldId id="903" r:id="rId13"/>
    <p:sldId id="405" r:id="rId14"/>
    <p:sldId id="406" r:id="rId15"/>
    <p:sldId id="902" r:id="rId16"/>
    <p:sldId id="377" r:id="rId17"/>
    <p:sldId id="388" r:id="rId18"/>
    <p:sldId id="900" r:id="rId19"/>
    <p:sldId id="392" r:id="rId20"/>
    <p:sldId id="904" r:id="rId21"/>
    <p:sldId id="907" r:id="rId22"/>
    <p:sldId id="905" r:id="rId23"/>
    <p:sldId id="396" r:id="rId24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75B91A"/>
    <a:srgbClr val="CCCCFF"/>
    <a:srgbClr val="CCFFCC"/>
    <a:srgbClr val="66FF66"/>
    <a:srgbClr val="EAEAEA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1661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50" y="43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frederic_firmin_etsi_org/Documents/Documents/specmanager/stats05-with-chart_2020-1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ufik\AppData\Local\Microsoft\Windows\INetCache\Content.Outlook\NQ6Q3ZAC\stats05-with-chart_2021-0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0" u="none" strike="noStrike" kern="1200" cap="all" spc="100" normalizeH="0" baseline="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pPr>
            <a:r>
              <a:rPr lang="en-GB" sz="1500" b="1" i="0" cap="all" baseline="0">
                <a:solidFill>
                  <a:schemeClr val="tx1"/>
                </a:solidFill>
                <a:effectLst/>
              </a:rPr>
              <a:t>Approved CRs per yeaR</a:t>
            </a:r>
            <a:endParaRPr lang="en-GB" sz="15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500" b="1" i="0" u="none" strike="noStrike" kern="1200" cap="all" spc="100" normalizeH="0" baseline="0">
              <a:solidFill>
                <a:sysClr val="window" lastClr="FFFFFF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>
                <a:solidFill>
                  <a:schemeClr val="lt1"/>
                </a:solidFill>
                <a:round/>
              </a:ln>
              <a:effectLst>
                <a:outerShdw dist="25400" dir="2700000" algn="tl" rotWithShape="0">
                  <a:schemeClr val="accent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DC2-4C84-9608-54A43758B6C6}"/>
              </c:ext>
            </c:extLst>
          </c:dPt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28575" cap="rnd">
                <a:solidFill>
                  <a:srgbClr val="FF0000"/>
                </a:solidFill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'CRs count'!$A$1:$H$1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'CRs count'!$A$2:$H$2</c:f>
              <c:numCache>
                <c:formatCode>General</c:formatCode>
                <c:ptCount val="8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C2-4C84-9608-54A43758B6C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584098744"/>
        <c:axId val="584090216"/>
      </c:lineChart>
      <c:catAx>
        <c:axId val="584098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4090216"/>
        <c:crosses val="autoZero"/>
        <c:auto val="1"/>
        <c:lblAlgn val="ctr"/>
        <c:lblOffset val="100"/>
        <c:noMultiLvlLbl val="0"/>
      </c:catAx>
      <c:valAx>
        <c:axId val="584090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4098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info'!$O$80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info'!$N$81:$N$94</c:f>
              <c:strCache>
                <c:ptCount val="14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</c:strCache>
            </c:strRef>
          </c:cat>
          <c:val>
            <c:numRef>
              <c:f>'general info'!$O$81:$O$94</c:f>
              <c:numCache>
                <c:formatCode>General</c:formatCode>
                <c:ptCount val="14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1057</c:v>
                </c:pt>
                <c:pt idx="6">
                  <c:v>1099</c:v>
                </c:pt>
                <c:pt idx="7">
                  <c:v>1041</c:v>
                </c:pt>
                <c:pt idx="8">
                  <c:v>1147</c:v>
                </c:pt>
                <c:pt idx="9">
                  <c:v>1215</c:v>
                </c:pt>
                <c:pt idx="10">
                  <c:v>1268</c:v>
                </c:pt>
                <c:pt idx="11">
                  <c:v>1312</c:v>
                </c:pt>
                <c:pt idx="12">
                  <c:v>1525</c:v>
                </c:pt>
                <c:pt idx="13">
                  <c:v>1647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AD-42C0-868A-045749FC6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055555555555558E-2"/>
          <c:y val="0.11346097373686524"/>
          <c:w val="0.85"/>
          <c:h val="0.805507980717142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A3E-4C57-9CE3-B3E7FD48CAB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A3E-4C57-9CE3-B3E7FD48CAB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A3E-4C57-9CE3-B3E7FD48CAB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A3E-4C57-9CE3-B3E7FD48CAB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A3E-4C57-9CE3-B3E7FD48CAB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A3E-4C57-9CE3-B3E7FD48CAB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A3E-4C57-9CE3-B3E7FD48CAB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A3E-4C57-9CE3-B3E7FD48CAB4}"/>
              </c:ext>
            </c:extLst>
          </c:dPt>
          <c:dLbls>
            <c:dLbl>
              <c:idx val="0"/>
              <c:layout>
                <c:manualLayout>
                  <c:x val="0.12825126126107822"/>
                  <c:y val="-6.685449164076873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Region 1 (</a:t>
                    </a:r>
                    <a:fld id="{BC84F0FE-43CD-4601-9E10-F78AF4E97F94}" type="CATEGORYNAME">
                      <a:rPr lang="en-US"/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/>
                      <a:t>)</a:t>
                    </a:r>
                    <a:endParaRPr lang="en-US" baseline="0"/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A4D9FDD6-B620-4183-ABDC-21D2FB18569F}" type="VALUE">
                      <a:rPr lang="en-US"/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A3E-4C57-9CE3-B3E7FD48CAB4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Region 2 (</a:t>
                    </a:r>
                    <a:fld id="{F07745D0-C6D9-4400-918A-56E51CE864BE}" type="CATEGORYNAME">
                      <a:rPr lang="en-US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/>
                      <a:t>)</a:t>
                    </a:r>
                    <a:endParaRPr lang="en-US" baseline="0"/>
                  </a:p>
                  <a:p>
                    <a:pPr>
                      <a:defRPr>
                        <a:solidFill>
                          <a:schemeClr val="accent1"/>
                        </a:solidFill>
                      </a:defRPr>
                    </a:pPr>
                    <a:fld id="{7CF9ED48-E7CA-4C5E-8A7A-78F96FFC9A19}" type="VALUE">
                      <a:rPr lang="en-US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A3E-4C57-9CE3-B3E7FD48CAB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A3E-4C57-9CE3-B3E7FD48CAB4}"/>
                </c:ext>
              </c:extLst>
            </c:dLbl>
            <c:dLbl>
              <c:idx val="3"/>
              <c:layout>
                <c:manualLayout>
                  <c:x val="1.2974204703812272E-2"/>
                  <c:y val="7.129459659211016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3E-4C57-9CE3-B3E7FD48CAB4}"/>
                </c:ext>
              </c:extLst>
            </c:dLbl>
            <c:dLbl>
              <c:idx val="4"/>
              <c:layout>
                <c:manualLayout>
                  <c:x val="7.4240754356179953E-2"/>
                  <c:y val="0.1891615851611817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A3E-4C57-9CE3-B3E7FD48CAB4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A3E-4C57-9CE3-B3E7FD48CAB4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A3E-4C57-9CE3-B3E7FD48CAB4}"/>
                </c:ext>
              </c:extLst>
            </c:dLbl>
            <c:dLbl>
              <c:idx val="7"/>
              <c:layout>
                <c:manualLayout>
                  <c:x val="-0.12712584281208175"/>
                  <c:y val="-1.87033956811080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Region 3</a:t>
                    </a:r>
                    <a:endParaRPr lang="en-US" baseline="0"/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1745CB1A-FCD2-4190-A0D6-602AB56F6D6D}" type="VALUE">
                      <a:rPr lang="en-US"/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2A3E-4C57-9CE3-B3E7FD48CAB4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Membership!$B$3:$B$9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Membership!$C$3:$C$9</c:f>
              <c:numCache>
                <c:formatCode>General</c:formatCode>
                <c:ptCount val="7"/>
                <c:pt idx="0">
                  <c:v>435</c:v>
                </c:pt>
                <c:pt idx="1">
                  <c:v>53</c:v>
                </c:pt>
                <c:pt idx="2">
                  <c:v>27</c:v>
                </c:pt>
                <c:pt idx="3">
                  <c:v>10</c:v>
                </c:pt>
                <c:pt idx="4">
                  <c:v>120</c:v>
                </c:pt>
                <c:pt idx="5">
                  <c:v>24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A3E-4C57-9CE3-B3E7FD48CAB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Membership!$B$20:$B$33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Membership!$C$20:$C$33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3-49C3-A21D-2EA76BB8067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745703944"/>
        <c:axId val="745704272"/>
      </c:barChart>
      <c:catAx>
        <c:axId val="745703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5704272"/>
        <c:crosses val="autoZero"/>
        <c:auto val="1"/>
        <c:lblAlgn val="ctr"/>
        <c:lblOffset val="100"/>
        <c:noMultiLvlLbl val="0"/>
      </c:catAx>
      <c:valAx>
        <c:axId val="74570427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45703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Count Of PERSON_ID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Participation!$B$1</c:f>
              <c:strCache>
                <c:ptCount val="1"/>
                <c:pt idx="0">
                  <c:v>Total Of CountOfPERSON_ID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Participation!$A$5:$A$89</c:f>
              <c:strCache>
                <c:ptCount val="85"/>
                <c:pt idx="0">
                  <c:v>1999-4</c:v>
                </c:pt>
                <c:pt idx="1">
                  <c:v>2000-1</c:v>
                </c:pt>
                <c:pt idx="2">
                  <c:v>2000-2</c:v>
                </c:pt>
                <c:pt idx="3">
                  <c:v>2000-3</c:v>
                </c:pt>
                <c:pt idx="4">
                  <c:v>2000-4</c:v>
                </c:pt>
                <c:pt idx="5">
                  <c:v>2001-1</c:v>
                </c:pt>
                <c:pt idx="6">
                  <c:v>2001-2</c:v>
                </c:pt>
                <c:pt idx="7">
                  <c:v>2001-3</c:v>
                </c:pt>
                <c:pt idx="8">
                  <c:v>2001-4</c:v>
                </c:pt>
                <c:pt idx="9">
                  <c:v>2002-1</c:v>
                </c:pt>
                <c:pt idx="10">
                  <c:v>2002-2</c:v>
                </c:pt>
                <c:pt idx="11">
                  <c:v>2002-3</c:v>
                </c:pt>
                <c:pt idx="12">
                  <c:v>2002-4</c:v>
                </c:pt>
                <c:pt idx="13">
                  <c:v>2003-1</c:v>
                </c:pt>
                <c:pt idx="14">
                  <c:v>2003-2</c:v>
                </c:pt>
                <c:pt idx="15">
                  <c:v>2003-3</c:v>
                </c:pt>
                <c:pt idx="16">
                  <c:v>2003-4</c:v>
                </c:pt>
                <c:pt idx="17">
                  <c:v>2004-1</c:v>
                </c:pt>
                <c:pt idx="18">
                  <c:v>2004-2</c:v>
                </c:pt>
                <c:pt idx="19">
                  <c:v>2004-3</c:v>
                </c:pt>
                <c:pt idx="20">
                  <c:v>2004-4</c:v>
                </c:pt>
                <c:pt idx="21">
                  <c:v>2005-1</c:v>
                </c:pt>
                <c:pt idx="22">
                  <c:v>2005-2</c:v>
                </c:pt>
                <c:pt idx="23">
                  <c:v>2005-3</c:v>
                </c:pt>
                <c:pt idx="24">
                  <c:v>2005-4</c:v>
                </c:pt>
                <c:pt idx="25">
                  <c:v>2006-1</c:v>
                </c:pt>
                <c:pt idx="26">
                  <c:v>2006-2</c:v>
                </c:pt>
                <c:pt idx="27">
                  <c:v>2006-3</c:v>
                </c:pt>
                <c:pt idx="28">
                  <c:v>2006-4</c:v>
                </c:pt>
                <c:pt idx="29">
                  <c:v>2007-1</c:v>
                </c:pt>
                <c:pt idx="30">
                  <c:v>2007-2</c:v>
                </c:pt>
                <c:pt idx="31">
                  <c:v>2007-3</c:v>
                </c:pt>
                <c:pt idx="32">
                  <c:v>2007-4</c:v>
                </c:pt>
                <c:pt idx="33">
                  <c:v>2008-1</c:v>
                </c:pt>
                <c:pt idx="34">
                  <c:v>2008-2</c:v>
                </c:pt>
                <c:pt idx="35">
                  <c:v>2008-3</c:v>
                </c:pt>
                <c:pt idx="36">
                  <c:v>2008-4</c:v>
                </c:pt>
                <c:pt idx="37">
                  <c:v>2009-1</c:v>
                </c:pt>
                <c:pt idx="38">
                  <c:v>2009-2</c:v>
                </c:pt>
                <c:pt idx="39">
                  <c:v>2009-3</c:v>
                </c:pt>
                <c:pt idx="40">
                  <c:v>2009-4</c:v>
                </c:pt>
                <c:pt idx="41">
                  <c:v>2010-1</c:v>
                </c:pt>
                <c:pt idx="42">
                  <c:v>2010-2</c:v>
                </c:pt>
                <c:pt idx="43">
                  <c:v>2010-3</c:v>
                </c:pt>
                <c:pt idx="44">
                  <c:v>2010-4</c:v>
                </c:pt>
                <c:pt idx="45">
                  <c:v>2011-1</c:v>
                </c:pt>
                <c:pt idx="46">
                  <c:v>2011-2</c:v>
                </c:pt>
                <c:pt idx="47">
                  <c:v>2011-3</c:v>
                </c:pt>
                <c:pt idx="48">
                  <c:v>2011-4</c:v>
                </c:pt>
                <c:pt idx="49">
                  <c:v>2012-1</c:v>
                </c:pt>
                <c:pt idx="50">
                  <c:v>2012-2</c:v>
                </c:pt>
                <c:pt idx="51">
                  <c:v>2012-3</c:v>
                </c:pt>
                <c:pt idx="52">
                  <c:v>2012-4</c:v>
                </c:pt>
                <c:pt idx="53">
                  <c:v>2013-1</c:v>
                </c:pt>
                <c:pt idx="54">
                  <c:v>2013-2</c:v>
                </c:pt>
                <c:pt idx="55">
                  <c:v>2013-3</c:v>
                </c:pt>
                <c:pt idx="56">
                  <c:v>2013-4</c:v>
                </c:pt>
                <c:pt idx="57">
                  <c:v>2014-1</c:v>
                </c:pt>
                <c:pt idx="58">
                  <c:v>2014-2</c:v>
                </c:pt>
                <c:pt idx="59">
                  <c:v>2014-3</c:v>
                </c:pt>
                <c:pt idx="60">
                  <c:v>2014-4</c:v>
                </c:pt>
                <c:pt idx="61">
                  <c:v>2015-1</c:v>
                </c:pt>
                <c:pt idx="62">
                  <c:v>2015-2</c:v>
                </c:pt>
                <c:pt idx="63">
                  <c:v>2015-3</c:v>
                </c:pt>
                <c:pt idx="64">
                  <c:v>2015-4</c:v>
                </c:pt>
                <c:pt idx="65">
                  <c:v>2016-1</c:v>
                </c:pt>
                <c:pt idx="66">
                  <c:v>2016-2</c:v>
                </c:pt>
                <c:pt idx="67">
                  <c:v>2016-3</c:v>
                </c:pt>
                <c:pt idx="68">
                  <c:v>2016-4</c:v>
                </c:pt>
                <c:pt idx="69">
                  <c:v>2017-1</c:v>
                </c:pt>
                <c:pt idx="70">
                  <c:v>2017-2</c:v>
                </c:pt>
                <c:pt idx="71">
                  <c:v>2017-3</c:v>
                </c:pt>
                <c:pt idx="72">
                  <c:v>2017-4</c:v>
                </c:pt>
                <c:pt idx="73">
                  <c:v>2018-1</c:v>
                </c:pt>
                <c:pt idx="74">
                  <c:v>2018-2</c:v>
                </c:pt>
                <c:pt idx="75">
                  <c:v>2018-3</c:v>
                </c:pt>
                <c:pt idx="76">
                  <c:v>2018-4</c:v>
                </c:pt>
                <c:pt idx="77">
                  <c:v>2019-1</c:v>
                </c:pt>
                <c:pt idx="78">
                  <c:v>2019-2</c:v>
                </c:pt>
                <c:pt idx="79">
                  <c:v>2019-3</c:v>
                </c:pt>
                <c:pt idx="80">
                  <c:v>2019-4</c:v>
                </c:pt>
                <c:pt idx="81">
                  <c:v>2020-1</c:v>
                </c:pt>
                <c:pt idx="82">
                  <c:v>2020-2</c:v>
                </c:pt>
                <c:pt idx="83">
                  <c:v>2020-3</c:v>
                </c:pt>
                <c:pt idx="84">
                  <c:v>2020-4</c:v>
                </c:pt>
              </c:strCache>
            </c:strRef>
          </c:cat>
          <c:val>
            <c:numRef>
              <c:f>Participation!$C$5:$C$89</c:f>
              <c:numCache>
                <c:formatCode>General</c:formatCode>
                <c:ptCount val="85"/>
                <c:pt idx="0">
                  <c:v>1559.25</c:v>
                </c:pt>
                <c:pt idx="1">
                  <c:v>1883</c:v>
                </c:pt>
                <c:pt idx="2">
                  <c:v>1969.25</c:v>
                </c:pt>
                <c:pt idx="3">
                  <c:v>2197.25</c:v>
                </c:pt>
                <c:pt idx="4">
                  <c:v>2241</c:v>
                </c:pt>
                <c:pt idx="5">
                  <c:v>2335</c:v>
                </c:pt>
                <c:pt idx="6">
                  <c:v>2424.5</c:v>
                </c:pt>
                <c:pt idx="7">
                  <c:v>2540.25</c:v>
                </c:pt>
                <c:pt idx="8">
                  <c:v>2411.25</c:v>
                </c:pt>
                <c:pt idx="9">
                  <c:v>2308.75</c:v>
                </c:pt>
                <c:pt idx="10">
                  <c:v>2416.5</c:v>
                </c:pt>
                <c:pt idx="11">
                  <c:v>2292.75</c:v>
                </c:pt>
                <c:pt idx="12">
                  <c:v>2274.25</c:v>
                </c:pt>
                <c:pt idx="13">
                  <c:v>2216.25</c:v>
                </c:pt>
                <c:pt idx="14">
                  <c:v>1936.25</c:v>
                </c:pt>
                <c:pt idx="15">
                  <c:v>1870</c:v>
                </c:pt>
                <c:pt idx="16">
                  <c:v>1822</c:v>
                </c:pt>
                <c:pt idx="17">
                  <c:v>1695.75</c:v>
                </c:pt>
                <c:pt idx="18">
                  <c:v>1704.75</c:v>
                </c:pt>
                <c:pt idx="19">
                  <c:v>1656.5</c:v>
                </c:pt>
                <c:pt idx="20">
                  <c:v>1699.75</c:v>
                </c:pt>
                <c:pt idx="21">
                  <c:v>1691.5</c:v>
                </c:pt>
                <c:pt idx="22">
                  <c:v>1791.75</c:v>
                </c:pt>
                <c:pt idx="23">
                  <c:v>2020.5</c:v>
                </c:pt>
                <c:pt idx="24">
                  <c:v>2012.25</c:v>
                </c:pt>
                <c:pt idx="25">
                  <c:v>2418</c:v>
                </c:pt>
                <c:pt idx="26">
                  <c:v>2502.5</c:v>
                </c:pt>
                <c:pt idx="27">
                  <c:v>2426</c:v>
                </c:pt>
                <c:pt idx="28">
                  <c:v>2536.75</c:v>
                </c:pt>
                <c:pt idx="29">
                  <c:v>2771.75</c:v>
                </c:pt>
                <c:pt idx="30">
                  <c:v>2892.75</c:v>
                </c:pt>
                <c:pt idx="31">
                  <c:v>2883</c:v>
                </c:pt>
                <c:pt idx="32">
                  <c:v>3028.5</c:v>
                </c:pt>
                <c:pt idx="33">
                  <c:v>2610.75</c:v>
                </c:pt>
                <c:pt idx="34">
                  <c:v>2839.5</c:v>
                </c:pt>
                <c:pt idx="35">
                  <c:v>2891.5</c:v>
                </c:pt>
                <c:pt idx="36">
                  <c:v>2908.25</c:v>
                </c:pt>
                <c:pt idx="37">
                  <c:v>3068.75</c:v>
                </c:pt>
                <c:pt idx="38">
                  <c:v>2682.75</c:v>
                </c:pt>
                <c:pt idx="39">
                  <c:v>2839.5</c:v>
                </c:pt>
                <c:pt idx="40">
                  <c:v>2802.5</c:v>
                </c:pt>
                <c:pt idx="41">
                  <c:v>2826.75</c:v>
                </c:pt>
                <c:pt idx="42">
                  <c:v>2839.75</c:v>
                </c:pt>
                <c:pt idx="43">
                  <c:v>2802</c:v>
                </c:pt>
                <c:pt idx="44">
                  <c:v>2812.75</c:v>
                </c:pt>
                <c:pt idx="45">
                  <c:v>2774.5</c:v>
                </c:pt>
                <c:pt idx="46">
                  <c:v>2781.5</c:v>
                </c:pt>
                <c:pt idx="47">
                  <c:v>2667.25</c:v>
                </c:pt>
                <c:pt idx="48">
                  <c:v>2879.5</c:v>
                </c:pt>
                <c:pt idx="49">
                  <c:v>2787.75</c:v>
                </c:pt>
                <c:pt idx="50">
                  <c:v>2866.75</c:v>
                </c:pt>
                <c:pt idx="51">
                  <c:v>2822</c:v>
                </c:pt>
                <c:pt idx="52">
                  <c:v>2626.5</c:v>
                </c:pt>
                <c:pt idx="53">
                  <c:v>2486.5</c:v>
                </c:pt>
                <c:pt idx="54">
                  <c:v>2606.75</c:v>
                </c:pt>
                <c:pt idx="55">
                  <c:v>2653.5</c:v>
                </c:pt>
                <c:pt idx="56">
                  <c:v>2691.25</c:v>
                </c:pt>
                <c:pt idx="57">
                  <c:v>2699</c:v>
                </c:pt>
                <c:pt idx="58">
                  <c:v>2628</c:v>
                </c:pt>
                <c:pt idx="59">
                  <c:v>2556.75</c:v>
                </c:pt>
                <c:pt idx="60">
                  <c:v>2593.75</c:v>
                </c:pt>
                <c:pt idx="61">
                  <c:v>2669.25</c:v>
                </c:pt>
                <c:pt idx="62">
                  <c:v>2785.5</c:v>
                </c:pt>
                <c:pt idx="63">
                  <c:v>3194.25</c:v>
                </c:pt>
                <c:pt idx="64">
                  <c:v>3322</c:v>
                </c:pt>
                <c:pt idx="65">
                  <c:v>3352.25</c:v>
                </c:pt>
                <c:pt idx="66">
                  <c:v>3362.25</c:v>
                </c:pt>
                <c:pt idx="67">
                  <c:v>3130</c:v>
                </c:pt>
                <c:pt idx="68">
                  <c:v>3245.5</c:v>
                </c:pt>
                <c:pt idx="69">
                  <c:v>3683.5</c:v>
                </c:pt>
                <c:pt idx="70">
                  <c:v>4155.25</c:v>
                </c:pt>
                <c:pt idx="71">
                  <c:v>4194.75</c:v>
                </c:pt>
                <c:pt idx="72">
                  <c:v>4030</c:v>
                </c:pt>
                <c:pt idx="73">
                  <c:v>3947</c:v>
                </c:pt>
                <c:pt idx="74">
                  <c:v>3599.5</c:v>
                </c:pt>
                <c:pt idx="75">
                  <c:v>3768.75</c:v>
                </c:pt>
                <c:pt idx="76">
                  <c:v>4606.5</c:v>
                </c:pt>
                <c:pt idx="77">
                  <c:v>4565.75</c:v>
                </c:pt>
                <c:pt idx="78">
                  <c:v>4974.75</c:v>
                </c:pt>
                <c:pt idx="79">
                  <c:v>4786.5</c:v>
                </c:pt>
                <c:pt idx="80">
                  <c:v>4319.5</c:v>
                </c:pt>
                <c:pt idx="81">
                  <c:v>3926.75</c:v>
                </c:pt>
                <c:pt idx="82">
                  <c:v>3681.5</c:v>
                </c:pt>
                <c:pt idx="83">
                  <c:v>4294.75</c:v>
                </c:pt>
                <c:pt idx="84">
                  <c:v>4219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C0A-4BE4-803A-2E907C25B5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18366152"/>
        <c:axId val="718364512"/>
      </c:lineChart>
      <c:catAx>
        <c:axId val="718366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364512"/>
        <c:crosses val="autoZero"/>
        <c:auto val="1"/>
        <c:lblAlgn val="ctr"/>
        <c:lblOffset val="100"/>
        <c:noMultiLvlLbl val="0"/>
      </c:catAx>
      <c:valAx>
        <c:axId val="71836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366152"/>
        <c:crosses val="autoZero"/>
        <c:crossBetween val="between"/>
      </c:valAx>
      <c:spPr>
        <a:noFill/>
        <a:ln>
          <a:solidFill>
            <a:schemeClr val="tx1">
              <a:lumMod val="95000"/>
              <a:lumOff val="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>
          <a:lumMod val="95000"/>
          <a:lumOff val="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3GPP meeting attendance</a:t>
            </a:r>
          </a:p>
        </c:rich>
      </c:tx>
      <c:layout>
        <c:manualLayout>
          <c:xMode val="edge"/>
          <c:yMode val="edge"/>
          <c:x val="0.10271795162295361"/>
          <c:y val="7.2562596342124183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9.4724331539845621E-2"/>
          <c:y val="3.401368076300481E-2"/>
          <c:w val="0.88489312248613905"/>
          <c:h val="0.83220138933485099"/>
        </c:manualLayout>
      </c:layout>
      <c:lineChart>
        <c:grouping val="standard"/>
        <c:varyColors val="0"/>
        <c:ser>
          <c:idx val="0"/>
          <c:order val="0"/>
          <c:tx>
            <c:strRef>
              <c:f>meetingStats!$E$3</c:f>
              <c:strCache>
                <c:ptCount val="1"/>
                <c:pt idx="0">
                  <c:v>monthly ave (12 months)</c:v>
                </c:pt>
              </c:strCache>
            </c:strRef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meetingStats!$A$4:$A$270</c:f>
              <c:strCache>
                <c:ptCount val="267"/>
                <c:pt idx="0">
                  <c:v>1999-01</c:v>
                </c:pt>
                <c:pt idx="1">
                  <c:v>1999-02</c:v>
                </c:pt>
                <c:pt idx="2">
                  <c:v>1999-03</c:v>
                </c:pt>
                <c:pt idx="3">
                  <c:v>1999-04</c:v>
                </c:pt>
                <c:pt idx="4">
                  <c:v>1999-05</c:v>
                </c:pt>
                <c:pt idx="5">
                  <c:v>1999-06</c:v>
                </c:pt>
                <c:pt idx="6">
                  <c:v>1999-07</c:v>
                </c:pt>
                <c:pt idx="7">
                  <c:v>1999-08</c:v>
                </c:pt>
                <c:pt idx="8">
                  <c:v>1999-09</c:v>
                </c:pt>
                <c:pt idx="9">
                  <c:v>1999-10</c:v>
                </c:pt>
                <c:pt idx="10">
                  <c:v>1999-11</c:v>
                </c:pt>
                <c:pt idx="11">
                  <c:v>1999-12</c:v>
                </c:pt>
                <c:pt idx="12">
                  <c:v>2000-01</c:v>
                </c:pt>
                <c:pt idx="13">
                  <c:v>2000-02</c:v>
                </c:pt>
                <c:pt idx="14">
                  <c:v>2000-03</c:v>
                </c:pt>
                <c:pt idx="15">
                  <c:v>2000-04</c:v>
                </c:pt>
                <c:pt idx="16">
                  <c:v>2000-05</c:v>
                </c:pt>
                <c:pt idx="17">
                  <c:v>2000-06</c:v>
                </c:pt>
                <c:pt idx="18">
                  <c:v>2000-07</c:v>
                </c:pt>
                <c:pt idx="19">
                  <c:v>2000-08</c:v>
                </c:pt>
                <c:pt idx="20">
                  <c:v>2000-09</c:v>
                </c:pt>
                <c:pt idx="21">
                  <c:v>2000-10</c:v>
                </c:pt>
                <c:pt idx="22">
                  <c:v>2000-11</c:v>
                </c:pt>
                <c:pt idx="23">
                  <c:v>2000-12</c:v>
                </c:pt>
                <c:pt idx="24">
                  <c:v>2001-01</c:v>
                </c:pt>
                <c:pt idx="25">
                  <c:v>2001-02</c:v>
                </c:pt>
                <c:pt idx="26">
                  <c:v>2001-03</c:v>
                </c:pt>
                <c:pt idx="27">
                  <c:v>2001-04</c:v>
                </c:pt>
                <c:pt idx="28">
                  <c:v>2001-05</c:v>
                </c:pt>
                <c:pt idx="29">
                  <c:v>2001-06</c:v>
                </c:pt>
                <c:pt idx="30">
                  <c:v>2001-07</c:v>
                </c:pt>
                <c:pt idx="31">
                  <c:v>2001-08</c:v>
                </c:pt>
                <c:pt idx="32">
                  <c:v>2001-09</c:v>
                </c:pt>
                <c:pt idx="33">
                  <c:v>2001-10</c:v>
                </c:pt>
                <c:pt idx="34">
                  <c:v>2001-11</c:v>
                </c:pt>
                <c:pt idx="35">
                  <c:v>2001-12</c:v>
                </c:pt>
                <c:pt idx="36">
                  <c:v>2002-01</c:v>
                </c:pt>
                <c:pt idx="37">
                  <c:v>2002-02</c:v>
                </c:pt>
                <c:pt idx="38">
                  <c:v>2002-03</c:v>
                </c:pt>
                <c:pt idx="39">
                  <c:v>2002-04</c:v>
                </c:pt>
                <c:pt idx="40">
                  <c:v>2002-05</c:v>
                </c:pt>
                <c:pt idx="41">
                  <c:v>2002-06</c:v>
                </c:pt>
                <c:pt idx="42">
                  <c:v>2002-07</c:v>
                </c:pt>
                <c:pt idx="43">
                  <c:v>2002-08</c:v>
                </c:pt>
                <c:pt idx="44">
                  <c:v>2002-09</c:v>
                </c:pt>
                <c:pt idx="45">
                  <c:v>2002-10</c:v>
                </c:pt>
                <c:pt idx="46">
                  <c:v>2002-11</c:v>
                </c:pt>
                <c:pt idx="47">
                  <c:v>2002-12</c:v>
                </c:pt>
                <c:pt idx="48">
                  <c:v>2003-01</c:v>
                </c:pt>
                <c:pt idx="49">
                  <c:v>2003-02</c:v>
                </c:pt>
                <c:pt idx="50">
                  <c:v>2003-03</c:v>
                </c:pt>
                <c:pt idx="51">
                  <c:v>2003-04</c:v>
                </c:pt>
                <c:pt idx="52">
                  <c:v>2003-05</c:v>
                </c:pt>
                <c:pt idx="53">
                  <c:v>2003-06</c:v>
                </c:pt>
                <c:pt idx="54">
                  <c:v>2003-07</c:v>
                </c:pt>
                <c:pt idx="55">
                  <c:v>2003-08</c:v>
                </c:pt>
                <c:pt idx="56">
                  <c:v>2003-09</c:v>
                </c:pt>
                <c:pt idx="57">
                  <c:v>2003-10</c:v>
                </c:pt>
                <c:pt idx="58">
                  <c:v>2003-11</c:v>
                </c:pt>
                <c:pt idx="59">
                  <c:v>2003-12</c:v>
                </c:pt>
                <c:pt idx="60">
                  <c:v>2004-01</c:v>
                </c:pt>
                <c:pt idx="61">
                  <c:v>2004-02</c:v>
                </c:pt>
                <c:pt idx="62">
                  <c:v>2004-03</c:v>
                </c:pt>
                <c:pt idx="63">
                  <c:v>2004-04</c:v>
                </c:pt>
                <c:pt idx="64">
                  <c:v>2004-05</c:v>
                </c:pt>
                <c:pt idx="65">
                  <c:v>2004-06</c:v>
                </c:pt>
                <c:pt idx="66">
                  <c:v>2004-07</c:v>
                </c:pt>
                <c:pt idx="67">
                  <c:v>2004-08</c:v>
                </c:pt>
                <c:pt idx="68">
                  <c:v>2004-09</c:v>
                </c:pt>
                <c:pt idx="69">
                  <c:v>2004-10</c:v>
                </c:pt>
                <c:pt idx="70">
                  <c:v>2004-11</c:v>
                </c:pt>
                <c:pt idx="71">
                  <c:v>2004-12</c:v>
                </c:pt>
                <c:pt idx="72">
                  <c:v>2005-01</c:v>
                </c:pt>
                <c:pt idx="73">
                  <c:v>2005-02</c:v>
                </c:pt>
                <c:pt idx="74">
                  <c:v>2005-03</c:v>
                </c:pt>
                <c:pt idx="75">
                  <c:v>2005-04</c:v>
                </c:pt>
                <c:pt idx="76">
                  <c:v>2005-05</c:v>
                </c:pt>
                <c:pt idx="77">
                  <c:v>2005-06</c:v>
                </c:pt>
                <c:pt idx="78">
                  <c:v>2005-07</c:v>
                </c:pt>
                <c:pt idx="79">
                  <c:v>2005-08</c:v>
                </c:pt>
                <c:pt idx="80">
                  <c:v>2005-09</c:v>
                </c:pt>
                <c:pt idx="81">
                  <c:v>2005-10</c:v>
                </c:pt>
                <c:pt idx="82">
                  <c:v>2005-11</c:v>
                </c:pt>
                <c:pt idx="83">
                  <c:v>2005-12</c:v>
                </c:pt>
                <c:pt idx="84">
                  <c:v>2006-01</c:v>
                </c:pt>
                <c:pt idx="85">
                  <c:v>2006-02</c:v>
                </c:pt>
                <c:pt idx="86">
                  <c:v>2006-03</c:v>
                </c:pt>
                <c:pt idx="87">
                  <c:v>2006-04</c:v>
                </c:pt>
                <c:pt idx="88">
                  <c:v>2006-05</c:v>
                </c:pt>
                <c:pt idx="89">
                  <c:v>2006-06</c:v>
                </c:pt>
                <c:pt idx="90">
                  <c:v>2006-07</c:v>
                </c:pt>
                <c:pt idx="91">
                  <c:v>2006-08</c:v>
                </c:pt>
                <c:pt idx="92">
                  <c:v>2006-09</c:v>
                </c:pt>
                <c:pt idx="93">
                  <c:v>2006-10</c:v>
                </c:pt>
                <c:pt idx="94">
                  <c:v>2006-11</c:v>
                </c:pt>
                <c:pt idx="95">
                  <c:v>2006-12</c:v>
                </c:pt>
                <c:pt idx="96">
                  <c:v>2007-01</c:v>
                </c:pt>
                <c:pt idx="97">
                  <c:v>2007-02</c:v>
                </c:pt>
                <c:pt idx="98">
                  <c:v>2007-03</c:v>
                </c:pt>
                <c:pt idx="99">
                  <c:v>2007-04</c:v>
                </c:pt>
                <c:pt idx="100">
                  <c:v>2007-05</c:v>
                </c:pt>
                <c:pt idx="101">
                  <c:v>2007-06</c:v>
                </c:pt>
                <c:pt idx="102">
                  <c:v>2007-07</c:v>
                </c:pt>
                <c:pt idx="103">
                  <c:v>2007-08</c:v>
                </c:pt>
                <c:pt idx="104">
                  <c:v>2007-09</c:v>
                </c:pt>
                <c:pt idx="105">
                  <c:v>2007-10</c:v>
                </c:pt>
                <c:pt idx="106">
                  <c:v>2007-11</c:v>
                </c:pt>
                <c:pt idx="107">
                  <c:v>2007-12</c:v>
                </c:pt>
                <c:pt idx="108">
                  <c:v>2008-01</c:v>
                </c:pt>
                <c:pt idx="109">
                  <c:v>2008-02</c:v>
                </c:pt>
                <c:pt idx="110">
                  <c:v>2008-03</c:v>
                </c:pt>
                <c:pt idx="111">
                  <c:v>2008-04</c:v>
                </c:pt>
                <c:pt idx="112">
                  <c:v>2008-05</c:v>
                </c:pt>
                <c:pt idx="113">
                  <c:v>2008-06</c:v>
                </c:pt>
                <c:pt idx="114">
                  <c:v>2008-07</c:v>
                </c:pt>
                <c:pt idx="115">
                  <c:v>2008-08</c:v>
                </c:pt>
                <c:pt idx="116">
                  <c:v>2008-09</c:v>
                </c:pt>
                <c:pt idx="117">
                  <c:v>2008-10</c:v>
                </c:pt>
                <c:pt idx="118">
                  <c:v>2008-11</c:v>
                </c:pt>
                <c:pt idx="119">
                  <c:v>2008-12</c:v>
                </c:pt>
                <c:pt idx="120">
                  <c:v>2009-01</c:v>
                </c:pt>
                <c:pt idx="121">
                  <c:v>2009-02</c:v>
                </c:pt>
                <c:pt idx="122">
                  <c:v>2009-03</c:v>
                </c:pt>
                <c:pt idx="123">
                  <c:v>2009-04</c:v>
                </c:pt>
                <c:pt idx="124">
                  <c:v>2009-05</c:v>
                </c:pt>
                <c:pt idx="125">
                  <c:v>2009-06</c:v>
                </c:pt>
                <c:pt idx="126">
                  <c:v>2009-07</c:v>
                </c:pt>
                <c:pt idx="127">
                  <c:v>2009-08</c:v>
                </c:pt>
                <c:pt idx="128">
                  <c:v>2009-09</c:v>
                </c:pt>
                <c:pt idx="129">
                  <c:v>2009-10</c:v>
                </c:pt>
                <c:pt idx="130">
                  <c:v>2009-11</c:v>
                </c:pt>
                <c:pt idx="131">
                  <c:v>2009-12</c:v>
                </c:pt>
                <c:pt idx="132">
                  <c:v>2010-01</c:v>
                </c:pt>
                <c:pt idx="133">
                  <c:v>2010-02</c:v>
                </c:pt>
                <c:pt idx="134">
                  <c:v>2010-03</c:v>
                </c:pt>
                <c:pt idx="135">
                  <c:v>2010-04</c:v>
                </c:pt>
                <c:pt idx="136">
                  <c:v>2010-05</c:v>
                </c:pt>
                <c:pt idx="137">
                  <c:v>2010-06</c:v>
                </c:pt>
                <c:pt idx="138">
                  <c:v>2010-07</c:v>
                </c:pt>
                <c:pt idx="139">
                  <c:v>2010-08</c:v>
                </c:pt>
                <c:pt idx="140">
                  <c:v>2010-09</c:v>
                </c:pt>
                <c:pt idx="141">
                  <c:v>2010-10</c:v>
                </c:pt>
                <c:pt idx="142">
                  <c:v>2010-11</c:v>
                </c:pt>
                <c:pt idx="143">
                  <c:v>2010-12</c:v>
                </c:pt>
                <c:pt idx="144">
                  <c:v>2011-01</c:v>
                </c:pt>
                <c:pt idx="145">
                  <c:v>2011-02</c:v>
                </c:pt>
                <c:pt idx="146">
                  <c:v>2011-03</c:v>
                </c:pt>
                <c:pt idx="147">
                  <c:v>2011-04</c:v>
                </c:pt>
                <c:pt idx="148">
                  <c:v>2011-05</c:v>
                </c:pt>
                <c:pt idx="149">
                  <c:v>2011-06</c:v>
                </c:pt>
                <c:pt idx="150">
                  <c:v>2011-07</c:v>
                </c:pt>
                <c:pt idx="151">
                  <c:v>2011-08</c:v>
                </c:pt>
                <c:pt idx="152">
                  <c:v>2011-09</c:v>
                </c:pt>
                <c:pt idx="153">
                  <c:v>2011-10</c:v>
                </c:pt>
                <c:pt idx="154">
                  <c:v>2011-11</c:v>
                </c:pt>
                <c:pt idx="155">
                  <c:v>2011-12</c:v>
                </c:pt>
                <c:pt idx="156">
                  <c:v>2012-01</c:v>
                </c:pt>
                <c:pt idx="157">
                  <c:v>2012-02</c:v>
                </c:pt>
                <c:pt idx="158">
                  <c:v>2012-03</c:v>
                </c:pt>
                <c:pt idx="159">
                  <c:v>2012-04</c:v>
                </c:pt>
                <c:pt idx="160">
                  <c:v>2012-05</c:v>
                </c:pt>
                <c:pt idx="161">
                  <c:v>2012-06</c:v>
                </c:pt>
                <c:pt idx="162">
                  <c:v>2012-07</c:v>
                </c:pt>
                <c:pt idx="163">
                  <c:v>2012-08</c:v>
                </c:pt>
                <c:pt idx="164">
                  <c:v>2012-09</c:v>
                </c:pt>
                <c:pt idx="165">
                  <c:v>2012-10</c:v>
                </c:pt>
                <c:pt idx="166">
                  <c:v>2012-11</c:v>
                </c:pt>
                <c:pt idx="167">
                  <c:v>2012-12</c:v>
                </c:pt>
                <c:pt idx="168">
                  <c:v>2013-01</c:v>
                </c:pt>
                <c:pt idx="169">
                  <c:v>2013-02</c:v>
                </c:pt>
                <c:pt idx="170">
                  <c:v>2013-03</c:v>
                </c:pt>
                <c:pt idx="171">
                  <c:v>2013-04</c:v>
                </c:pt>
                <c:pt idx="172">
                  <c:v>2013-05</c:v>
                </c:pt>
                <c:pt idx="173">
                  <c:v>2013-06</c:v>
                </c:pt>
                <c:pt idx="174">
                  <c:v>2013-07</c:v>
                </c:pt>
                <c:pt idx="175">
                  <c:v>2013-08</c:v>
                </c:pt>
                <c:pt idx="176">
                  <c:v>2013-09</c:v>
                </c:pt>
                <c:pt idx="177">
                  <c:v>2013-10</c:v>
                </c:pt>
                <c:pt idx="178">
                  <c:v>2013-11</c:v>
                </c:pt>
                <c:pt idx="179">
                  <c:v>2013-12</c:v>
                </c:pt>
                <c:pt idx="180">
                  <c:v>2014-01</c:v>
                </c:pt>
                <c:pt idx="181">
                  <c:v>2014-02</c:v>
                </c:pt>
                <c:pt idx="182">
                  <c:v>2014-03</c:v>
                </c:pt>
                <c:pt idx="183">
                  <c:v>2014-04</c:v>
                </c:pt>
                <c:pt idx="184">
                  <c:v>2014-05</c:v>
                </c:pt>
                <c:pt idx="185">
                  <c:v>2014-06</c:v>
                </c:pt>
                <c:pt idx="186">
                  <c:v>2014-07</c:v>
                </c:pt>
                <c:pt idx="187">
                  <c:v>2014-08</c:v>
                </c:pt>
                <c:pt idx="188">
                  <c:v>2014-09</c:v>
                </c:pt>
                <c:pt idx="189">
                  <c:v>2014-10</c:v>
                </c:pt>
                <c:pt idx="190">
                  <c:v>2014-11</c:v>
                </c:pt>
                <c:pt idx="191">
                  <c:v>2014-12</c:v>
                </c:pt>
                <c:pt idx="192">
                  <c:v>2015-01</c:v>
                </c:pt>
                <c:pt idx="193">
                  <c:v>2015-02</c:v>
                </c:pt>
                <c:pt idx="194">
                  <c:v>2015-03</c:v>
                </c:pt>
                <c:pt idx="195">
                  <c:v>2015-04</c:v>
                </c:pt>
                <c:pt idx="196">
                  <c:v>2015-05</c:v>
                </c:pt>
                <c:pt idx="197">
                  <c:v>2015-06</c:v>
                </c:pt>
                <c:pt idx="198">
                  <c:v>2015-07</c:v>
                </c:pt>
                <c:pt idx="199">
                  <c:v>2015-08</c:v>
                </c:pt>
                <c:pt idx="200">
                  <c:v>2015-09</c:v>
                </c:pt>
                <c:pt idx="201">
                  <c:v>2015-10</c:v>
                </c:pt>
                <c:pt idx="202">
                  <c:v>2015-11</c:v>
                </c:pt>
                <c:pt idx="203">
                  <c:v>2015-12</c:v>
                </c:pt>
                <c:pt idx="204">
                  <c:v>2016-01</c:v>
                </c:pt>
                <c:pt idx="205">
                  <c:v>2016-02</c:v>
                </c:pt>
                <c:pt idx="206">
                  <c:v>2016-03</c:v>
                </c:pt>
                <c:pt idx="207">
                  <c:v>2016-04</c:v>
                </c:pt>
                <c:pt idx="208">
                  <c:v>2016-05</c:v>
                </c:pt>
                <c:pt idx="209">
                  <c:v>2016-06</c:v>
                </c:pt>
                <c:pt idx="210">
                  <c:v>2016-07</c:v>
                </c:pt>
                <c:pt idx="211">
                  <c:v>2016-08</c:v>
                </c:pt>
                <c:pt idx="212">
                  <c:v>2016-09</c:v>
                </c:pt>
                <c:pt idx="213">
                  <c:v>2016-10</c:v>
                </c:pt>
                <c:pt idx="214">
                  <c:v>2016-11</c:v>
                </c:pt>
                <c:pt idx="215">
                  <c:v>2016-12</c:v>
                </c:pt>
                <c:pt idx="216">
                  <c:v>2017-01</c:v>
                </c:pt>
                <c:pt idx="217">
                  <c:v>2017-02</c:v>
                </c:pt>
                <c:pt idx="218">
                  <c:v>2017-03</c:v>
                </c:pt>
                <c:pt idx="219">
                  <c:v>2017-04</c:v>
                </c:pt>
                <c:pt idx="220">
                  <c:v>2017-05</c:v>
                </c:pt>
                <c:pt idx="221">
                  <c:v>2017-06</c:v>
                </c:pt>
                <c:pt idx="222">
                  <c:v>2017-07</c:v>
                </c:pt>
                <c:pt idx="223">
                  <c:v>2017-08</c:v>
                </c:pt>
                <c:pt idx="224">
                  <c:v>2017-09</c:v>
                </c:pt>
                <c:pt idx="225">
                  <c:v>2017-10</c:v>
                </c:pt>
                <c:pt idx="226">
                  <c:v>2017-11</c:v>
                </c:pt>
                <c:pt idx="227">
                  <c:v>2017-12</c:v>
                </c:pt>
                <c:pt idx="228">
                  <c:v>2018-01</c:v>
                </c:pt>
                <c:pt idx="229">
                  <c:v>2018-02</c:v>
                </c:pt>
                <c:pt idx="230">
                  <c:v>2018-03</c:v>
                </c:pt>
                <c:pt idx="231">
                  <c:v>2018-04</c:v>
                </c:pt>
                <c:pt idx="232">
                  <c:v>2018-05</c:v>
                </c:pt>
                <c:pt idx="233">
                  <c:v>2018-06</c:v>
                </c:pt>
                <c:pt idx="234">
                  <c:v>2018-07</c:v>
                </c:pt>
                <c:pt idx="235">
                  <c:v>2018-08</c:v>
                </c:pt>
                <c:pt idx="236">
                  <c:v>2018-09</c:v>
                </c:pt>
                <c:pt idx="237">
                  <c:v>2018-10</c:v>
                </c:pt>
                <c:pt idx="238">
                  <c:v>2018-11</c:v>
                </c:pt>
                <c:pt idx="239">
                  <c:v>2018-12</c:v>
                </c:pt>
                <c:pt idx="240">
                  <c:v>2019-01</c:v>
                </c:pt>
                <c:pt idx="241">
                  <c:v>2019-02</c:v>
                </c:pt>
                <c:pt idx="242">
                  <c:v>2019-03</c:v>
                </c:pt>
                <c:pt idx="243">
                  <c:v>2019-04</c:v>
                </c:pt>
                <c:pt idx="244">
                  <c:v>2019-05</c:v>
                </c:pt>
                <c:pt idx="245">
                  <c:v>2019-06</c:v>
                </c:pt>
                <c:pt idx="246">
                  <c:v>2019-07</c:v>
                </c:pt>
                <c:pt idx="247">
                  <c:v>2019-08</c:v>
                </c:pt>
                <c:pt idx="248">
                  <c:v>2019-09</c:v>
                </c:pt>
                <c:pt idx="249">
                  <c:v>2019-10</c:v>
                </c:pt>
                <c:pt idx="250">
                  <c:v>2019-11</c:v>
                </c:pt>
                <c:pt idx="251">
                  <c:v>2019-12</c:v>
                </c:pt>
                <c:pt idx="252">
                  <c:v>2020-01</c:v>
                </c:pt>
                <c:pt idx="253">
                  <c:v>2020-02</c:v>
                </c:pt>
                <c:pt idx="254">
                  <c:v>2020-03</c:v>
                </c:pt>
                <c:pt idx="255">
                  <c:v>2020-04</c:v>
                </c:pt>
                <c:pt idx="256">
                  <c:v>2020-05</c:v>
                </c:pt>
                <c:pt idx="257">
                  <c:v>2020-06</c:v>
                </c:pt>
                <c:pt idx="258">
                  <c:v>2020-07</c:v>
                </c:pt>
                <c:pt idx="259">
                  <c:v>2020-08</c:v>
                </c:pt>
                <c:pt idx="260">
                  <c:v>2020-09</c:v>
                </c:pt>
                <c:pt idx="261">
                  <c:v>2020-10</c:v>
                </c:pt>
                <c:pt idx="262">
                  <c:v>2020-11</c:v>
                </c:pt>
                <c:pt idx="263">
                  <c:v>2020/12</c:v>
                </c:pt>
                <c:pt idx="264">
                  <c:v>2021/01</c:v>
                </c:pt>
                <c:pt idx="265">
                  <c:v>2021/02</c:v>
                </c:pt>
                <c:pt idx="266">
                  <c:v>2021/03</c:v>
                </c:pt>
              </c:strCache>
            </c:strRef>
          </c:cat>
          <c:val>
            <c:numRef>
              <c:f>meetingStats!$E$4:$E$270</c:f>
              <c:numCache>
                <c:formatCode>0</c:formatCode>
                <c:ptCount val="267"/>
                <c:pt idx="0">
                  <c:v>469</c:v>
                </c:pt>
                <c:pt idx="1">
                  <c:v>805.5</c:v>
                </c:pt>
                <c:pt idx="2">
                  <c:v>1063</c:v>
                </c:pt>
                <c:pt idx="3">
                  <c:v>1472.75</c:v>
                </c:pt>
                <c:pt idx="4">
                  <c:v>1298</c:v>
                </c:pt>
                <c:pt idx="5">
                  <c:v>1325.8333333333333</c:v>
                </c:pt>
                <c:pt idx="6">
                  <c:v>1316.7142857142858</c:v>
                </c:pt>
                <c:pt idx="7">
                  <c:v>1338.625</c:v>
                </c:pt>
                <c:pt idx="8">
                  <c:v>1396.8888888888889</c:v>
                </c:pt>
                <c:pt idx="9">
                  <c:v>1429.3</c:v>
                </c:pt>
                <c:pt idx="10">
                  <c:v>1433.2727272727273</c:v>
                </c:pt>
                <c:pt idx="11">
                  <c:v>1491.75</c:v>
                </c:pt>
                <c:pt idx="12">
                  <c:v>1649.25</c:v>
                </c:pt>
                <c:pt idx="13">
                  <c:v>1741.75</c:v>
                </c:pt>
                <c:pt idx="14">
                  <c:v>1704.6666666666667</c:v>
                </c:pt>
                <c:pt idx="15">
                  <c:v>1512.5</c:v>
                </c:pt>
                <c:pt idx="16">
                  <c:v>1674.6666666666667</c:v>
                </c:pt>
                <c:pt idx="17">
                  <c:v>1697.75</c:v>
                </c:pt>
                <c:pt idx="18">
                  <c:v>1722.75</c:v>
                </c:pt>
                <c:pt idx="19">
                  <c:v>1862.4166666666667</c:v>
                </c:pt>
                <c:pt idx="20">
                  <c:v>1996.4166666666667</c:v>
                </c:pt>
                <c:pt idx="21">
                  <c:v>2054.6666666666665</c:v>
                </c:pt>
                <c:pt idx="22">
                  <c:v>2539.6666666666665</c:v>
                </c:pt>
                <c:pt idx="23">
                  <c:v>2479.3333333333335</c:v>
                </c:pt>
                <c:pt idx="24">
                  <c:v>2717.25</c:v>
                </c:pt>
                <c:pt idx="25">
                  <c:v>2975.25</c:v>
                </c:pt>
                <c:pt idx="26">
                  <c:v>2996.5</c:v>
                </c:pt>
                <c:pt idx="27">
                  <c:v>3205.6666666666665</c:v>
                </c:pt>
                <c:pt idx="28">
                  <c:v>3391.4166666666665</c:v>
                </c:pt>
                <c:pt idx="29">
                  <c:v>3428.4166666666665</c:v>
                </c:pt>
                <c:pt idx="30">
                  <c:v>3503.5</c:v>
                </c:pt>
                <c:pt idx="31">
                  <c:v>3553.0833333333335</c:v>
                </c:pt>
                <c:pt idx="32">
                  <c:v>3538.9166666666665</c:v>
                </c:pt>
                <c:pt idx="33">
                  <c:v>3499.1666666666665</c:v>
                </c:pt>
                <c:pt idx="34">
                  <c:v>3290.0833333333335</c:v>
                </c:pt>
                <c:pt idx="35">
                  <c:v>3305</c:v>
                </c:pt>
                <c:pt idx="36">
                  <c:v>3138.1666666666665</c:v>
                </c:pt>
                <c:pt idx="37">
                  <c:v>3149.0833333333335</c:v>
                </c:pt>
                <c:pt idx="38">
                  <c:v>3135.1666666666665</c:v>
                </c:pt>
                <c:pt idx="39">
                  <c:v>3206.9166666666665</c:v>
                </c:pt>
                <c:pt idx="40">
                  <c:v>3204.25</c:v>
                </c:pt>
                <c:pt idx="41">
                  <c:v>3329.1666666666665</c:v>
                </c:pt>
                <c:pt idx="42">
                  <c:v>3264.5</c:v>
                </c:pt>
                <c:pt idx="43">
                  <c:v>3271.1666666666665</c:v>
                </c:pt>
                <c:pt idx="44">
                  <c:v>3231.5833333333335</c:v>
                </c:pt>
                <c:pt idx="45">
                  <c:v>3188.8333333333335</c:v>
                </c:pt>
                <c:pt idx="46">
                  <c:v>3190.3333333333335</c:v>
                </c:pt>
                <c:pt idx="47">
                  <c:v>3158.5</c:v>
                </c:pt>
                <c:pt idx="48">
                  <c:v>3111.9166666666665</c:v>
                </c:pt>
                <c:pt idx="49">
                  <c:v>3091.0833333333335</c:v>
                </c:pt>
                <c:pt idx="50">
                  <c:v>3094.8333333333335</c:v>
                </c:pt>
                <c:pt idx="51">
                  <c:v>2924.4166666666665</c:v>
                </c:pt>
                <c:pt idx="52">
                  <c:v>2830.9166666666665</c:v>
                </c:pt>
                <c:pt idx="53">
                  <c:v>2714</c:v>
                </c:pt>
                <c:pt idx="54">
                  <c:v>2727.9166666666665</c:v>
                </c:pt>
                <c:pt idx="55">
                  <c:v>2780.9166666666665</c:v>
                </c:pt>
                <c:pt idx="56">
                  <c:v>2672.75</c:v>
                </c:pt>
                <c:pt idx="57">
                  <c:v>2792.3333333333335</c:v>
                </c:pt>
                <c:pt idx="58">
                  <c:v>2709.5</c:v>
                </c:pt>
                <c:pt idx="59">
                  <c:v>2703.3333333333335</c:v>
                </c:pt>
                <c:pt idx="60">
                  <c:v>2621.4166666666665</c:v>
                </c:pt>
                <c:pt idx="61">
                  <c:v>2603.3333333333335</c:v>
                </c:pt>
                <c:pt idx="62">
                  <c:v>2605.1666666666665</c:v>
                </c:pt>
                <c:pt idx="63">
                  <c:v>2594.9166666666665</c:v>
                </c:pt>
                <c:pt idx="64">
                  <c:v>2601.5833333333335</c:v>
                </c:pt>
                <c:pt idx="65">
                  <c:v>2635.75</c:v>
                </c:pt>
                <c:pt idx="66">
                  <c:v>2525.1666666666665</c:v>
                </c:pt>
                <c:pt idx="67">
                  <c:v>2474.4166666666665</c:v>
                </c:pt>
                <c:pt idx="68">
                  <c:v>2472.5833333333335</c:v>
                </c:pt>
                <c:pt idx="69">
                  <c:v>2375.9166666666665</c:v>
                </c:pt>
                <c:pt idx="70">
                  <c:v>2461.0833333333335</c:v>
                </c:pt>
                <c:pt idx="71">
                  <c:v>2472.25</c:v>
                </c:pt>
                <c:pt idx="72">
                  <c:v>2553.9166666666665</c:v>
                </c:pt>
                <c:pt idx="73">
                  <c:v>2380.3333333333335</c:v>
                </c:pt>
                <c:pt idx="74">
                  <c:v>2395</c:v>
                </c:pt>
                <c:pt idx="75">
                  <c:v>2618.3333333333335</c:v>
                </c:pt>
                <c:pt idx="76">
                  <c:v>2582.3333333333335</c:v>
                </c:pt>
                <c:pt idx="77">
                  <c:v>2560.5</c:v>
                </c:pt>
                <c:pt idx="78">
                  <c:v>2556.5</c:v>
                </c:pt>
                <c:pt idx="79">
                  <c:v>2610.4166666666665</c:v>
                </c:pt>
                <c:pt idx="80">
                  <c:v>2742.1666666666665</c:v>
                </c:pt>
                <c:pt idx="81">
                  <c:v>2771.9166666666665</c:v>
                </c:pt>
                <c:pt idx="82">
                  <c:v>2833.8333333333335</c:v>
                </c:pt>
                <c:pt idx="83">
                  <c:v>2762.9166666666665</c:v>
                </c:pt>
                <c:pt idx="84">
                  <c:v>2819.1666666666665</c:v>
                </c:pt>
                <c:pt idx="85">
                  <c:v>3079.8333333333335</c:v>
                </c:pt>
                <c:pt idx="86">
                  <c:v>3163.4166666666665</c:v>
                </c:pt>
                <c:pt idx="87">
                  <c:v>2981.75</c:v>
                </c:pt>
                <c:pt idx="88">
                  <c:v>3181.6666666666665</c:v>
                </c:pt>
                <c:pt idx="89">
                  <c:v>3306.25</c:v>
                </c:pt>
                <c:pt idx="90">
                  <c:v>3320.6666666666665</c:v>
                </c:pt>
                <c:pt idx="91">
                  <c:v>3409.25</c:v>
                </c:pt>
                <c:pt idx="92">
                  <c:v>3359.8333333333335</c:v>
                </c:pt>
                <c:pt idx="93">
                  <c:v>3521.75</c:v>
                </c:pt>
                <c:pt idx="94">
                  <c:v>3510.4166666666665</c:v>
                </c:pt>
                <c:pt idx="95">
                  <c:v>3526.5</c:v>
                </c:pt>
                <c:pt idx="96">
                  <c:v>3739.8333333333335</c:v>
                </c:pt>
                <c:pt idx="97">
                  <c:v>3701.5833333333335</c:v>
                </c:pt>
                <c:pt idx="98">
                  <c:v>3844.8333333333335</c:v>
                </c:pt>
                <c:pt idx="99">
                  <c:v>3863.5833333333335</c:v>
                </c:pt>
                <c:pt idx="100">
                  <c:v>3927.8333333333335</c:v>
                </c:pt>
                <c:pt idx="101">
                  <c:v>3986.9166666666665</c:v>
                </c:pt>
                <c:pt idx="102">
                  <c:v>3989.9166666666665</c:v>
                </c:pt>
                <c:pt idx="103">
                  <c:v>4061.4166666666665</c:v>
                </c:pt>
                <c:pt idx="104">
                  <c:v>3985.5833333333335</c:v>
                </c:pt>
                <c:pt idx="105">
                  <c:v>4089.1666666666665</c:v>
                </c:pt>
                <c:pt idx="106">
                  <c:v>4194.75</c:v>
                </c:pt>
                <c:pt idx="107">
                  <c:v>4203.916666666667</c:v>
                </c:pt>
                <c:pt idx="108">
                  <c:v>4085.9166666666665</c:v>
                </c:pt>
                <c:pt idx="109">
                  <c:v>4050.0833333333335</c:v>
                </c:pt>
                <c:pt idx="110">
                  <c:v>3990.0833333333335</c:v>
                </c:pt>
                <c:pt idx="111">
                  <c:v>4141.5</c:v>
                </c:pt>
                <c:pt idx="112">
                  <c:v>4108.5</c:v>
                </c:pt>
                <c:pt idx="113">
                  <c:v>4135.75</c:v>
                </c:pt>
                <c:pt idx="114">
                  <c:v>4125.5</c:v>
                </c:pt>
                <c:pt idx="115">
                  <c:v>4121</c:v>
                </c:pt>
                <c:pt idx="116">
                  <c:v>4314.083333333333</c:v>
                </c:pt>
                <c:pt idx="117">
                  <c:v>4094.8333333333335</c:v>
                </c:pt>
                <c:pt idx="118">
                  <c:v>4112.333333333333</c:v>
                </c:pt>
                <c:pt idx="119">
                  <c:v>4190.833333333333</c:v>
                </c:pt>
                <c:pt idx="120">
                  <c:v>4107.5</c:v>
                </c:pt>
                <c:pt idx="121">
                  <c:v>4325</c:v>
                </c:pt>
                <c:pt idx="122">
                  <c:v>4482.166666666667</c:v>
                </c:pt>
                <c:pt idx="123">
                  <c:v>4276.25</c:v>
                </c:pt>
                <c:pt idx="124">
                  <c:v>4214.25</c:v>
                </c:pt>
                <c:pt idx="125">
                  <c:v>4233.25</c:v>
                </c:pt>
                <c:pt idx="126">
                  <c:v>4257</c:v>
                </c:pt>
                <c:pt idx="127">
                  <c:v>4378.75</c:v>
                </c:pt>
                <c:pt idx="128">
                  <c:v>4204.75</c:v>
                </c:pt>
                <c:pt idx="129">
                  <c:v>4396</c:v>
                </c:pt>
                <c:pt idx="130">
                  <c:v>4372.166666666667</c:v>
                </c:pt>
                <c:pt idx="131">
                  <c:v>4355.5</c:v>
                </c:pt>
                <c:pt idx="132">
                  <c:v>4443.666666666667</c:v>
                </c:pt>
                <c:pt idx="133">
                  <c:v>4383.5</c:v>
                </c:pt>
                <c:pt idx="134">
                  <c:v>4153.666666666667</c:v>
                </c:pt>
                <c:pt idx="135">
                  <c:v>4319.833333333333</c:v>
                </c:pt>
                <c:pt idx="136">
                  <c:v>4433.333333333333</c:v>
                </c:pt>
                <c:pt idx="137">
                  <c:v>4430.333333333333</c:v>
                </c:pt>
                <c:pt idx="138">
                  <c:v>4379.5</c:v>
                </c:pt>
                <c:pt idx="139">
                  <c:v>4345.166666666667</c:v>
                </c:pt>
                <c:pt idx="140">
                  <c:v>4301.5</c:v>
                </c:pt>
                <c:pt idx="141">
                  <c:v>4281.333333333333</c:v>
                </c:pt>
                <c:pt idx="142">
                  <c:v>4341.5</c:v>
                </c:pt>
                <c:pt idx="143">
                  <c:v>4329.833333333333</c:v>
                </c:pt>
                <c:pt idx="144">
                  <c:v>4379.583333333333</c:v>
                </c:pt>
                <c:pt idx="145">
                  <c:v>4467.333333333333</c:v>
                </c:pt>
                <c:pt idx="146">
                  <c:v>4357.583333333333</c:v>
                </c:pt>
                <c:pt idx="147">
                  <c:v>4317.5</c:v>
                </c:pt>
                <c:pt idx="148">
                  <c:v>4417.083333333333</c:v>
                </c:pt>
                <c:pt idx="149">
                  <c:v>4122.583333333333</c:v>
                </c:pt>
                <c:pt idx="150">
                  <c:v>4192.583333333333</c:v>
                </c:pt>
                <c:pt idx="151">
                  <c:v>4168.416666666667</c:v>
                </c:pt>
                <c:pt idx="152">
                  <c:v>4158.666666666667</c:v>
                </c:pt>
                <c:pt idx="153">
                  <c:v>4217.833333333333</c:v>
                </c:pt>
                <c:pt idx="154">
                  <c:v>4378.916666666667</c:v>
                </c:pt>
                <c:pt idx="155">
                  <c:v>4370.083333333333</c:v>
                </c:pt>
                <c:pt idx="156">
                  <c:v>3973.5</c:v>
                </c:pt>
                <c:pt idx="157">
                  <c:v>4028.6666666666665</c:v>
                </c:pt>
                <c:pt idx="158">
                  <c:v>4222.5</c:v>
                </c:pt>
                <c:pt idx="159">
                  <c:v>4137.083333333333</c:v>
                </c:pt>
                <c:pt idx="160">
                  <c:v>4159.833333333333</c:v>
                </c:pt>
                <c:pt idx="161">
                  <c:v>4184.333333333333</c:v>
                </c:pt>
                <c:pt idx="162">
                  <c:v>4215.583333333333</c:v>
                </c:pt>
                <c:pt idx="163">
                  <c:v>4161.583333333333</c:v>
                </c:pt>
                <c:pt idx="164">
                  <c:v>4192.666666666667</c:v>
                </c:pt>
                <c:pt idx="165">
                  <c:v>4144.166666666667</c:v>
                </c:pt>
                <c:pt idx="166">
                  <c:v>3993.0833333333335</c:v>
                </c:pt>
                <c:pt idx="167">
                  <c:v>4009.5</c:v>
                </c:pt>
                <c:pt idx="168">
                  <c:v>4621.833333333333</c:v>
                </c:pt>
                <c:pt idx="169">
                  <c:v>4062.3333333333335</c:v>
                </c:pt>
                <c:pt idx="170">
                  <c:v>3777.3333333333335</c:v>
                </c:pt>
                <c:pt idx="171">
                  <c:v>4152.833333333333</c:v>
                </c:pt>
                <c:pt idx="172">
                  <c:v>4148.833333333333</c:v>
                </c:pt>
                <c:pt idx="173">
                  <c:v>4087.3333333333335</c:v>
                </c:pt>
                <c:pt idx="174">
                  <c:v>4088.4166666666665</c:v>
                </c:pt>
                <c:pt idx="175">
                  <c:v>3922.0833333333335</c:v>
                </c:pt>
                <c:pt idx="176">
                  <c:v>3990.25</c:v>
                </c:pt>
                <c:pt idx="177">
                  <c:v>3974.5833333333335</c:v>
                </c:pt>
                <c:pt idx="178">
                  <c:v>4021.9166666666665</c:v>
                </c:pt>
                <c:pt idx="179">
                  <c:v>4008.3333333333335</c:v>
                </c:pt>
                <c:pt idx="180">
                  <c:v>3642.25</c:v>
                </c:pt>
                <c:pt idx="181">
                  <c:v>3897.0833333333335</c:v>
                </c:pt>
                <c:pt idx="182">
                  <c:v>4377.166666666667</c:v>
                </c:pt>
                <c:pt idx="183">
                  <c:v>3847.6666666666665</c:v>
                </c:pt>
                <c:pt idx="184">
                  <c:v>3671.4166666666665</c:v>
                </c:pt>
                <c:pt idx="185">
                  <c:v>3689</c:v>
                </c:pt>
                <c:pt idx="186">
                  <c:v>3727.1666666666665</c:v>
                </c:pt>
                <c:pt idx="187">
                  <c:v>3805.75</c:v>
                </c:pt>
                <c:pt idx="188">
                  <c:v>3724.0833333333335</c:v>
                </c:pt>
                <c:pt idx="189">
                  <c:v>3747.4166666666665</c:v>
                </c:pt>
                <c:pt idx="190">
                  <c:v>3811</c:v>
                </c:pt>
                <c:pt idx="191">
                  <c:v>3826.4166666666665</c:v>
                </c:pt>
                <c:pt idx="192">
                  <c:v>3759.0833333333335</c:v>
                </c:pt>
                <c:pt idx="193">
                  <c:v>3983.75</c:v>
                </c:pt>
                <c:pt idx="194">
                  <c:v>3645</c:v>
                </c:pt>
                <c:pt idx="195">
                  <c:v>4230.333333333333</c:v>
                </c:pt>
                <c:pt idx="196">
                  <c:v>4479.5</c:v>
                </c:pt>
                <c:pt idx="197">
                  <c:v>4504</c:v>
                </c:pt>
                <c:pt idx="198">
                  <c:v>4436.833333333333</c:v>
                </c:pt>
                <c:pt idx="199">
                  <c:v>4827.916666666667</c:v>
                </c:pt>
                <c:pt idx="200">
                  <c:v>4907.416666666667</c:v>
                </c:pt>
                <c:pt idx="201">
                  <c:v>5016.583333333333</c:v>
                </c:pt>
                <c:pt idx="202">
                  <c:v>5192.5</c:v>
                </c:pt>
                <c:pt idx="203">
                  <c:v>5202.416666666667</c:v>
                </c:pt>
                <c:pt idx="204">
                  <c:v>5192.75</c:v>
                </c:pt>
                <c:pt idx="205">
                  <c:v>5167.166666666667</c:v>
                </c:pt>
                <c:pt idx="206">
                  <c:v>5113.416666666667</c:v>
                </c:pt>
                <c:pt idx="207">
                  <c:v>5015.083333333333</c:v>
                </c:pt>
                <c:pt idx="208">
                  <c:v>5010.666666666667</c:v>
                </c:pt>
                <c:pt idx="209">
                  <c:v>5036.25</c:v>
                </c:pt>
                <c:pt idx="210">
                  <c:v>5201.25</c:v>
                </c:pt>
                <c:pt idx="211">
                  <c:v>4948.916666666667</c:v>
                </c:pt>
                <c:pt idx="212">
                  <c:v>4910.833333333333</c:v>
                </c:pt>
                <c:pt idx="213">
                  <c:v>4909.166666666667</c:v>
                </c:pt>
                <c:pt idx="214">
                  <c:v>4994.666666666667</c:v>
                </c:pt>
                <c:pt idx="215">
                  <c:v>5049.916666666667</c:v>
                </c:pt>
                <c:pt idx="216">
                  <c:v>5345.333333333333</c:v>
                </c:pt>
                <c:pt idx="217">
                  <c:v>5625.333333333333</c:v>
                </c:pt>
                <c:pt idx="218">
                  <c:v>5787.25</c:v>
                </c:pt>
                <c:pt idx="219">
                  <c:v>5968.416666666667</c:v>
                </c:pt>
                <c:pt idx="220">
                  <c:v>6129.916666666667</c:v>
                </c:pt>
                <c:pt idx="221">
                  <c:v>6418.416666666667</c:v>
                </c:pt>
                <c:pt idx="222">
                  <c:v>6186.25</c:v>
                </c:pt>
                <c:pt idx="223">
                  <c:v>6335.916666666667</c:v>
                </c:pt>
                <c:pt idx="224">
                  <c:v>6486.5</c:v>
                </c:pt>
                <c:pt idx="225">
                  <c:v>6612.5</c:v>
                </c:pt>
                <c:pt idx="226">
                  <c:v>6568.75</c:v>
                </c:pt>
                <c:pt idx="227">
                  <c:v>6533.25</c:v>
                </c:pt>
                <c:pt idx="228">
                  <c:v>6679.583333333333</c:v>
                </c:pt>
                <c:pt idx="229">
                  <c:v>5876.666666666667</c:v>
                </c:pt>
                <c:pt idx="230">
                  <c:v>5730.416666666667</c:v>
                </c:pt>
                <c:pt idx="231">
                  <c:v>5711</c:v>
                </c:pt>
                <c:pt idx="232">
                  <c:v>5565.5</c:v>
                </c:pt>
                <c:pt idx="233">
                  <c:v>5289.583333333333</c:v>
                </c:pt>
                <c:pt idx="234">
                  <c:v>5623.583333333333</c:v>
                </c:pt>
                <c:pt idx="235">
                  <c:v>5704.5</c:v>
                </c:pt>
                <c:pt idx="236">
                  <c:v>5575.416666666667</c:v>
                </c:pt>
                <c:pt idx="237">
                  <c:v>5705.416666666667</c:v>
                </c:pt>
                <c:pt idx="238">
                  <c:v>5729.166666666667</c:v>
                </c:pt>
                <c:pt idx="239">
                  <c:v>5782.166666666667</c:v>
                </c:pt>
                <c:pt idx="240">
                  <c:v>5559.583333333333</c:v>
                </c:pt>
                <c:pt idx="241">
                  <c:v>6425</c:v>
                </c:pt>
                <c:pt idx="242">
                  <c:v>6477.75</c:v>
                </c:pt>
                <c:pt idx="243">
                  <c:v>6741.166666666667</c:v>
                </c:pt>
                <c:pt idx="244">
                  <c:v>6977.916666666667</c:v>
                </c:pt>
                <c:pt idx="245">
                  <c:v>7176.916666666667</c:v>
                </c:pt>
                <c:pt idx="246">
                  <c:v>6881.333333333333</c:v>
                </c:pt>
                <c:pt idx="247">
                  <c:v>6847.333333333333</c:v>
                </c:pt>
                <c:pt idx="248">
                  <c:v>6913.666666666667</c:v>
                </c:pt>
                <c:pt idx="249">
                  <c:v>6997.5</c:v>
                </c:pt>
                <c:pt idx="250">
                  <c:v>7042.25</c:v>
                </c:pt>
                <c:pt idx="251">
                  <c:v>7461.818181818182</c:v>
                </c:pt>
                <c:pt idx="252">
                  <c:v>7616.090909090909</c:v>
                </c:pt>
                <c:pt idx="253">
                  <c:v>6777.272727272727</c:v>
                </c:pt>
                <c:pt idx="254">
                  <c:v>7841</c:v>
                </c:pt>
                <c:pt idx="255">
                  <c:v>8535.6666666666661</c:v>
                </c:pt>
                <c:pt idx="256">
                  <c:v>9084.3333333333339</c:v>
                </c:pt>
                <c:pt idx="257">
                  <c:v>9498.7272727272721</c:v>
                </c:pt>
                <c:pt idx="258">
                  <c:v>10185.166666666666</c:v>
                </c:pt>
                <c:pt idx="259">
                  <c:v>12245.583333333334</c:v>
                </c:pt>
                <c:pt idx="260">
                  <c:v>12835.666666666666</c:v>
                </c:pt>
                <c:pt idx="261">
                  <c:v>13869.166666666666</c:v>
                </c:pt>
                <c:pt idx="262">
                  <c:v>14484.333333333334</c:v>
                </c:pt>
                <c:pt idx="263">
                  <c:v>14872.833333333334</c:v>
                </c:pt>
                <c:pt idx="264">
                  <c:v>17116.75</c:v>
                </c:pt>
                <c:pt idx="265">
                  <c:v>16313.416666666666</c:v>
                </c:pt>
                <c:pt idx="266">
                  <c:v>16075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F1F-4477-881D-9550D446AE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1119744"/>
        <c:axId val="111142016"/>
      </c:lineChart>
      <c:catAx>
        <c:axId val="11111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1142016"/>
        <c:crosses val="autoZero"/>
        <c:auto val="1"/>
        <c:lblAlgn val="ctr"/>
        <c:lblOffset val="100"/>
        <c:tickLblSkip val="6"/>
        <c:tickMarkSkip val="1"/>
        <c:noMultiLvlLbl val="0"/>
      </c:catAx>
      <c:valAx>
        <c:axId val="11114201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12 month rolling average (delegate.days per month)</a:t>
                </a:r>
              </a:p>
            </c:rich>
          </c:tx>
          <c:layout>
            <c:manualLayout>
              <c:xMode val="edge"/>
              <c:yMode val="edge"/>
              <c:x val="2.6378896882494011E-2"/>
              <c:y val="7.25625963421246E-2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11119744"/>
        <c:crosses val="autoZero"/>
        <c:crossBetween val="between"/>
      </c:valAx>
      <c:spPr>
        <a:solidFill>
          <a:schemeClr val="bg1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01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C2AF6018-FD7C-4DC1-B116-D870BE98C4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4" y="36515"/>
            <a:ext cx="2729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#91-e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March 2021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CP-210011, RP-210015, SP-210235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21/03/2021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kevin.flynn@3gpp.org" TargetMode="Externa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http://www.3gpp.org/highlights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7.zip" TargetMode="External"/><Relationship Id="rId2" Type="http://schemas.openxmlformats.org/officeDocument/2006/relationships/hyperlink" Target="https://www.3gpp.org/ftp/tsg_sa/TSG_SA/TSGs_91E_Electronic/Docs/SP-21004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91E_Electronic/Docs/SP-210048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nwmwiki.etsi.org/projectwiki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774" y="1764576"/>
            <a:ext cx="7969814" cy="2266956"/>
          </a:xfrm>
        </p:spPr>
        <p:txBody>
          <a:bodyPr>
            <a:normAutofit/>
          </a:bodyPr>
          <a:lstStyle/>
          <a:p>
            <a:pPr eaLnBrk="1" hangingPunct="1"/>
            <a:r>
              <a:rPr lang="en-US" sz="5800" b="1" dirty="0"/>
              <a:t>MCC Support Team Report</a:t>
            </a:r>
            <a:endParaRPr lang="en-GB" altLang="en-US" sz="5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33412" y="4562478"/>
            <a:ext cx="3938588" cy="1099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dirty="0"/>
              <a:t>Issam TOUFIK</a:t>
            </a:r>
          </a:p>
          <a:p>
            <a:pPr marL="0" indent="0">
              <a:buNone/>
            </a:pPr>
            <a:r>
              <a:rPr lang="en-GB" altLang="en-US" sz="2600" dirty="0"/>
              <a:t>Director of 3GPP MCC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27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202953"/>
              </p:ext>
            </p:extLst>
          </p:nvPr>
        </p:nvGraphicFramePr>
        <p:xfrm>
          <a:off x="2737711" y="3038764"/>
          <a:ext cx="5885181" cy="3371280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INDONESIA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RUSSIAN FEDERATION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SAUDI ARABIA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LEBANON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TURKEY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92D05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 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QATAR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INDIA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53726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583" y="3565003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from </a:t>
            </a:r>
            <a:r>
              <a:rPr lang="en-GB" altLang="en-US" sz="1800" u="sng" dirty="0">
                <a:solidFill>
                  <a:srgbClr val="FF0000"/>
                </a:solidFill>
                <a:latin typeface="Arial" panose="020B0604020202020204" pitchFamily="34" charset="0"/>
              </a:rPr>
              <a:t>45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 territories worldwide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EB2DB-6D7C-4C12-8449-E33FDF00C1E9}"/>
              </a:ext>
            </a:extLst>
          </p:cNvPr>
          <p:cNvCxnSpPr/>
          <p:nvPr/>
        </p:nvCxnSpPr>
        <p:spPr>
          <a:xfrm>
            <a:off x="5320145" y="4405747"/>
            <a:ext cx="6927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23870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Exciting statistics !</a:t>
            </a:r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ED0975-B334-4E42-8132-C00A5B390D79}"/>
              </a:ext>
            </a:extLst>
          </p:cNvPr>
          <p:cNvSpPr txBox="1">
            <a:spLocks/>
          </p:cNvSpPr>
          <p:nvPr/>
        </p:nvSpPr>
        <p:spPr>
          <a:xfrm>
            <a:off x="628650" y="1756737"/>
            <a:ext cx="7886700" cy="53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sz="2400" b="1" dirty="0">
                <a:solidFill>
                  <a:srgbClr val="FF0000"/>
                </a:solidFill>
              </a:rPr>
              <a:t>3GPP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7DA6A940-8F1C-4CD2-B365-CD2BF50E8C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1092615"/>
              </p:ext>
            </p:extLst>
          </p:nvPr>
        </p:nvGraphicFramePr>
        <p:xfrm>
          <a:off x="747252" y="2290618"/>
          <a:ext cx="7454639" cy="3828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6EA12A4-587F-42C6-B054-CE4D04B5A398}"/>
              </a:ext>
            </a:extLst>
          </p:cNvPr>
          <p:cNvSpPr/>
          <p:nvPr/>
        </p:nvSpPr>
        <p:spPr>
          <a:xfrm rot="16200000">
            <a:off x="-1006263" y="4251029"/>
            <a:ext cx="31422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000" b="1" i="0" u="none" strike="noStrike" kern="1200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 dirty="0"/>
              <a:t>12 month rolling average (</a:t>
            </a:r>
            <a:r>
              <a:rPr lang="en-US" dirty="0"/>
              <a:t>Count Of PERSON_ID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2994217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600-0000DD9C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522643"/>
              </p:ext>
            </p:extLst>
          </p:nvPr>
        </p:nvGraphicFramePr>
        <p:xfrm>
          <a:off x="778843" y="2290618"/>
          <a:ext cx="7649498" cy="383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Exciting statistics !</a:t>
            </a:r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ED0975-B334-4E42-8132-C00A5B390D79}"/>
              </a:ext>
            </a:extLst>
          </p:cNvPr>
          <p:cNvSpPr txBox="1">
            <a:spLocks/>
          </p:cNvSpPr>
          <p:nvPr/>
        </p:nvSpPr>
        <p:spPr>
          <a:xfrm>
            <a:off x="628650" y="1756737"/>
            <a:ext cx="7886700" cy="53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sz="2400" b="1" dirty="0">
                <a:solidFill>
                  <a:srgbClr val="FF0000"/>
                </a:solidFill>
              </a:rPr>
              <a:t>3GPP meeting attendance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1C60D7-F651-4D63-A092-A2648D5E4A6B}"/>
              </a:ext>
            </a:extLst>
          </p:cNvPr>
          <p:cNvSpPr/>
          <p:nvPr/>
        </p:nvSpPr>
        <p:spPr bwMode="auto">
          <a:xfrm>
            <a:off x="7397592" y="2569946"/>
            <a:ext cx="678309" cy="4664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E-meetings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44C5429-ADD5-4833-B0A7-05D94651D38B}"/>
              </a:ext>
            </a:extLst>
          </p:cNvPr>
          <p:cNvCxnSpPr>
            <a:cxnSpLocks/>
          </p:cNvCxnSpPr>
          <p:nvPr/>
        </p:nvCxnSpPr>
        <p:spPr>
          <a:xfrm>
            <a:off x="7911115" y="3036379"/>
            <a:ext cx="0" cy="134746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2383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2100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567952" y="2885666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3GPP Marketing matters</a:t>
            </a:r>
          </a:p>
        </p:txBody>
      </p:sp>
      <p:pic>
        <p:nvPicPr>
          <p:cNvPr id="8" name="Picture 5" descr="Text&#10;&#10;Description automatically generated">
            <a:extLst>
              <a:ext uri="{FF2B5EF4-FFF2-40B4-BE49-F238E27FC236}">
                <a16:creationId xmlns:a16="http://schemas.microsoft.com/office/drawing/2014/main" id="{B7149197-1B1E-4361-A380-622CE117C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156" y="3439716"/>
            <a:ext cx="3367088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A2B4F9-5D39-4FFB-A3C1-CED05C46622C}"/>
              </a:ext>
            </a:extLst>
          </p:cNvPr>
          <p:cNvSpPr txBox="1">
            <a:spLocks/>
          </p:cNvSpPr>
          <p:nvPr/>
        </p:nvSpPr>
        <p:spPr bwMode="auto">
          <a:xfrm>
            <a:off x="214312" y="2272904"/>
            <a:ext cx="5320904" cy="3200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b="1" dirty="0"/>
              <a:t>Marketing work since TSGs#90-e:</a:t>
            </a:r>
            <a:endParaRPr lang="en-GB" altLang="en-US" sz="1200" dirty="0"/>
          </a:p>
          <a:p>
            <a:pPr>
              <a:defRPr/>
            </a:pPr>
            <a:r>
              <a:rPr lang="en-GB" altLang="en-US" sz="1200" dirty="0"/>
              <a:t>Published Issue 02 of the newsletter - </a:t>
            </a:r>
            <a:r>
              <a:rPr lang="en-GB" altLang="en-US" sz="1200" dirty="0">
                <a:solidFill>
                  <a:srgbClr val="C00000"/>
                </a:solidFill>
              </a:rPr>
              <a:t>3GPP</a:t>
            </a:r>
            <a:r>
              <a:rPr lang="en-GB" altLang="en-US" sz="1200" dirty="0"/>
              <a:t> </a:t>
            </a:r>
            <a:r>
              <a:rPr lang="en-GB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HIGH</a:t>
            </a:r>
            <a:r>
              <a:rPr lang="en-GB" altLang="en-US" sz="1200" dirty="0">
                <a:solidFill>
                  <a:srgbClr val="C00000"/>
                </a:solidFill>
              </a:rPr>
              <a:t>LIGHTS</a:t>
            </a:r>
            <a:r>
              <a:rPr lang="en-GB" altLang="en-US" sz="1200" dirty="0"/>
              <a:t> (</a:t>
            </a:r>
            <a:r>
              <a:rPr lang="en-GB" altLang="en-US" sz="1200" dirty="0">
                <a:hlinkClick r:id="rId4"/>
              </a:rPr>
              <a:t>www.3gpp.org/highlights</a:t>
            </a:r>
            <a:r>
              <a:rPr lang="en-GB" altLang="en-US" sz="1200" dirty="0"/>
              <a:t>):  </a:t>
            </a:r>
          </a:p>
          <a:p>
            <a:pPr lvl="1">
              <a:defRPr/>
            </a:pPr>
            <a:r>
              <a:rPr lang="en-GB" altLang="en-US" sz="900" dirty="0"/>
              <a:t>Emails sent to 530 subscribers – link to PDF</a:t>
            </a:r>
          </a:p>
          <a:p>
            <a:pPr lvl="1">
              <a:defRPr/>
            </a:pPr>
            <a:r>
              <a:rPr lang="en-GB" altLang="en-US" sz="900" dirty="0"/>
              <a:t>Mailing out 600 copies March 23.</a:t>
            </a:r>
          </a:p>
          <a:p>
            <a:pPr lvl="1">
              <a:defRPr/>
            </a:pPr>
            <a:r>
              <a:rPr lang="en-GB" altLang="en-US" sz="900" dirty="0"/>
              <a:t>Planned for distribution at conferences… ‘If and when’. </a:t>
            </a:r>
          </a:p>
          <a:p>
            <a:pPr>
              <a:defRPr/>
            </a:pPr>
            <a:r>
              <a:rPr lang="en-GB" altLang="en-US" sz="1200" dirty="0"/>
              <a:t>Agency quotes now in - for a new website (</a:t>
            </a:r>
            <a:r>
              <a:rPr lang="en-GB" altLang="en-US" sz="1200" dirty="0">
                <a:hlinkClick r:id="rId5"/>
              </a:rPr>
              <a:t>www.3gpp.org</a:t>
            </a:r>
            <a:r>
              <a:rPr lang="en-GB" altLang="en-US" sz="1200" dirty="0"/>
              <a:t>) for e/o 2021</a:t>
            </a:r>
          </a:p>
          <a:p>
            <a:pPr lvl="1">
              <a:defRPr/>
            </a:pPr>
            <a:r>
              <a:rPr lang="en-GB" altLang="en-US" sz="750" dirty="0"/>
              <a:t>To modernise the design of the site and make it more mobile device friendly.</a:t>
            </a:r>
          </a:p>
          <a:p>
            <a:pPr lvl="1">
              <a:defRPr/>
            </a:pPr>
            <a:r>
              <a:rPr lang="en-GB" altLang="en-US" sz="750" dirty="0"/>
              <a:t>To remove duplicated  content that is on the Portal (3GU), at the same time to help users get to that data on the Portal.</a:t>
            </a:r>
          </a:p>
          <a:p>
            <a:pPr lvl="1">
              <a:defRPr/>
            </a:pPr>
            <a:r>
              <a:rPr lang="en-GB" altLang="en-US" sz="750" dirty="0"/>
              <a:t>To improve accessibility to information for new publics coming to 3GPP.</a:t>
            </a:r>
            <a:endParaRPr lang="en-GB" altLang="en-US" sz="1200" dirty="0"/>
          </a:p>
          <a:p>
            <a:pPr>
              <a:defRPr/>
            </a:pPr>
            <a:r>
              <a:rPr lang="en-GB" altLang="en-US" sz="1200" dirty="0"/>
              <a:t>6 News articles posted since TSGs#90 on </a:t>
            </a:r>
            <a:r>
              <a:rPr lang="en-GB" altLang="en-US" sz="1200" dirty="0">
                <a:hlinkClick r:id="rId5"/>
              </a:rPr>
              <a:t>www.3gpp.org</a:t>
            </a:r>
            <a:r>
              <a:rPr lang="en-GB" altLang="en-US" sz="1200" dirty="0"/>
              <a:t> site.</a:t>
            </a:r>
          </a:p>
          <a:p>
            <a:pPr marL="0" indent="0">
              <a:buNone/>
              <a:defRPr/>
            </a:pPr>
            <a:endParaRPr lang="en-GB" altLang="en-US" sz="900" dirty="0"/>
          </a:p>
          <a:p>
            <a:pPr>
              <a:lnSpc>
                <a:spcPct val="100000"/>
              </a:lnSpc>
              <a:spcBef>
                <a:spcPct val="20000"/>
              </a:spcBef>
              <a:defRPr/>
            </a:pPr>
            <a:r>
              <a:rPr lang="en-GB" altLang="en-US" sz="1200" dirty="0"/>
              <a:t>Four colleagues have e-received the 3GPP Excellence Award, for their contribution to the progress of standardization efforts in 2020: </a:t>
            </a:r>
            <a:r>
              <a:rPr lang="en-GB" altLang="en-US" sz="1200" dirty="0" err="1"/>
              <a:t>Stoyan</a:t>
            </a:r>
            <a:r>
              <a:rPr lang="en-GB" altLang="en-US" sz="1200" dirty="0"/>
              <a:t> </a:t>
            </a:r>
            <a:r>
              <a:rPr lang="en-GB" altLang="en-US" sz="1200" dirty="0" err="1"/>
              <a:t>Baev</a:t>
            </a:r>
            <a:r>
              <a:rPr lang="en-GB" altLang="en-US" sz="1200" dirty="0"/>
              <a:t> (RAN5), Devaki Chandramouli (SA2), Mihai Enescu (RAN1) and Alf Zugenmaier (SA3).</a:t>
            </a:r>
            <a:endParaRPr lang="en-GB" altLang="en-US" sz="900" dirty="0"/>
          </a:p>
          <a:p>
            <a:pPr lvl="1">
              <a:lnSpc>
                <a:spcPct val="100000"/>
              </a:lnSpc>
              <a:spcBef>
                <a:spcPct val="20000"/>
              </a:spcBef>
              <a:defRPr/>
            </a:pPr>
            <a:endParaRPr lang="en-GB" altLang="en-US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EBF75B-ADEF-4428-BFFA-0306484566EF}"/>
              </a:ext>
            </a:extLst>
          </p:cNvPr>
          <p:cNvSpPr txBox="1"/>
          <p:nvPr/>
        </p:nvSpPr>
        <p:spPr>
          <a:xfrm>
            <a:off x="7124700" y="5643563"/>
            <a:ext cx="1548822" cy="2192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25" dirty="0"/>
              <a:t>Contact: </a:t>
            </a:r>
            <a:r>
              <a:rPr lang="en-GB" sz="825" dirty="0">
                <a:hlinkClick r:id="rId6"/>
              </a:rPr>
              <a:t>kevin.flynn@3gpp.org</a:t>
            </a:r>
            <a:r>
              <a:rPr lang="en-GB" sz="825" dirty="0"/>
              <a:t> </a:t>
            </a:r>
          </a:p>
        </p:txBody>
      </p:sp>
      <p:pic>
        <p:nvPicPr>
          <p:cNvPr id="11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D5CE4DF0-14AE-4372-BC4E-2479D8C95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8021">
            <a:off x="5306616" y="2316956"/>
            <a:ext cx="921544" cy="130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77252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2100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Other stuff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192" y="2730929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09518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978" y="428624"/>
            <a:ext cx="7886700" cy="1325563"/>
          </a:xfrm>
        </p:spPr>
        <p:txBody>
          <a:bodyPr/>
          <a:lstStyle/>
          <a:p>
            <a:r>
              <a:rPr lang="en-GB" dirty="0"/>
              <a:t>MCC CRs to 21.801 and 21.900 </a:t>
            </a:r>
            <a:endParaRPr lang="en-GB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0947BD-927F-435E-BE72-C344317A0734}"/>
              </a:ext>
            </a:extLst>
          </p:cNvPr>
          <p:cNvSpPr txBox="1"/>
          <p:nvPr/>
        </p:nvSpPr>
        <p:spPr>
          <a:xfrm>
            <a:off x="307295" y="1931655"/>
            <a:ext cx="8256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endParaRPr lang="en-GB" sz="1600" dirty="0"/>
          </a:p>
          <a:p>
            <a:pPr marL="285750" lvl="0" indent="-285750">
              <a:buFontTx/>
              <a:buChar char="-"/>
            </a:pPr>
            <a:r>
              <a:rPr lang="en-GB" u="sng" dirty="0">
                <a:hlinkClick r:id="rId2"/>
              </a:rPr>
              <a:t>SP-210046</a:t>
            </a:r>
            <a:r>
              <a:rPr lang="en-GB" dirty="0"/>
              <a:t>: CR to 21.801 on permitted software tools.</a:t>
            </a:r>
          </a:p>
          <a:p>
            <a:pPr marL="285750" lvl="0" indent="-285750">
              <a:buFontTx/>
              <a:buChar char="-"/>
            </a:pPr>
            <a:endParaRPr lang="en-GB" dirty="0"/>
          </a:p>
          <a:p>
            <a:pPr marL="285750" lvl="0" indent="-285750">
              <a:buFontTx/>
              <a:buChar char="-"/>
            </a:pPr>
            <a:r>
              <a:rPr lang="en-GB" u="sng" dirty="0">
                <a:hlinkClick r:id="rId3"/>
              </a:rPr>
              <a:t>SP-210047</a:t>
            </a:r>
            <a:r>
              <a:rPr lang="en-GB" dirty="0"/>
              <a:t>: CR to 21.900 to introduce the xx.7xx series for internal TRs.</a:t>
            </a:r>
          </a:p>
          <a:p>
            <a:pPr marL="285750" lvl="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u="sng" dirty="0">
                <a:hlinkClick r:id="rId4"/>
              </a:rPr>
              <a:t>SP-210048</a:t>
            </a:r>
            <a:r>
              <a:rPr lang="en-GB" dirty="0"/>
              <a:t>: CR to 21.900 to eliminate Rel-16 content in case SP-210047 is approved (The approval of SP-210047 will trigger the creation of 17.0.0 version of the spec).</a:t>
            </a:r>
          </a:p>
          <a:p>
            <a:pPr marL="285750" indent="-285750">
              <a:buFontTx/>
              <a:buChar char="-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6001979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74" y="428624"/>
            <a:ext cx="8057704" cy="1325563"/>
          </a:xfrm>
        </p:spPr>
        <p:txBody>
          <a:bodyPr/>
          <a:lstStyle/>
          <a:p>
            <a:r>
              <a:rPr lang="en-GB" dirty="0"/>
              <a:t>NWM project: Status Update</a:t>
            </a:r>
            <a:endParaRPr lang="en-GB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0947BD-927F-435E-BE72-C344317A0734}"/>
              </a:ext>
            </a:extLst>
          </p:cNvPr>
          <p:cNvSpPr txBox="1"/>
          <p:nvPr/>
        </p:nvSpPr>
        <p:spPr>
          <a:xfrm>
            <a:off x="307295" y="1931655"/>
            <a:ext cx="849257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sz="2000" b="1" dirty="0"/>
              <a:t>Trials of the first use-case: Discussion Summary Documents </a:t>
            </a:r>
            <a:endParaRPr lang="en-GB" b="1" dirty="0"/>
          </a:p>
          <a:p>
            <a:endParaRPr lang="en-GB" sz="1200" dirty="0"/>
          </a:p>
          <a:p>
            <a:pPr marL="285750" lvl="0" indent="-285750">
              <a:buFontTx/>
              <a:buChar char="-"/>
            </a:pPr>
            <a:r>
              <a:rPr lang="en-GB" dirty="0"/>
              <a:t>Support for summary documents developed by moderators of e-mail discussions.</a:t>
            </a:r>
          </a:p>
          <a:p>
            <a:pPr marL="285750" lvl="0" indent="-285750">
              <a:buFontTx/>
              <a:buChar char="-"/>
            </a:pPr>
            <a:endParaRPr lang="en-GB" sz="1200" dirty="0"/>
          </a:p>
          <a:p>
            <a:pPr marL="285750" lvl="0" indent="-285750">
              <a:buFontTx/>
              <a:buChar char="-"/>
            </a:pPr>
            <a:r>
              <a:rPr lang="en-GB" dirty="0"/>
              <a:t>Discussion Moderators can create/edit their summary documents on the platform and include feedback forms to collect feedback from delegates/companies.</a:t>
            </a:r>
          </a:p>
          <a:p>
            <a:pPr marL="285750" lvl="0" indent="-285750">
              <a:buFontTx/>
              <a:buChar char="-"/>
            </a:pPr>
            <a:endParaRPr lang="en-GB" sz="1200" dirty="0"/>
          </a:p>
          <a:p>
            <a:pPr marL="285750" lvl="0" indent="-285750">
              <a:buFontTx/>
              <a:buChar char="-"/>
            </a:pPr>
            <a:r>
              <a:rPr lang="en-GB" dirty="0"/>
              <a:t>Delegates, after logging-in into the platform, can provide their feedback/company view using the feedback form.</a:t>
            </a:r>
          </a:p>
          <a:p>
            <a:pPr marL="285750" lvl="0" indent="-285750">
              <a:buFontTx/>
              <a:buChar char="-"/>
            </a:pPr>
            <a:endParaRPr lang="en-GB" dirty="0"/>
          </a:p>
          <a:p>
            <a:pPr marL="285750" lvl="0" indent="-285750">
              <a:buFontTx/>
              <a:buChar char="-"/>
            </a:pPr>
            <a:r>
              <a:rPr lang="en-GB" dirty="0"/>
              <a:t>Possibility to have several rounds of discussion for each document.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52648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30947BD-927F-435E-BE72-C344317A0734}"/>
              </a:ext>
            </a:extLst>
          </p:cNvPr>
          <p:cNvSpPr txBox="1"/>
          <p:nvPr/>
        </p:nvSpPr>
        <p:spPr>
          <a:xfrm>
            <a:off x="307295" y="1833335"/>
            <a:ext cx="8256601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651 users (i.e. people who logged at least once to the platform).</a:t>
            </a:r>
          </a:p>
          <a:p>
            <a:pPr marL="285750" indent="-285750">
              <a:buFontTx/>
              <a:buChar char="-"/>
            </a:pPr>
            <a:endParaRPr lang="en-GB" sz="900" dirty="0"/>
          </a:p>
          <a:p>
            <a:pPr marL="285750" indent="-285750">
              <a:buFontTx/>
              <a:buChar char="-"/>
            </a:pPr>
            <a:r>
              <a:rPr lang="en-GB" dirty="0"/>
              <a:t>543 people trained (1h hands-on training session)</a:t>
            </a:r>
          </a:p>
          <a:p>
            <a:pPr marL="285750" indent="-285750">
              <a:buFontTx/>
              <a:buChar char="-"/>
            </a:pPr>
            <a:endParaRPr lang="en-GB" sz="900" dirty="0"/>
          </a:p>
          <a:p>
            <a:pPr marL="285750" indent="-285750">
              <a:buFontTx/>
              <a:buChar char="-"/>
            </a:pPr>
            <a:r>
              <a:rPr lang="en-GB" dirty="0"/>
              <a:t>First </a:t>
            </a:r>
            <a:r>
              <a:rPr lang="en-GB" b="1" u="sng" dirty="0"/>
              <a:t>real</a:t>
            </a:r>
            <a:r>
              <a:rPr lang="en-GB" dirty="0"/>
              <a:t> use of NWM in RAN1 to handle a post-meeting discussion on a draft LS: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 There were 18 comments from 11 companies over 2 rounds of discussion.</a:t>
            </a:r>
          </a:p>
          <a:p>
            <a:pPr marL="285750" indent="-285750">
              <a:buFontTx/>
              <a:buChar char="-"/>
            </a:pPr>
            <a:endParaRPr lang="en-GB" sz="900" dirty="0"/>
          </a:p>
          <a:p>
            <a:pPr marL="285750" indent="-285750">
              <a:buFontTx/>
              <a:buChar char="-"/>
            </a:pPr>
            <a:r>
              <a:rPr lang="en-GB" dirty="0"/>
              <a:t>RAN4 trials over two weeks, from the 8</a:t>
            </a:r>
            <a:r>
              <a:rPr lang="en-GB" baseline="30000" dirty="0"/>
              <a:t>th</a:t>
            </a:r>
            <a:r>
              <a:rPr lang="en-GB" dirty="0"/>
              <a:t> to the 19</a:t>
            </a:r>
            <a:r>
              <a:rPr lang="en-GB" baseline="30000" dirty="0"/>
              <a:t>th</a:t>
            </a:r>
            <a:r>
              <a:rPr lang="en-GB" dirty="0"/>
              <a:t> of March:</a:t>
            </a:r>
          </a:p>
          <a:p>
            <a:pPr marL="742950" lvl="1" indent="-285750">
              <a:buFontTx/>
              <a:buChar char="-"/>
            </a:pPr>
            <a:r>
              <a:rPr lang="en-GB" dirty="0"/>
              <a:t>9 moderators, each created an </a:t>
            </a:r>
            <a:r>
              <a:rPr lang="en-GB" i="1" dirty="0"/>
              <a:t>imaginary</a:t>
            </a:r>
            <a:r>
              <a:rPr lang="en-GB" dirty="0"/>
              <a:t> discussion summary document and solicited input from the committee. Delegates have been contributing comments  with 2 rounds of discussions for all documents.</a:t>
            </a:r>
          </a:p>
          <a:p>
            <a:pPr marL="285750" lvl="1" indent="-285750">
              <a:buFontTx/>
              <a:buChar char="-"/>
            </a:pPr>
            <a:endParaRPr lang="en-GB" sz="900" dirty="0"/>
          </a:p>
          <a:p>
            <a:pPr marL="285750" lvl="1" indent="-285750">
              <a:buFontTx/>
              <a:buChar char="-"/>
            </a:pPr>
            <a:r>
              <a:rPr lang="en-GB" dirty="0"/>
              <a:t>First use </a:t>
            </a:r>
            <a:r>
              <a:rPr lang="en-GB" b="1" u="sng" dirty="0"/>
              <a:t>in a meeting</a:t>
            </a:r>
            <a:r>
              <a:rPr lang="en-GB" dirty="0"/>
              <a:t> with real discussion documents will take place during TSG RAN#91-e</a:t>
            </a:r>
          </a:p>
          <a:p>
            <a:pPr marL="285750" lvl="1" indent="-285750">
              <a:buFontTx/>
              <a:buChar char="-"/>
            </a:pPr>
            <a:endParaRPr lang="en-GB" sz="900" dirty="0"/>
          </a:p>
          <a:p>
            <a:pPr marL="285750" lvl="1" indent="-285750">
              <a:buFontTx/>
              <a:buChar char="-"/>
            </a:pPr>
            <a:endParaRPr lang="en-GB" sz="900" dirty="0"/>
          </a:p>
          <a:p>
            <a:pPr marL="285750" lvl="1" indent="-285750">
              <a:buFontTx/>
              <a:buChar char="-"/>
            </a:pPr>
            <a:endParaRPr lang="en-GB" sz="900" dirty="0"/>
          </a:p>
          <a:p>
            <a:pPr marL="0" lvl="1"/>
            <a:r>
              <a:rPr lang="en-GB" sz="1400" dirty="0"/>
              <a:t>For more details about the project: </a:t>
            </a:r>
            <a:r>
              <a:rPr lang="en-GB" sz="1400" dirty="0">
                <a:hlinkClick r:id="rId2"/>
              </a:rPr>
              <a:t>https://nwmwiki.etsi.org/projectwiki/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2136E0-91E0-4592-8F96-4F47D465E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74" y="428624"/>
            <a:ext cx="8057704" cy="1325563"/>
          </a:xfrm>
        </p:spPr>
        <p:txBody>
          <a:bodyPr/>
          <a:lstStyle/>
          <a:p>
            <a:r>
              <a:rPr lang="en-GB" dirty="0"/>
              <a:t>NWM project: Status Update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6274276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595716"/>
            <a:ext cx="7886700" cy="3897157"/>
          </a:xfrm>
        </p:spPr>
        <p:txBody>
          <a:bodyPr>
            <a:normAutofit/>
          </a:bodyPr>
          <a:lstStyle/>
          <a:p>
            <a:pPr marL="0" indent="0" algn="ctr" eaLnBrk="0" hangingPunct="0">
              <a:buNone/>
              <a:defRPr/>
            </a:pPr>
            <a:endParaRPr lang="en-GB" b="1" dirty="0">
              <a:hlinkClick r:id="rId3"/>
            </a:endParaRPr>
          </a:p>
          <a:p>
            <a:pPr marL="0" indent="0" algn="ctr" eaLnBrk="0" hangingPunct="0">
              <a:buNone/>
              <a:defRPr/>
            </a:pPr>
            <a:r>
              <a:rPr lang="en-GB" b="1" dirty="0">
                <a:hlinkClick r:id="rId3"/>
              </a:rPr>
              <a:t>www.3gpp.org</a:t>
            </a:r>
            <a:endParaRPr lang="en-GB" b="1" dirty="0"/>
          </a:p>
          <a:p>
            <a:pPr marL="0" indent="0" algn="ctr" eaLnBrk="0" hangingPunct="0">
              <a:buNone/>
              <a:defRPr/>
            </a:pPr>
            <a:r>
              <a:rPr lang="en-GB" b="1" dirty="0">
                <a:hlinkClick r:id="rId4"/>
              </a:rPr>
              <a:t>portal.3gpp.org</a:t>
            </a:r>
            <a:endParaRPr lang="en-GB" b="1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3F9FF-CA85-462A-961D-B5B7DF798F9D}"/>
              </a:ext>
            </a:extLst>
          </p:cNvPr>
          <p:cNvSpPr/>
          <p:nvPr/>
        </p:nvSpPr>
        <p:spPr>
          <a:xfrm>
            <a:off x="3599714" y="5038572"/>
            <a:ext cx="194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contact@3gpp.org</a:t>
            </a:r>
            <a:endParaRPr 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1331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030" y="365126"/>
            <a:ext cx="7886700" cy="1325563"/>
          </a:xfrm>
        </p:spPr>
        <p:txBody>
          <a:bodyPr/>
          <a:lstStyle/>
          <a:p>
            <a:r>
              <a:rPr lang="en-GB" altLang="en-US" dirty="0">
                <a:solidFill>
                  <a:srgbClr val="75B91A"/>
                </a:solidFill>
              </a:rPr>
              <a:t>Changes of personnel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F1712-F200-414A-89C0-591143CCA1AA}"/>
              </a:ext>
            </a:extLst>
          </p:cNvPr>
          <p:cNvSpPr txBox="1"/>
          <p:nvPr/>
        </p:nvSpPr>
        <p:spPr>
          <a:xfrm>
            <a:off x="307296" y="1931655"/>
            <a:ext cx="6625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/>
              <a:t>After more than three years in MCC supporting RAN1 then RAN4, </a:t>
            </a:r>
            <a:r>
              <a:rPr lang="en-GB" sz="1600" b="1" dirty="0"/>
              <a:t>Kai-Erik Sunell</a:t>
            </a:r>
            <a:r>
              <a:rPr lang="en-GB" sz="1600" dirty="0"/>
              <a:t> has decided to pursue his career outside of ETSI.</a:t>
            </a:r>
          </a:p>
          <a:p>
            <a:pPr>
              <a:spcBef>
                <a:spcPct val="50000"/>
              </a:spcBef>
            </a:pPr>
            <a:r>
              <a:rPr lang="en-GB" sz="1600" dirty="0"/>
              <a:t>We thank Kai-Erik for his excellent work supporting RAN WGs and wish him a very bright future.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9E5916-4942-4F28-9B0C-474B3613D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328" y="1931655"/>
            <a:ext cx="1197402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2D6A595-13CE-4243-8DB2-09C879FFB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6" y="3429000"/>
            <a:ext cx="196215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4D38C1-FF69-4A6B-B83E-857367AF48B3}"/>
              </a:ext>
            </a:extLst>
          </p:cNvPr>
          <p:cNvSpPr/>
          <p:nvPr/>
        </p:nvSpPr>
        <p:spPr>
          <a:xfrm>
            <a:off x="2518012" y="3429000"/>
            <a:ext cx="6625988" cy="279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1600" dirty="0"/>
              <a:t>Kai-Erik is replaced by </a:t>
            </a:r>
            <a:r>
              <a:rPr lang="en-GB" sz="1600" b="1" dirty="0"/>
              <a:t>Dr Carolyn Taylor</a:t>
            </a:r>
            <a:r>
              <a:rPr lang="en-GB" sz="1600" dirty="0"/>
              <a:t>.</a:t>
            </a:r>
          </a:p>
          <a:p>
            <a:pPr fontAlgn="base">
              <a:spcAft>
                <a:spcPts val="800"/>
              </a:spcAft>
            </a:pPr>
            <a:r>
              <a:rPr lang="en-GB" sz="1600" dirty="0"/>
              <a:t>Carolyn has standardization experience in 3GPP RAN1, RAN2, RAN3, RAN4 and RAN 5 from a ETSI Mobile Competence Centre (MCC) perspective to a delegate and contributor on many 3GPP RAN features from Rel-99 to 5G. Carolyn first joined the ETSI Mobile Competence Centre (MCC) in 1999.</a:t>
            </a:r>
          </a:p>
          <a:p>
            <a:pPr fontAlgn="base">
              <a:spcAft>
                <a:spcPts val="800"/>
              </a:spcAft>
            </a:pPr>
            <a:r>
              <a:rPr lang="en-GB" sz="1600" dirty="0"/>
              <a:t>During her undergraduate studies, she was part of an internship programme in Motorola, obtained a NASA scholarship and was trained as an Army Reserve Officer. She obtained Senior Member of IEEE, acquired her PhD and received a Chinese Language Certificate along the way.</a:t>
            </a:r>
          </a:p>
          <a:p>
            <a:pPr fontAlgn="base">
              <a:spcAft>
                <a:spcPts val="800"/>
              </a:spcAft>
            </a:pPr>
            <a:r>
              <a:rPr lang="en-GB" sz="1600" dirty="0"/>
              <a:t>Carolyn joined MCC again in February 2021.</a:t>
            </a:r>
          </a:p>
        </p:txBody>
      </p:sp>
    </p:spTree>
    <p:extLst>
      <p:ext uri="{BB962C8B-B14F-4D97-AF65-F5344CB8AC3E}">
        <p14:creationId xmlns:p14="http://schemas.microsoft.com/office/powerpoint/2010/main" val="138890735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>
                <a:solidFill>
                  <a:srgbClr val="75B91A"/>
                </a:solidFill>
              </a:rPr>
              <a:t>3GPP Support Team</a:t>
            </a:r>
          </a:p>
        </p:txBody>
      </p:sp>
      <p:sp>
        <p:nvSpPr>
          <p:cNvPr id="30" name="Line 57">
            <a:extLst>
              <a:ext uri="{FF2B5EF4-FFF2-40B4-BE49-F238E27FC236}">
                <a16:creationId xmlns:a16="http://schemas.microsoft.com/office/drawing/2014/main" id="{A0AF166D-223F-4FBF-9D8C-3335325BA8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0155" y="4172940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Line 57">
            <a:extLst>
              <a:ext uri="{FF2B5EF4-FFF2-40B4-BE49-F238E27FC236}">
                <a16:creationId xmlns:a16="http://schemas.microsoft.com/office/drawing/2014/main" id="{83F738FA-1EBB-4CC9-AE9C-75E47680112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1014" y="50273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2" name="Line 57">
            <a:extLst>
              <a:ext uri="{FF2B5EF4-FFF2-40B4-BE49-F238E27FC236}">
                <a16:creationId xmlns:a16="http://schemas.microsoft.com/office/drawing/2014/main" id="{FF661514-65ED-43FE-A4D8-B43BF8E04F16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-12178" y="4211461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4" name="Line 57">
            <a:extLst>
              <a:ext uri="{FF2B5EF4-FFF2-40B4-BE49-F238E27FC236}">
                <a16:creationId xmlns:a16="http://schemas.microsoft.com/office/drawing/2014/main" id="{11CA40F5-361A-4DF1-9A69-C286414251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3992" y="28345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5" name="Line 57">
            <a:extLst>
              <a:ext uri="{FF2B5EF4-FFF2-40B4-BE49-F238E27FC236}">
                <a16:creationId xmlns:a16="http://schemas.microsoft.com/office/drawing/2014/main" id="{D0841BB6-DDA4-47AC-9616-C8DC212D26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37152" y="3624195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7" name="Line 57">
            <a:extLst>
              <a:ext uri="{FF2B5EF4-FFF2-40B4-BE49-F238E27FC236}">
                <a16:creationId xmlns:a16="http://schemas.microsoft.com/office/drawing/2014/main" id="{721AEE43-FDF9-4306-B0E4-895FE3183C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4397" y="5585751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8" name="Line 42">
            <a:extLst>
              <a:ext uri="{FF2B5EF4-FFF2-40B4-BE49-F238E27FC236}">
                <a16:creationId xmlns:a16="http://schemas.microsoft.com/office/drawing/2014/main" id="{307811AA-0386-4882-882B-DBFC9B8541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5148" y="4458987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9" name="Line 57">
            <a:extLst>
              <a:ext uri="{FF2B5EF4-FFF2-40B4-BE49-F238E27FC236}">
                <a16:creationId xmlns:a16="http://schemas.microsoft.com/office/drawing/2014/main" id="{5D4C96C5-8333-4573-8A78-2FAFC779C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458" y="3330075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0" name="Line 51">
            <a:extLst>
              <a:ext uri="{FF2B5EF4-FFF2-40B4-BE49-F238E27FC236}">
                <a16:creationId xmlns:a16="http://schemas.microsoft.com/office/drawing/2014/main" id="{D6624847-C92A-49C3-9158-DCFA994DA9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7133" y="6133766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1" name="Line 80">
            <a:extLst>
              <a:ext uri="{FF2B5EF4-FFF2-40B4-BE49-F238E27FC236}">
                <a16:creationId xmlns:a16="http://schemas.microsoft.com/office/drawing/2014/main" id="{D09D45DF-EA48-4491-8A60-140EDE7FD1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86602" y="3077527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2" name="Line 80">
            <a:extLst>
              <a:ext uri="{FF2B5EF4-FFF2-40B4-BE49-F238E27FC236}">
                <a16:creationId xmlns:a16="http://schemas.microsoft.com/office/drawing/2014/main" id="{C3AA1D4C-D204-402F-8724-353C9060DD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3057" y="3589701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3" name="Line 51">
            <a:extLst>
              <a:ext uri="{FF2B5EF4-FFF2-40B4-BE49-F238E27FC236}">
                <a16:creationId xmlns:a16="http://schemas.microsoft.com/office/drawing/2014/main" id="{E34CDDA2-8495-460E-9108-21FADF83F5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44449" y="5857807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4" name="Line 55">
            <a:extLst>
              <a:ext uri="{FF2B5EF4-FFF2-40B4-BE49-F238E27FC236}">
                <a16:creationId xmlns:a16="http://schemas.microsoft.com/office/drawing/2014/main" id="{0975B585-B81B-4334-8569-FEFCC0C322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5913" y="2563527"/>
            <a:ext cx="3682370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5" name="Line 3">
            <a:extLst>
              <a:ext uri="{FF2B5EF4-FFF2-40B4-BE49-F238E27FC236}">
                <a16:creationId xmlns:a16="http://schemas.microsoft.com/office/drawing/2014/main" id="{FA2219BA-6122-483C-874D-6D2F672F8E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8458" y="1950947"/>
            <a:ext cx="20679" cy="433544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7" name="AutoShape 5">
            <a:extLst>
              <a:ext uri="{FF2B5EF4-FFF2-40B4-BE49-F238E27FC236}">
                <a16:creationId xmlns:a16="http://schemas.microsoft.com/office/drawing/2014/main" id="{35D4AC57-A6CF-4264-9A13-39C6591FA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2840" y="2149534"/>
            <a:ext cx="1470847" cy="36231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b="1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48" name="AutoShape 6">
            <a:extLst>
              <a:ext uri="{FF2B5EF4-FFF2-40B4-BE49-F238E27FC236}">
                <a16:creationId xmlns:a16="http://schemas.microsoft.com/office/drawing/2014/main" id="{3955625D-9DE0-4D24-9638-930BD1D7C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7668" y="3180255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49" name="Rectangle 7">
            <a:extLst>
              <a:ext uri="{FF2B5EF4-FFF2-40B4-BE49-F238E27FC236}">
                <a16:creationId xmlns:a16="http://schemas.microsoft.com/office/drawing/2014/main" id="{FAC24D58-DE24-402F-84C0-D4EEFCEED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391" y="5164464"/>
            <a:ext cx="1616618" cy="117860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50" name="AutoShape 8">
            <a:extLst>
              <a:ext uri="{FF2B5EF4-FFF2-40B4-BE49-F238E27FC236}">
                <a16:creationId xmlns:a16="http://schemas.microsoft.com/office/drawing/2014/main" id="{97DA7612-A9EC-4392-9A2F-BD94AC82B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391" y="4981967"/>
            <a:ext cx="1616618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51" name="AutoShape 9">
            <a:extLst>
              <a:ext uri="{FF2B5EF4-FFF2-40B4-BE49-F238E27FC236}">
                <a16:creationId xmlns:a16="http://schemas.microsoft.com/office/drawing/2014/main" id="{64CA26E2-CFBE-4352-87FF-638524CA1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5752" y="5244180"/>
            <a:ext cx="1472160" cy="25500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52" name="AutoShape 10">
            <a:extLst>
              <a:ext uri="{FF2B5EF4-FFF2-40B4-BE49-F238E27FC236}">
                <a16:creationId xmlns:a16="http://schemas.microsoft.com/office/drawing/2014/main" id="{19459B6C-6DB2-4778-A5F9-3164551B6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7873" y="5605548"/>
            <a:ext cx="1472160" cy="26164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Anna Riondet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53" name="AutoShape 11">
            <a:extLst>
              <a:ext uri="{FF2B5EF4-FFF2-40B4-BE49-F238E27FC236}">
                <a16:creationId xmlns:a16="http://schemas.microsoft.com/office/drawing/2014/main" id="{8613D458-1829-4B6A-A549-4DF0C1B0E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4943" y="5972270"/>
            <a:ext cx="1472160" cy="2439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54" name="Line 13">
            <a:extLst>
              <a:ext uri="{FF2B5EF4-FFF2-40B4-BE49-F238E27FC236}">
                <a16:creationId xmlns:a16="http://schemas.microsoft.com/office/drawing/2014/main" id="{70A16A13-0E79-433B-8D07-70FE7D3E75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77483" y="5296588"/>
            <a:ext cx="3677117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5" name="AutoShape 14">
            <a:extLst>
              <a:ext uri="{FF2B5EF4-FFF2-40B4-BE49-F238E27FC236}">
                <a16:creationId xmlns:a16="http://schemas.microsoft.com/office/drawing/2014/main" id="{B788FC6D-8501-43FC-89E8-8A6EBF4D1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9548" y="5255346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56" name="AutoShape 17">
            <a:extLst>
              <a:ext uri="{FF2B5EF4-FFF2-40B4-BE49-F238E27FC236}">
                <a16:creationId xmlns:a16="http://schemas.microsoft.com/office/drawing/2014/main" id="{20199580-545E-445A-8379-B6D932538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21970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Jayeeta Saha</a:t>
            </a:r>
          </a:p>
        </p:txBody>
      </p:sp>
      <p:sp>
        <p:nvSpPr>
          <p:cNvPr id="57" name="Line 19">
            <a:extLst>
              <a:ext uri="{FF2B5EF4-FFF2-40B4-BE49-F238E27FC236}">
                <a16:creationId xmlns:a16="http://schemas.microsoft.com/office/drawing/2014/main" id="{E21D2341-01D4-459D-B035-7ABC50DBF4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5778" y="3875138"/>
            <a:ext cx="3767199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8" name="AutoShape 20">
            <a:extLst>
              <a:ext uri="{FF2B5EF4-FFF2-40B4-BE49-F238E27FC236}">
                <a16:creationId xmlns:a16="http://schemas.microsoft.com/office/drawing/2014/main" id="{AA397D5A-CF0D-4C2C-8DCB-4CC8E1C4E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383800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</p:txBody>
      </p:sp>
      <p:sp>
        <p:nvSpPr>
          <p:cNvPr id="59" name="Line 27">
            <a:extLst>
              <a:ext uri="{FF2B5EF4-FFF2-40B4-BE49-F238E27FC236}">
                <a16:creationId xmlns:a16="http://schemas.microsoft.com/office/drawing/2014/main" id="{70CD9B63-0466-46D9-B6DD-F637C5F980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7842" y="5035427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0" name="AutoShape 28">
            <a:extLst>
              <a:ext uri="{FF2B5EF4-FFF2-40B4-BE49-F238E27FC236}">
                <a16:creationId xmlns:a16="http://schemas.microsoft.com/office/drawing/2014/main" id="{DE1B1EFD-432B-4B01-BABF-36D561837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959313"/>
            <a:ext cx="996077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61" name="Line 29">
            <a:extLst>
              <a:ext uri="{FF2B5EF4-FFF2-40B4-BE49-F238E27FC236}">
                <a16:creationId xmlns:a16="http://schemas.microsoft.com/office/drawing/2014/main" id="{472596AE-81FF-420D-A8E7-E41ACC58C42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5106" y="4766721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2" name="AutoShape 30">
            <a:extLst>
              <a:ext uri="{FF2B5EF4-FFF2-40B4-BE49-F238E27FC236}">
                <a16:creationId xmlns:a16="http://schemas.microsoft.com/office/drawing/2014/main" id="{EDA6D333-DAB6-4E5A-94CD-EFB76354D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68836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63" name="AutoShape 31">
            <a:extLst>
              <a:ext uri="{FF2B5EF4-FFF2-40B4-BE49-F238E27FC236}">
                <a16:creationId xmlns:a16="http://schemas.microsoft.com/office/drawing/2014/main" id="{25CA5212-D629-4A51-9A0C-F52717576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5521" y="472658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64" name="AutoShape 32">
            <a:extLst>
              <a:ext uri="{FF2B5EF4-FFF2-40B4-BE49-F238E27FC236}">
                <a16:creationId xmlns:a16="http://schemas.microsoft.com/office/drawing/2014/main" id="{F41988BD-3D92-4A30-97E4-4549D9F50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208" y="482333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65" name="Line 33">
            <a:extLst>
              <a:ext uri="{FF2B5EF4-FFF2-40B4-BE49-F238E27FC236}">
                <a16:creationId xmlns:a16="http://schemas.microsoft.com/office/drawing/2014/main" id="{90A4F335-405D-4583-B2F3-EC5B8691C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22538" y="4094737"/>
            <a:ext cx="1212792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6" name="AutoShape 34">
            <a:extLst>
              <a:ext uri="{FF2B5EF4-FFF2-40B4-BE49-F238E27FC236}">
                <a16:creationId xmlns:a16="http://schemas.microsoft.com/office/drawing/2014/main" id="{8E602E82-7FF9-4C55-9E0C-BC8826646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427" y="4622159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67" name="Line 35">
            <a:extLst>
              <a:ext uri="{FF2B5EF4-FFF2-40B4-BE49-F238E27FC236}">
                <a16:creationId xmlns:a16="http://schemas.microsoft.com/office/drawing/2014/main" id="{BCBB0CD9-1B95-4ACA-AABA-7A3C4EF58B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7580" y="4164179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8" name="AutoShape 37">
            <a:extLst>
              <a:ext uri="{FF2B5EF4-FFF2-40B4-BE49-F238E27FC236}">
                <a16:creationId xmlns:a16="http://schemas.microsoft.com/office/drawing/2014/main" id="{01ED34A5-1A30-4CDD-AAE8-EB902E46B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09632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69" name="AutoShape 38">
            <a:extLst>
              <a:ext uri="{FF2B5EF4-FFF2-40B4-BE49-F238E27FC236}">
                <a16:creationId xmlns:a16="http://schemas.microsoft.com/office/drawing/2014/main" id="{BACE669F-3CBD-44E4-BC30-E0E0C37D3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159" y="4127433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70" name="Line 39">
            <a:extLst>
              <a:ext uri="{FF2B5EF4-FFF2-40B4-BE49-F238E27FC236}">
                <a16:creationId xmlns:a16="http://schemas.microsoft.com/office/drawing/2014/main" id="{8BED5ADD-B16E-40D2-8B61-2427CAA94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4399" y="3611068"/>
            <a:ext cx="3713888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1" name="AutoShape 41">
            <a:extLst>
              <a:ext uri="{FF2B5EF4-FFF2-40B4-BE49-F238E27FC236}">
                <a16:creationId xmlns:a16="http://schemas.microsoft.com/office/drawing/2014/main" id="{7B61C010-EF69-485F-A107-4830EA845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0961" y="6107334"/>
            <a:ext cx="735423" cy="80586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72" name="AutoShape 45">
            <a:extLst>
              <a:ext uri="{FF2B5EF4-FFF2-40B4-BE49-F238E27FC236}">
                <a16:creationId xmlns:a16="http://schemas.microsoft.com/office/drawing/2014/main" id="{2F6B3FDB-83D7-4BAB-B2E9-946807484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318" y="4916350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73" name="AutoShape 48">
            <a:extLst>
              <a:ext uri="{FF2B5EF4-FFF2-40B4-BE49-F238E27FC236}">
                <a16:creationId xmlns:a16="http://schemas.microsoft.com/office/drawing/2014/main" id="{95397316-58C0-4BAB-858A-9EDEE298A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257" y="3833191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74" name="AutoShape 49">
            <a:extLst>
              <a:ext uri="{FF2B5EF4-FFF2-40B4-BE49-F238E27FC236}">
                <a16:creationId xmlns:a16="http://schemas.microsoft.com/office/drawing/2014/main" id="{A12EA8F9-7881-4555-9B1A-7AE0BB307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380558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75" name="AutoShape 50">
            <a:extLst>
              <a:ext uri="{FF2B5EF4-FFF2-40B4-BE49-F238E27FC236}">
                <a16:creationId xmlns:a16="http://schemas.microsoft.com/office/drawing/2014/main" id="{7114DD2F-F309-479C-B9B6-2577A3727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731" y="3933951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76" name="Line 51">
            <a:extLst>
              <a:ext uri="{FF2B5EF4-FFF2-40B4-BE49-F238E27FC236}">
                <a16:creationId xmlns:a16="http://schemas.microsoft.com/office/drawing/2014/main" id="{3F437D34-250F-4E34-AB4E-1049E7694A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0455" y="5569268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7" name="AutoShape 52">
            <a:extLst>
              <a:ext uri="{FF2B5EF4-FFF2-40B4-BE49-F238E27FC236}">
                <a16:creationId xmlns:a16="http://schemas.microsoft.com/office/drawing/2014/main" id="{D3980256-6CAD-49AC-AC8C-CDFE18D27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49984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78" name="AutoShape 53">
            <a:extLst>
              <a:ext uri="{FF2B5EF4-FFF2-40B4-BE49-F238E27FC236}">
                <a16:creationId xmlns:a16="http://schemas.microsoft.com/office/drawing/2014/main" id="{14E0E0DE-A650-42C3-8F4F-51D7077C2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585" y="5541966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79" name="AutoShape 54">
            <a:extLst>
              <a:ext uri="{FF2B5EF4-FFF2-40B4-BE49-F238E27FC236}">
                <a16:creationId xmlns:a16="http://schemas.microsoft.com/office/drawing/2014/main" id="{2F9F9EE5-0B25-4ECA-B062-2FFF9D2DA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48922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80" name="AutoShape 56">
            <a:extLst>
              <a:ext uri="{FF2B5EF4-FFF2-40B4-BE49-F238E27FC236}">
                <a16:creationId xmlns:a16="http://schemas.microsoft.com/office/drawing/2014/main" id="{DCD05501-028C-4BDA-B4C0-C3392C76D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830" y="2530646"/>
            <a:ext cx="736737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81" name="Line 57">
            <a:extLst>
              <a:ext uri="{FF2B5EF4-FFF2-40B4-BE49-F238E27FC236}">
                <a16:creationId xmlns:a16="http://schemas.microsoft.com/office/drawing/2014/main" id="{3F07C443-FB7B-4C73-88FE-06D18CCEC7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2369" y="3076242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2" name="AutoShape 58">
            <a:extLst>
              <a:ext uri="{FF2B5EF4-FFF2-40B4-BE49-F238E27FC236}">
                <a16:creationId xmlns:a16="http://schemas.microsoft.com/office/drawing/2014/main" id="{8F145AAF-5B14-4111-90AF-04A606EBD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300222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83" name="AutoShape 59">
            <a:extLst>
              <a:ext uri="{FF2B5EF4-FFF2-40B4-BE49-F238E27FC236}">
                <a16:creationId xmlns:a16="http://schemas.microsoft.com/office/drawing/2014/main" id="{83167676-12E3-4823-B928-426CEF2A6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853" y="3099713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84" name="AutoShape 60">
            <a:extLst>
              <a:ext uri="{FF2B5EF4-FFF2-40B4-BE49-F238E27FC236}">
                <a16:creationId xmlns:a16="http://schemas.microsoft.com/office/drawing/2014/main" id="{A965996D-7C20-4DDF-8BB8-E4A1D2999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853" y="2996138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85" name="AutoShape 61">
            <a:extLst>
              <a:ext uri="{FF2B5EF4-FFF2-40B4-BE49-F238E27FC236}">
                <a16:creationId xmlns:a16="http://schemas.microsoft.com/office/drawing/2014/main" id="{14BD38C6-B685-4CE9-B327-CFFCAE99E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7668" y="3657122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86" name="AutoShape 62">
            <a:extLst>
              <a:ext uri="{FF2B5EF4-FFF2-40B4-BE49-F238E27FC236}">
                <a16:creationId xmlns:a16="http://schemas.microsoft.com/office/drawing/2014/main" id="{51733EC1-45BB-4182-8D78-191473D36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371" y="4997529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87" name="AutoShape 63">
            <a:extLst>
              <a:ext uri="{FF2B5EF4-FFF2-40B4-BE49-F238E27FC236}">
                <a16:creationId xmlns:a16="http://schemas.microsoft.com/office/drawing/2014/main" id="{79BA4F73-58A9-4766-A4C9-3D2FC3999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208" y="4421385"/>
            <a:ext cx="736737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88" name="Line 64">
            <a:extLst>
              <a:ext uri="{FF2B5EF4-FFF2-40B4-BE49-F238E27FC236}">
                <a16:creationId xmlns:a16="http://schemas.microsoft.com/office/drawing/2014/main" id="{E81C14D3-B502-42FA-856B-F5A41F21B52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6252" y="2793629"/>
            <a:ext cx="3728334" cy="929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9" name="AutoShape 65">
            <a:extLst>
              <a:ext uri="{FF2B5EF4-FFF2-40B4-BE49-F238E27FC236}">
                <a16:creationId xmlns:a16="http://schemas.microsoft.com/office/drawing/2014/main" id="{91C5DD1A-0242-43D6-81C2-82EFDB0BC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581" y="2761373"/>
            <a:ext cx="735423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25AF26D1-5A8A-40E4-9C24-D67A983E0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745754"/>
            <a:ext cx="1001662" cy="15444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91" name="AutoShape 72">
            <a:extLst>
              <a:ext uri="{FF2B5EF4-FFF2-40B4-BE49-F238E27FC236}">
                <a16:creationId xmlns:a16="http://schemas.microsoft.com/office/drawing/2014/main" id="{1B8AA370-04C2-4FBF-80B3-0D716BC5E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49855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Young Ik Jo</a:t>
            </a:r>
          </a:p>
        </p:txBody>
      </p:sp>
      <p:sp>
        <p:nvSpPr>
          <p:cNvPr id="92" name="AutoShape 75">
            <a:extLst>
              <a:ext uri="{FF2B5EF4-FFF2-40B4-BE49-F238E27FC236}">
                <a16:creationId xmlns:a16="http://schemas.microsoft.com/office/drawing/2014/main" id="{155DA064-60A8-4CCC-AF2F-74F11FBD4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9932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93" name="AutoShape 76">
            <a:extLst>
              <a:ext uri="{FF2B5EF4-FFF2-40B4-BE49-F238E27FC236}">
                <a16:creationId xmlns:a16="http://schemas.microsoft.com/office/drawing/2014/main" id="{218B76FB-F4FE-4FBA-9AEB-3F011ABA7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993" y="4201590"/>
            <a:ext cx="1470847" cy="31818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94" name="AutoShape 23">
            <a:extLst>
              <a:ext uri="{FF2B5EF4-FFF2-40B4-BE49-F238E27FC236}">
                <a16:creationId xmlns:a16="http://schemas.microsoft.com/office/drawing/2014/main" id="{0A8F09B5-6B2B-4394-B3D3-BAC542C69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51" y="3568376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95" name="AutoShape 74">
            <a:extLst>
              <a:ext uri="{FF2B5EF4-FFF2-40B4-BE49-F238E27FC236}">
                <a16:creationId xmlns:a16="http://schemas.microsoft.com/office/drawing/2014/main" id="{1E1E66CE-78AD-4FBA-B7A1-4F07A5AEE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243" y="35252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96" name="AutoShape 34">
            <a:extLst>
              <a:ext uri="{FF2B5EF4-FFF2-40B4-BE49-F238E27FC236}">
                <a16:creationId xmlns:a16="http://schemas.microsoft.com/office/drawing/2014/main" id="{3CA62326-B1E5-43CB-BB68-E765EB555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1006" y="4624092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97" name="AutoShape 72">
            <a:extLst>
              <a:ext uri="{FF2B5EF4-FFF2-40B4-BE49-F238E27FC236}">
                <a16:creationId xmlns:a16="http://schemas.microsoft.com/office/drawing/2014/main" id="{72D94C82-6FB5-43D4-846B-E5F594E37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77294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98" name="Line 57">
            <a:extLst>
              <a:ext uri="{FF2B5EF4-FFF2-40B4-BE49-F238E27FC236}">
                <a16:creationId xmlns:a16="http://schemas.microsoft.com/office/drawing/2014/main" id="{B6B4A57B-48CD-40A8-AB04-FF90B390B8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2882" y="2025902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78">
            <a:extLst>
              <a:ext uri="{FF2B5EF4-FFF2-40B4-BE49-F238E27FC236}">
                <a16:creationId xmlns:a16="http://schemas.microsoft.com/office/drawing/2014/main" id="{63C20BF8-CC9B-4E23-ABC9-F2E75E500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0238" y="2001260"/>
            <a:ext cx="735423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00" name="AutoShape 25">
            <a:extLst>
              <a:ext uri="{FF2B5EF4-FFF2-40B4-BE49-F238E27FC236}">
                <a16:creationId xmlns:a16="http://schemas.microsoft.com/office/drawing/2014/main" id="{205EAC23-3CDF-4EE9-80C3-35CB099BE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7091" y="1892371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01" name="Line 57">
            <a:extLst>
              <a:ext uri="{FF2B5EF4-FFF2-40B4-BE49-F238E27FC236}">
                <a16:creationId xmlns:a16="http://schemas.microsoft.com/office/drawing/2014/main" id="{6160DE74-0254-40EA-96A1-883428EBBD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9593" y="232606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2" name="AutoShape 24">
            <a:extLst>
              <a:ext uri="{FF2B5EF4-FFF2-40B4-BE49-F238E27FC236}">
                <a16:creationId xmlns:a16="http://schemas.microsoft.com/office/drawing/2014/main" id="{886081D3-9693-4DB2-BB3C-BEB613791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247203"/>
            <a:ext cx="1001779" cy="15378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03" name="AutoShape 66">
            <a:extLst>
              <a:ext uri="{FF2B5EF4-FFF2-40B4-BE49-F238E27FC236}">
                <a16:creationId xmlns:a16="http://schemas.microsoft.com/office/drawing/2014/main" id="{BD07197B-2FB5-4F4A-A1DA-3D6BD0B2F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882" y="2288292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04" name="AutoShape 14">
            <a:extLst>
              <a:ext uri="{FF2B5EF4-FFF2-40B4-BE49-F238E27FC236}">
                <a16:creationId xmlns:a16="http://schemas.microsoft.com/office/drawing/2014/main" id="{4B564381-759D-4E1C-93E1-19BE720B0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462" y="5810615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06" name="AutoShape 72">
            <a:extLst>
              <a:ext uri="{FF2B5EF4-FFF2-40B4-BE49-F238E27FC236}">
                <a16:creationId xmlns:a16="http://schemas.microsoft.com/office/drawing/2014/main" id="{94B1F006-0CA3-4DD5-9644-8FDF35115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375" y="60271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Hao Jing</a:t>
            </a:r>
          </a:p>
        </p:txBody>
      </p:sp>
      <p:sp>
        <p:nvSpPr>
          <p:cNvPr id="107" name="AutoShape 59">
            <a:extLst>
              <a:ext uri="{FF2B5EF4-FFF2-40B4-BE49-F238E27FC236}">
                <a16:creationId xmlns:a16="http://schemas.microsoft.com/office/drawing/2014/main" id="{C821C806-3445-4FA1-AE8E-0956CBEBE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9681" y="3296441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08" name="AutoShape 75">
            <a:extLst>
              <a:ext uri="{FF2B5EF4-FFF2-40B4-BE49-F238E27FC236}">
                <a16:creationId xmlns:a16="http://schemas.microsoft.com/office/drawing/2014/main" id="{A63E4A96-4BB8-42CB-A079-689E5640D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787" y="32470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10" name="AutoShape 38">
            <a:extLst>
              <a:ext uri="{FF2B5EF4-FFF2-40B4-BE49-F238E27FC236}">
                <a16:creationId xmlns:a16="http://schemas.microsoft.com/office/drawing/2014/main" id="{A6851015-53C1-4043-8553-3D679C18A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585" y="2381780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6</a:t>
            </a:r>
          </a:p>
        </p:txBody>
      </p:sp>
      <p:sp>
        <p:nvSpPr>
          <p:cNvPr id="111" name="AutoShape 72">
            <a:extLst>
              <a:ext uri="{FF2B5EF4-FFF2-40B4-BE49-F238E27FC236}">
                <a16:creationId xmlns:a16="http://schemas.microsoft.com/office/drawing/2014/main" id="{B65934AD-2E02-4854-BDD6-879AE1FF7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3316" y="352588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Kai-Erik Sunell</a:t>
            </a:r>
          </a:p>
        </p:txBody>
      </p:sp>
      <p:sp>
        <p:nvSpPr>
          <p:cNvPr id="113" name="AutoShape 24">
            <a:extLst>
              <a:ext uri="{FF2B5EF4-FFF2-40B4-BE49-F238E27FC236}">
                <a16:creationId xmlns:a16="http://schemas.microsoft.com/office/drawing/2014/main" id="{59C87808-0238-4AA9-AE00-CE5DF7963D5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83770" y="3558009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(vacant)</a:t>
            </a:r>
          </a:p>
        </p:txBody>
      </p:sp>
      <p:sp>
        <p:nvSpPr>
          <p:cNvPr id="114" name="AutoShape 5">
            <a:extLst>
              <a:ext uri="{FF2B5EF4-FFF2-40B4-BE49-F238E27FC236}">
                <a16:creationId xmlns:a16="http://schemas.microsoft.com/office/drawing/2014/main" id="{AF6858C2-C545-4100-82B6-D6B3301E9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5615" y="2645199"/>
            <a:ext cx="1470847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FE3374C-5B52-4170-94D3-4A282D2B00E9}"/>
              </a:ext>
            </a:extLst>
          </p:cNvPr>
          <p:cNvSpPr/>
          <p:nvPr/>
        </p:nvSpPr>
        <p:spPr>
          <a:xfrm>
            <a:off x="1467642" y="3447514"/>
            <a:ext cx="1190689" cy="309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57093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>
                <a:solidFill>
                  <a:srgbClr val="75B91A"/>
                </a:solidFill>
              </a:rPr>
              <a:t>3GPP Support Team</a:t>
            </a:r>
          </a:p>
        </p:txBody>
      </p:sp>
      <p:sp>
        <p:nvSpPr>
          <p:cNvPr id="30" name="Line 57">
            <a:extLst>
              <a:ext uri="{FF2B5EF4-FFF2-40B4-BE49-F238E27FC236}">
                <a16:creationId xmlns:a16="http://schemas.microsoft.com/office/drawing/2014/main" id="{A0AF166D-223F-4FBF-9D8C-3335325BA8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0155" y="4172940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Line 57">
            <a:extLst>
              <a:ext uri="{FF2B5EF4-FFF2-40B4-BE49-F238E27FC236}">
                <a16:creationId xmlns:a16="http://schemas.microsoft.com/office/drawing/2014/main" id="{83F738FA-1EBB-4CC9-AE9C-75E47680112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1014" y="50273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2" name="Line 57">
            <a:extLst>
              <a:ext uri="{FF2B5EF4-FFF2-40B4-BE49-F238E27FC236}">
                <a16:creationId xmlns:a16="http://schemas.microsoft.com/office/drawing/2014/main" id="{FF661514-65ED-43FE-A4D8-B43BF8E04F16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-12178" y="4211461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4" name="Line 57">
            <a:extLst>
              <a:ext uri="{FF2B5EF4-FFF2-40B4-BE49-F238E27FC236}">
                <a16:creationId xmlns:a16="http://schemas.microsoft.com/office/drawing/2014/main" id="{11CA40F5-361A-4DF1-9A69-C286414251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3992" y="28345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5" name="Line 57">
            <a:extLst>
              <a:ext uri="{FF2B5EF4-FFF2-40B4-BE49-F238E27FC236}">
                <a16:creationId xmlns:a16="http://schemas.microsoft.com/office/drawing/2014/main" id="{D0841BB6-DDA4-47AC-9616-C8DC212D26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37152" y="3624195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7" name="Line 57">
            <a:extLst>
              <a:ext uri="{FF2B5EF4-FFF2-40B4-BE49-F238E27FC236}">
                <a16:creationId xmlns:a16="http://schemas.microsoft.com/office/drawing/2014/main" id="{721AEE43-FDF9-4306-B0E4-895FE3183C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4397" y="5585751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8" name="Line 42">
            <a:extLst>
              <a:ext uri="{FF2B5EF4-FFF2-40B4-BE49-F238E27FC236}">
                <a16:creationId xmlns:a16="http://schemas.microsoft.com/office/drawing/2014/main" id="{307811AA-0386-4882-882B-DBFC9B8541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5148" y="4458987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9" name="Line 57">
            <a:extLst>
              <a:ext uri="{FF2B5EF4-FFF2-40B4-BE49-F238E27FC236}">
                <a16:creationId xmlns:a16="http://schemas.microsoft.com/office/drawing/2014/main" id="{5D4C96C5-8333-4573-8A78-2FAFC779C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458" y="3330075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0" name="Line 51">
            <a:extLst>
              <a:ext uri="{FF2B5EF4-FFF2-40B4-BE49-F238E27FC236}">
                <a16:creationId xmlns:a16="http://schemas.microsoft.com/office/drawing/2014/main" id="{D6624847-C92A-49C3-9158-DCFA994DA9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7133" y="6133766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1" name="Line 80">
            <a:extLst>
              <a:ext uri="{FF2B5EF4-FFF2-40B4-BE49-F238E27FC236}">
                <a16:creationId xmlns:a16="http://schemas.microsoft.com/office/drawing/2014/main" id="{D09D45DF-EA48-4491-8A60-140EDE7FD1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86602" y="3077527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2" name="Line 80">
            <a:extLst>
              <a:ext uri="{FF2B5EF4-FFF2-40B4-BE49-F238E27FC236}">
                <a16:creationId xmlns:a16="http://schemas.microsoft.com/office/drawing/2014/main" id="{C3AA1D4C-D204-402F-8724-353C9060DD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3057" y="3589701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3" name="Line 51">
            <a:extLst>
              <a:ext uri="{FF2B5EF4-FFF2-40B4-BE49-F238E27FC236}">
                <a16:creationId xmlns:a16="http://schemas.microsoft.com/office/drawing/2014/main" id="{E34CDDA2-8495-460E-9108-21FADF83F5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44449" y="5857807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4" name="Line 55">
            <a:extLst>
              <a:ext uri="{FF2B5EF4-FFF2-40B4-BE49-F238E27FC236}">
                <a16:creationId xmlns:a16="http://schemas.microsoft.com/office/drawing/2014/main" id="{0975B585-B81B-4334-8569-FEFCC0C322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5913" y="2563527"/>
            <a:ext cx="3682370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5" name="Line 3">
            <a:extLst>
              <a:ext uri="{FF2B5EF4-FFF2-40B4-BE49-F238E27FC236}">
                <a16:creationId xmlns:a16="http://schemas.microsoft.com/office/drawing/2014/main" id="{FA2219BA-6122-483C-874D-6D2F672F8E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8458" y="1950947"/>
            <a:ext cx="20679" cy="433544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7" name="AutoShape 5">
            <a:extLst>
              <a:ext uri="{FF2B5EF4-FFF2-40B4-BE49-F238E27FC236}">
                <a16:creationId xmlns:a16="http://schemas.microsoft.com/office/drawing/2014/main" id="{35D4AC57-A6CF-4264-9A13-39C6591FA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2840" y="2149534"/>
            <a:ext cx="1470847" cy="36231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b="1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48" name="AutoShape 6">
            <a:extLst>
              <a:ext uri="{FF2B5EF4-FFF2-40B4-BE49-F238E27FC236}">
                <a16:creationId xmlns:a16="http://schemas.microsoft.com/office/drawing/2014/main" id="{3955625D-9DE0-4D24-9638-930BD1D7C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7668" y="3180255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49" name="Rectangle 7">
            <a:extLst>
              <a:ext uri="{FF2B5EF4-FFF2-40B4-BE49-F238E27FC236}">
                <a16:creationId xmlns:a16="http://schemas.microsoft.com/office/drawing/2014/main" id="{FAC24D58-DE24-402F-84C0-D4EEFCEED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391" y="5164464"/>
            <a:ext cx="1616618" cy="117860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50" name="AutoShape 8">
            <a:extLst>
              <a:ext uri="{FF2B5EF4-FFF2-40B4-BE49-F238E27FC236}">
                <a16:creationId xmlns:a16="http://schemas.microsoft.com/office/drawing/2014/main" id="{97DA7612-A9EC-4392-9A2F-BD94AC82B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391" y="4981967"/>
            <a:ext cx="1616618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51" name="AutoShape 9">
            <a:extLst>
              <a:ext uri="{FF2B5EF4-FFF2-40B4-BE49-F238E27FC236}">
                <a16:creationId xmlns:a16="http://schemas.microsoft.com/office/drawing/2014/main" id="{64CA26E2-CFBE-4352-87FF-638524CA1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5752" y="5244180"/>
            <a:ext cx="1472160" cy="25500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52" name="AutoShape 10">
            <a:extLst>
              <a:ext uri="{FF2B5EF4-FFF2-40B4-BE49-F238E27FC236}">
                <a16:creationId xmlns:a16="http://schemas.microsoft.com/office/drawing/2014/main" id="{19459B6C-6DB2-4778-A5F9-3164551B6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7873" y="5605548"/>
            <a:ext cx="1472160" cy="26164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Anna Riondet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53" name="AutoShape 11">
            <a:extLst>
              <a:ext uri="{FF2B5EF4-FFF2-40B4-BE49-F238E27FC236}">
                <a16:creationId xmlns:a16="http://schemas.microsoft.com/office/drawing/2014/main" id="{8613D458-1829-4B6A-A549-4DF0C1B0E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4943" y="5972270"/>
            <a:ext cx="1472160" cy="2439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54" name="Line 13">
            <a:extLst>
              <a:ext uri="{FF2B5EF4-FFF2-40B4-BE49-F238E27FC236}">
                <a16:creationId xmlns:a16="http://schemas.microsoft.com/office/drawing/2014/main" id="{70A16A13-0E79-433B-8D07-70FE7D3E75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77483" y="5296588"/>
            <a:ext cx="3677117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5" name="AutoShape 14">
            <a:extLst>
              <a:ext uri="{FF2B5EF4-FFF2-40B4-BE49-F238E27FC236}">
                <a16:creationId xmlns:a16="http://schemas.microsoft.com/office/drawing/2014/main" id="{B788FC6D-8501-43FC-89E8-8A6EBF4D1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9548" y="5255346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56" name="AutoShape 17">
            <a:extLst>
              <a:ext uri="{FF2B5EF4-FFF2-40B4-BE49-F238E27FC236}">
                <a16:creationId xmlns:a16="http://schemas.microsoft.com/office/drawing/2014/main" id="{20199580-545E-445A-8379-B6D932538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21970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Jayeeta Saha</a:t>
            </a:r>
          </a:p>
        </p:txBody>
      </p:sp>
      <p:sp>
        <p:nvSpPr>
          <p:cNvPr id="57" name="Line 19">
            <a:extLst>
              <a:ext uri="{FF2B5EF4-FFF2-40B4-BE49-F238E27FC236}">
                <a16:creationId xmlns:a16="http://schemas.microsoft.com/office/drawing/2014/main" id="{E21D2341-01D4-459D-B035-7ABC50DBF4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5778" y="3875138"/>
            <a:ext cx="3767199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8" name="AutoShape 20">
            <a:extLst>
              <a:ext uri="{FF2B5EF4-FFF2-40B4-BE49-F238E27FC236}">
                <a16:creationId xmlns:a16="http://schemas.microsoft.com/office/drawing/2014/main" id="{AA397D5A-CF0D-4C2C-8DCB-4CC8E1C4E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383800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</p:txBody>
      </p:sp>
      <p:sp>
        <p:nvSpPr>
          <p:cNvPr id="59" name="Line 27">
            <a:extLst>
              <a:ext uri="{FF2B5EF4-FFF2-40B4-BE49-F238E27FC236}">
                <a16:creationId xmlns:a16="http://schemas.microsoft.com/office/drawing/2014/main" id="{70CD9B63-0466-46D9-B6DD-F637C5F980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7842" y="5035427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0" name="AutoShape 28">
            <a:extLst>
              <a:ext uri="{FF2B5EF4-FFF2-40B4-BE49-F238E27FC236}">
                <a16:creationId xmlns:a16="http://schemas.microsoft.com/office/drawing/2014/main" id="{DE1B1EFD-432B-4B01-BABF-36D561837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959313"/>
            <a:ext cx="996077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61" name="Line 29">
            <a:extLst>
              <a:ext uri="{FF2B5EF4-FFF2-40B4-BE49-F238E27FC236}">
                <a16:creationId xmlns:a16="http://schemas.microsoft.com/office/drawing/2014/main" id="{472596AE-81FF-420D-A8E7-E41ACC58C42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5106" y="4766721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2" name="AutoShape 30">
            <a:extLst>
              <a:ext uri="{FF2B5EF4-FFF2-40B4-BE49-F238E27FC236}">
                <a16:creationId xmlns:a16="http://schemas.microsoft.com/office/drawing/2014/main" id="{EDA6D333-DAB6-4E5A-94CD-EFB76354D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68836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63" name="AutoShape 31">
            <a:extLst>
              <a:ext uri="{FF2B5EF4-FFF2-40B4-BE49-F238E27FC236}">
                <a16:creationId xmlns:a16="http://schemas.microsoft.com/office/drawing/2014/main" id="{25CA5212-D629-4A51-9A0C-F52717576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5521" y="472658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64" name="AutoShape 32">
            <a:extLst>
              <a:ext uri="{FF2B5EF4-FFF2-40B4-BE49-F238E27FC236}">
                <a16:creationId xmlns:a16="http://schemas.microsoft.com/office/drawing/2014/main" id="{F41988BD-3D92-4A30-97E4-4549D9F50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208" y="482333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65" name="Line 33">
            <a:extLst>
              <a:ext uri="{FF2B5EF4-FFF2-40B4-BE49-F238E27FC236}">
                <a16:creationId xmlns:a16="http://schemas.microsoft.com/office/drawing/2014/main" id="{90A4F335-405D-4583-B2F3-EC5B8691C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22538" y="4094737"/>
            <a:ext cx="1212792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6" name="AutoShape 34">
            <a:extLst>
              <a:ext uri="{FF2B5EF4-FFF2-40B4-BE49-F238E27FC236}">
                <a16:creationId xmlns:a16="http://schemas.microsoft.com/office/drawing/2014/main" id="{8E602E82-7FF9-4C55-9E0C-BC8826646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427" y="4622159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67" name="Line 35">
            <a:extLst>
              <a:ext uri="{FF2B5EF4-FFF2-40B4-BE49-F238E27FC236}">
                <a16:creationId xmlns:a16="http://schemas.microsoft.com/office/drawing/2014/main" id="{BCBB0CD9-1B95-4ACA-AABA-7A3C4EF58B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7580" y="4164179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8" name="AutoShape 37">
            <a:extLst>
              <a:ext uri="{FF2B5EF4-FFF2-40B4-BE49-F238E27FC236}">
                <a16:creationId xmlns:a16="http://schemas.microsoft.com/office/drawing/2014/main" id="{01ED34A5-1A30-4CDD-AAE8-EB902E46B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409632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69" name="AutoShape 38">
            <a:extLst>
              <a:ext uri="{FF2B5EF4-FFF2-40B4-BE49-F238E27FC236}">
                <a16:creationId xmlns:a16="http://schemas.microsoft.com/office/drawing/2014/main" id="{BACE669F-3CBD-44E4-BC30-E0E0C37D3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159" y="4127433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70" name="Line 39">
            <a:extLst>
              <a:ext uri="{FF2B5EF4-FFF2-40B4-BE49-F238E27FC236}">
                <a16:creationId xmlns:a16="http://schemas.microsoft.com/office/drawing/2014/main" id="{8BED5ADD-B16E-40D2-8B61-2427CAA94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4399" y="3611068"/>
            <a:ext cx="3713888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1" name="AutoShape 41">
            <a:extLst>
              <a:ext uri="{FF2B5EF4-FFF2-40B4-BE49-F238E27FC236}">
                <a16:creationId xmlns:a16="http://schemas.microsoft.com/office/drawing/2014/main" id="{7B61C010-EF69-485F-A107-4830EA845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0961" y="6107334"/>
            <a:ext cx="735423" cy="80586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72" name="AutoShape 45">
            <a:extLst>
              <a:ext uri="{FF2B5EF4-FFF2-40B4-BE49-F238E27FC236}">
                <a16:creationId xmlns:a16="http://schemas.microsoft.com/office/drawing/2014/main" id="{2F6B3FDB-83D7-4BAB-B2E9-946807484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318" y="4916350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73" name="AutoShape 48">
            <a:extLst>
              <a:ext uri="{FF2B5EF4-FFF2-40B4-BE49-F238E27FC236}">
                <a16:creationId xmlns:a16="http://schemas.microsoft.com/office/drawing/2014/main" id="{95397316-58C0-4BAB-858A-9EDEE298A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257" y="3833191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74" name="AutoShape 49">
            <a:extLst>
              <a:ext uri="{FF2B5EF4-FFF2-40B4-BE49-F238E27FC236}">
                <a16:creationId xmlns:a16="http://schemas.microsoft.com/office/drawing/2014/main" id="{A12EA8F9-7881-4555-9B1A-7AE0BB307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380558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75" name="AutoShape 50">
            <a:extLst>
              <a:ext uri="{FF2B5EF4-FFF2-40B4-BE49-F238E27FC236}">
                <a16:creationId xmlns:a16="http://schemas.microsoft.com/office/drawing/2014/main" id="{7114DD2F-F309-479C-B9B6-2577A3727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731" y="3933951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76" name="Line 51">
            <a:extLst>
              <a:ext uri="{FF2B5EF4-FFF2-40B4-BE49-F238E27FC236}">
                <a16:creationId xmlns:a16="http://schemas.microsoft.com/office/drawing/2014/main" id="{3F437D34-250F-4E34-AB4E-1049E7694A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0455" y="5569268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7" name="AutoShape 52">
            <a:extLst>
              <a:ext uri="{FF2B5EF4-FFF2-40B4-BE49-F238E27FC236}">
                <a16:creationId xmlns:a16="http://schemas.microsoft.com/office/drawing/2014/main" id="{D3980256-6CAD-49AC-AC8C-CDFE18D27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49984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78" name="AutoShape 53">
            <a:extLst>
              <a:ext uri="{FF2B5EF4-FFF2-40B4-BE49-F238E27FC236}">
                <a16:creationId xmlns:a16="http://schemas.microsoft.com/office/drawing/2014/main" id="{14E0E0DE-A650-42C3-8F4F-51D7077C2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585" y="5541966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79" name="AutoShape 54">
            <a:extLst>
              <a:ext uri="{FF2B5EF4-FFF2-40B4-BE49-F238E27FC236}">
                <a16:creationId xmlns:a16="http://schemas.microsoft.com/office/drawing/2014/main" id="{2F9F9EE5-0B25-4ECA-B062-2FFF9D2DA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48922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80" name="AutoShape 56">
            <a:extLst>
              <a:ext uri="{FF2B5EF4-FFF2-40B4-BE49-F238E27FC236}">
                <a16:creationId xmlns:a16="http://schemas.microsoft.com/office/drawing/2014/main" id="{DCD05501-028C-4BDA-B4C0-C3392C76D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830" y="2530646"/>
            <a:ext cx="736737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81" name="Line 57">
            <a:extLst>
              <a:ext uri="{FF2B5EF4-FFF2-40B4-BE49-F238E27FC236}">
                <a16:creationId xmlns:a16="http://schemas.microsoft.com/office/drawing/2014/main" id="{3F07C443-FB7B-4C73-88FE-06D18CCEC7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2369" y="3076242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2" name="AutoShape 58">
            <a:extLst>
              <a:ext uri="{FF2B5EF4-FFF2-40B4-BE49-F238E27FC236}">
                <a16:creationId xmlns:a16="http://schemas.microsoft.com/office/drawing/2014/main" id="{8F145AAF-5B14-4111-90AF-04A606EBD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300222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83" name="AutoShape 59">
            <a:extLst>
              <a:ext uri="{FF2B5EF4-FFF2-40B4-BE49-F238E27FC236}">
                <a16:creationId xmlns:a16="http://schemas.microsoft.com/office/drawing/2014/main" id="{83167676-12E3-4823-B928-426CEF2A6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853" y="3099713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84" name="AutoShape 60">
            <a:extLst>
              <a:ext uri="{FF2B5EF4-FFF2-40B4-BE49-F238E27FC236}">
                <a16:creationId xmlns:a16="http://schemas.microsoft.com/office/drawing/2014/main" id="{A965996D-7C20-4DDF-8BB8-E4A1D2999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853" y="2996138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85" name="AutoShape 61">
            <a:extLst>
              <a:ext uri="{FF2B5EF4-FFF2-40B4-BE49-F238E27FC236}">
                <a16:creationId xmlns:a16="http://schemas.microsoft.com/office/drawing/2014/main" id="{14BD38C6-B685-4CE9-B327-CFFCAE99E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7668" y="3657122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86" name="AutoShape 62">
            <a:extLst>
              <a:ext uri="{FF2B5EF4-FFF2-40B4-BE49-F238E27FC236}">
                <a16:creationId xmlns:a16="http://schemas.microsoft.com/office/drawing/2014/main" id="{51733EC1-45BB-4182-8D78-191473D36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371" y="4997529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87" name="AutoShape 63">
            <a:extLst>
              <a:ext uri="{FF2B5EF4-FFF2-40B4-BE49-F238E27FC236}">
                <a16:creationId xmlns:a16="http://schemas.microsoft.com/office/drawing/2014/main" id="{79BA4F73-58A9-4766-A4C9-3D2FC3999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208" y="4421385"/>
            <a:ext cx="736737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88" name="Line 64">
            <a:extLst>
              <a:ext uri="{FF2B5EF4-FFF2-40B4-BE49-F238E27FC236}">
                <a16:creationId xmlns:a16="http://schemas.microsoft.com/office/drawing/2014/main" id="{E81C14D3-B502-42FA-856B-F5A41F21B52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6252" y="2793629"/>
            <a:ext cx="3728334" cy="929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9" name="AutoShape 65">
            <a:extLst>
              <a:ext uri="{FF2B5EF4-FFF2-40B4-BE49-F238E27FC236}">
                <a16:creationId xmlns:a16="http://schemas.microsoft.com/office/drawing/2014/main" id="{91C5DD1A-0242-43D6-81C2-82EFDB0BC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581" y="2761373"/>
            <a:ext cx="735423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25AF26D1-5A8A-40E4-9C24-D67A983E0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745754"/>
            <a:ext cx="1001662" cy="15444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91" name="AutoShape 72">
            <a:extLst>
              <a:ext uri="{FF2B5EF4-FFF2-40B4-BE49-F238E27FC236}">
                <a16:creationId xmlns:a16="http://schemas.microsoft.com/office/drawing/2014/main" id="{1B8AA370-04C2-4FBF-80B3-0D716BC5E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49855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Young Ik Jo</a:t>
            </a:r>
          </a:p>
        </p:txBody>
      </p:sp>
      <p:sp>
        <p:nvSpPr>
          <p:cNvPr id="92" name="AutoShape 75">
            <a:extLst>
              <a:ext uri="{FF2B5EF4-FFF2-40B4-BE49-F238E27FC236}">
                <a16:creationId xmlns:a16="http://schemas.microsoft.com/office/drawing/2014/main" id="{155DA064-60A8-4CCC-AF2F-74F11FBD4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9932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93" name="AutoShape 76">
            <a:extLst>
              <a:ext uri="{FF2B5EF4-FFF2-40B4-BE49-F238E27FC236}">
                <a16:creationId xmlns:a16="http://schemas.microsoft.com/office/drawing/2014/main" id="{218B76FB-F4FE-4FBA-9AEB-3F011ABA7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993" y="4201590"/>
            <a:ext cx="1470847" cy="31818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94" name="AutoShape 23">
            <a:extLst>
              <a:ext uri="{FF2B5EF4-FFF2-40B4-BE49-F238E27FC236}">
                <a16:creationId xmlns:a16="http://schemas.microsoft.com/office/drawing/2014/main" id="{0A8F09B5-6B2B-4394-B3D3-BAC542C69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51" y="3568376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95" name="AutoShape 74">
            <a:extLst>
              <a:ext uri="{FF2B5EF4-FFF2-40B4-BE49-F238E27FC236}">
                <a16:creationId xmlns:a16="http://schemas.microsoft.com/office/drawing/2014/main" id="{1E1E66CE-78AD-4FBA-B7A1-4F07A5AEE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243" y="35252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96" name="AutoShape 34">
            <a:extLst>
              <a:ext uri="{FF2B5EF4-FFF2-40B4-BE49-F238E27FC236}">
                <a16:creationId xmlns:a16="http://schemas.microsoft.com/office/drawing/2014/main" id="{3CA62326-B1E5-43CB-BB68-E765EB555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1006" y="4624092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97" name="AutoShape 72">
            <a:extLst>
              <a:ext uri="{FF2B5EF4-FFF2-40B4-BE49-F238E27FC236}">
                <a16:creationId xmlns:a16="http://schemas.microsoft.com/office/drawing/2014/main" id="{72D94C82-6FB5-43D4-846B-E5F594E37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891" y="577294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98" name="Line 57">
            <a:extLst>
              <a:ext uri="{FF2B5EF4-FFF2-40B4-BE49-F238E27FC236}">
                <a16:creationId xmlns:a16="http://schemas.microsoft.com/office/drawing/2014/main" id="{B6B4A57B-48CD-40A8-AB04-FF90B390B8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2882" y="2025902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78">
            <a:extLst>
              <a:ext uri="{FF2B5EF4-FFF2-40B4-BE49-F238E27FC236}">
                <a16:creationId xmlns:a16="http://schemas.microsoft.com/office/drawing/2014/main" id="{63C20BF8-CC9B-4E23-ABC9-F2E75E500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0238" y="2001260"/>
            <a:ext cx="735423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00" name="AutoShape 25">
            <a:extLst>
              <a:ext uri="{FF2B5EF4-FFF2-40B4-BE49-F238E27FC236}">
                <a16:creationId xmlns:a16="http://schemas.microsoft.com/office/drawing/2014/main" id="{205EAC23-3CDF-4EE9-80C3-35CB099BE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7091" y="1892371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01" name="Line 57">
            <a:extLst>
              <a:ext uri="{FF2B5EF4-FFF2-40B4-BE49-F238E27FC236}">
                <a16:creationId xmlns:a16="http://schemas.microsoft.com/office/drawing/2014/main" id="{6160DE74-0254-40EA-96A1-883428EBBD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9593" y="232606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2" name="AutoShape 24">
            <a:extLst>
              <a:ext uri="{FF2B5EF4-FFF2-40B4-BE49-F238E27FC236}">
                <a16:creationId xmlns:a16="http://schemas.microsoft.com/office/drawing/2014/main" id="{886081D3-9693-4DB2-BB3C-BEB613791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487" y="2247203"/>
            <a:ext cx="1001779" cy="15378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03" name="AutoShape 66">
            <a:extLst>
              <a:ext uri="{FF2B5EF4-FFF2-40B4-BE49-F238E27FC236}">
                <a16:creationId xmlns:a16="http://schemas.microsoft.com/office/drawing/2014/main" id="{BD07197B-2FB5-4F4A-A1DA-3D6BD0B2F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882" y="2288292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04" name="AutoShape 14">
            <a:extLst>
              <a:ext uri="{FF2B5EF4-FFF2-40B4-BE49-F238E27FC236}">
                <a16:creationId xmlns:a16="http://schemas.microsoft.com/office/drawing/2014/main" id="{4B564381-759D-4E1C-93E1-19BE720B0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462" y="5810615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06" name="AutoShape 72">
            <a:extLst>
              <a:ext uri="{FF2B5EF4-FFF2-40B4-BE49-F238E27FC236}">
                <a16:creationId xmlns:a16="http://schemas.microsoft.com/office/drawing/2014/main" id="{94B1F006-0CA3-4DD5-9644-8FDF35115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375" y="60271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Hao Jing</a:t>
            </a:r>
          </a:p>
        </p:txBody>
      </p:sp>
      <p:sp>
        <p:nvSpPr>
          <p:cNvPr id="107" name="AutoShape 59">
            <a:extLst>
              <a:ext uri="{FF2B5EF4-FFF2-40B4-BE49-F238E27FC236}">
                <a16:creationId xmlns:a16="http://schemas.microsoft.com/office/drawing/2014/main" id="{C821C806-3445-4FA1-AE8E-0956CBEBE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9681" y="3296441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08" name="AutoShape 75">
            <a:extLst>
              <a:ext uri="{FF2B5EF4-FFF2-40B4-BE49-F238E27FC236}">
                <a16:creationId xmlns:a16="http://schemas.microsoft.com/office/drawing/2014/main" id="{A63E4A96-4BB8-42CB-A079-689E5640D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787" y="32470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10" name="AutoShape 38">
            <a:extLst>
              <a:ext uri="{FF2B5EF4-FFF2-40B4-BE49-F238E27FC236}">
                <a16:creationId xmlns:a16="http://schemas.microsoft.com/office/drawing/2014/main" id="{A6851015-53C1-4043-8553-3D679C18A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585" y="2381780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6</a:t>
            </a:r>
          </a:p>
        </p:txBody>
      </p:sp>
      <p:sp>
        <p:nvSpPr>
          <p:cNvPr id="111" name="AutoShape 72">
            <a:extLst>
              <a:ext uri="{FF2B5EF4-FFF2-40B4-BE49-F238E27FC236}">
                <a16:creationId xmlns:a16="http://schemas.microsoft.com/office/drawing/2014/main" id="{B65934AD-2E02-4854-BDD6-879AE1FF7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3316" y="352588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13" name="AutoShape 24">
            <a:extLst>
              <a:ext uri="{FF2B5EF4-FFF2-40B4-BE49-F238E27FC236}">
                <a16:creationId xmlns:a16="http://schemas.microsoft.com/office/drawing/2014/main" id="{59C87808-0238-4AA9-AE00-CE5DF7963D5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83770" y="3558009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(vacant)</a:t>
            </a:r>
          </a:p>
        </p:txBody>
      </p:sp>
      <p:sp>
        <p:nvSpPr>
          <p:cNvPr id="114" name="AutoShape 5">
            <a:extLst>
              <a:ext uri="{FF2B5EF4-FFF2-40B4-BE49-F238E27FC236}">
                <a16:creationId xmlns:a16="http://schemas.microsoft.com/office/drawing/2014/main" id="{AF6858C2-C545-4100-82B6-D6B3301E9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5615" y="2645199"/>
            <a:ext cx="1470847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FE3374C-5B52-4170-94D3-4A282D2B00E9}"/>
              </a:ext>
            </a:extLst>
          </p:cNvPr>
          <p:cNvSpPr/>
          <p:nvPr/>
        </p:nvSpPr>
        <p:spPr>
          <a:xfrm>
            <a:off x="1467642" y="3447514"/>
            <a:ext cx="1190689" cy="309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70740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128981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2100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Exciting statistics !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Exciting statistics !</a:t>
            </a:r>
            <a:endParaRPr lang="en-GB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02EA17-CE1B-4FAA-8B5B-1FE00AB8D41C}"/>
              </a:ext>
            </a:extLst>
          </p:cNvPr>
          <p:cNvSpPr txBox="1"/>
          <p:nvPr/>
        </p:nvSpPr>
        <p:spPr>
          <a:xfrm>
            <a:off x="6233651" y="2285752"/>
            <a:ext cx="2723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More than 50% increase over the last 3 years.</a:t>
            </a:r>
          </a:p>
          <a:p>
            <a:endParaRPr lang="en-GB" sz="1600" dirty="0"/>
          </a:p>
          <a:p>
            <a:r>
              <a:rPr lang="en-GB" sz="1600" dirty="0"/>
              <a:t>- The rise in the number of approved CRs over the last 3 years is a matter of concern.</a:t>
            </a:r>
          </a:p>
          <a:p>
            <a:endParaRPr lang="en-GB" sz="1600" dirty="0"/>
          </a:p>
          <a:p>
            <a:r>
              <a:rPr lang="en-GB" sz="1600" dirty="0"/>
              <a:t>- The current CR management system (i.e., marked-up word documents and manual implementation of the CRs) is  unsustainable for the future.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2DEE1A2-13DC-4B61-A781-40390B4F6F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48787"/>
              </p:ext>
            </p:extLst>
          </p:nvPr>
        </p:nvGraphicFramePr>
        <p:xfrm>
          <a:off x="530326" y="1929582"/>
          <a:ext cx="5388693" cy="3802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29576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Exciting statistics !</a:t>
            </a:r>
            <a:endParaRPr lang="en-GB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02EA17-CE1B-4FAA-8B5B-1FE00AB8D41C}"/>
              </a:ext>
            </a:extLst>
          </p:cNvPr>
          <p:cNvSpPr txBox="1"/>
          <p:nvPr/>
        </p:nvSpPr>
        <p:spPr>
          <a:xfrm>
            <a:off x="6233651" y="2000620"/>
            <a:ext cx="2723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Steady increase of the number of specifications</a:t>
            </a:r>
          </a:p>
          <a:p>
            <a:endParaRPr lang="en-GB" sz="1600" dirty="0"/>
          </a:p>
          <a:p>
            <a:r>
              <a:rPr lang="en-GB" sz="1600" dirty="0"/>
              <a:t>- It is getting harder and harder to meet the deadline for the availability of the new versions of specs after each plenary: tight deadline (1 week for CT and SA, 2 weeks for RAN) given the increase of the number of CRs and number of specs.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210236"/>
              </p:ext>
            </p:extLst>
          </p:nvPr>
        </p:nvGraphicFramePr>
        <p:xfrm>
          <a:off x="628650" y="2192594"/>
          <a:ext cx="5162550" cy="3606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9455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altLang="en-US" dirty="0"/>
          </a:p>
        </p:txBody>
      </p:sp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5657" y="5269131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689 </a:t>
            </a:r>
            <a:r>
              <a:rPr lang="en-US" sz="2400" i="1" dirty="0">
                <a:solidFill>
                  <a:srgbClr val="969696"/>
                </a:solidFill>
              </a:rPr>
              <a:t>(717)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5657" y="5671084"/>
            <a:ext cx="29314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19   </a:t>
            </a:r>
            <a:r>
              <a:rPr lang="en-US" sz="2400" i="1" dirty="0">
                <a:solidFill>
                  <a:srgbClr val="969696"/>
                </a:solidFill>
              </a:rPr>
              <a:t>(16)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1327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1653423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C952DCC-9382-49DC-B96E-B142CA6B3D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835311"/>
              </p:ext>
            </p:extLst>
          </p:nvPr>
        </p:nvGraphicFramePr>
        <p:xfrm>
          <a:off x="1163783" y="2058351"/>
          <a:ext cx="6890326" cy="3202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altLang="en-US" dirty="0"/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263" y="3429000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around 700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66B17E5-6B37-4E15-930F-34E998D6F1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535915"/>
              </p:ext>
            </p:extLst>
          </p:nvPr>
        </p:nvGraphicFramePr>
        <p:xfrm>
          <a:off x="2516905" y="2214997"/>
          <a:ext cx="5804010" cy="365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0f1f7d5e-f954-4a41-9945-5b2d1e5aad3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be674e1-6108-4eda-9401-db85d0687b6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14582</TotalTime>
  <Words>1303</Words>
  <Application>Microsoft Office PowerPoint</Application>
  <PresentationFormat>On-screen Show (4:3)</PresentationFormat>
  <Paragraphs>274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MCC Support Team Report</vt:lpstr>
      <vt:lpstr>Changes of personnel</vt:lpstr>
      <vt:lpstr>3GPP Support Team</vt:lpstr>
      <vt:lpstr>3GPP Support Team</vt:lpstr>
      <vt:lpstr>Exciting statistics !</vt:lpstr>
      <vt:lpstr>Exciting statistics !</vt:lpstr>
      <vt:lpstr>Exciting statistics !</vt:lpstr>
      <vt:lpstr>3GPP Membership</vt:lpstr>
      <vt:lpstr>3GPP Membership</vt:lpstr>
      <vt:lpstr>3GPP Membership</vt:lpstr>
      <vt:lpstr>Exciting statistics !</vt:lpstr>
      <vt:lpstr>Exciting statistics !</vt:lpstr>
      <vt:lpstr>Marketing and communications</vt:lpstr>
      <vt:lpstr>3GPP Marketing matters</vt:lpstr>
      <vt:lpstr>Other stuff</vt:lpstr>
      <vt:lpstr>MCC CRs to 21.801 and 21.900 </vt:lpstr>
      <vt:lpstr>NWM project: Status Update</vt:lpstr>
      <vt:lpstr>NWM project: Status Update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</cp:lastModifiedBy>
  <cp:revision>774</cp:revision>
  <dcterms:created xsi:type="dcterms:W3CDTF">2010-02-05T13:52:04Z</dcterms:created>
  <dcterms:modified xsi:type="dcterms:W3CDTF">2021-03-21T21:26:14Z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