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9"/>
  </p:notesMasterIdLst>
  <p:handoutMasterIdLst>
    <p:handoutMasterId r:id="rId30"/>
  </p:handoutMasterIdLst>
  <p:sldIdLst>
    <p:sldId id="341" r:id="rId2"/>
    <p:sldId id="363" r:id="rId3"/>
    <p:sldId id="366" r:id="rId4"/>
    <p:sldId id="377" r:id="rId5"/>
    <p:sldId id="385" r:id="rId6"/>
    <p:sldId id="368" r:id="rId7"/>
    <p:sldId id="369" r:id="rId8"/>
    <p:sldId id="405" r:id="rId9"/>
    <p:sldId id="370" r:id="rId10"/>
    <p:sldId id="394" r:id="rId11"/>
    <p:sldId id="372" r:id="rId12"/>
    <p:sldId id="395" r:id="rId13"/>
    <p:sldId id="403" r:id="rId14"/>
    <p:sldId id="408" r:id="rId15"/>
    <p:sldId id="409" r:id="rId16"/>
    <p:sldId id="410" r:id="rId17"/>
    <p:sldId id="393" r:id="rId18"/>
    <p:sldId id="402" r:id="rId19"/>
    <p:sldId id="407" r:id="rId20"/>
    <p:sldId id="406" r:id="rId21"/>
    <p:sldId id="373" r:id="rId22"/>
    <p:sldId id="374" r:id="rId23"/>
    <p:sldId id="375" r:id="rId24"/>
    <p:sldId id="365" r:id="rId25"/>
    <p:sldId id="376" r:id="rId26"/>
    <p:sldId id="387" r:id="rId27"/>
    <p:sldId id="379"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000000"/>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CT#90e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7</a:t>
            </a:r>
            <a:r>
              <a:rPr lang="en-GB" sz="1000" b="1" kern="1200" baseline="30000" dirty="0" smtClean="0">
                <a:solidFill>
                  <a:schemeClr val="tx1"/>
                </a:solidFill>
                <a:effectLst/>
                <a:latin typeface="Arial" pitchFamily="34" charset="0"/>
                <a:ea typeface="+mn-ea"/>
                <a:cs typeface="Arial" pitchFamily="34" charset="0"/>
              </a:rPr>
              <a:t>th </a:t>
            </a:r>
            <a:r>
              <a:rPr lang="en-GB" sz="1000" b="1" kern="1200" dirty="0" smtClean="0">
                <a:solidFill>
                  <a:schemeClr val="tx1"/>
                </a:solidFill>
                <a:effectLst/>
                <a:latin typeface="Arial" pitchFamily="34" charset="0"/>
                <a:ea typeface="+mn-ea"/>
                <a:cs typeface="Arial" pitchFamily="34" charset="0"/>
              </a:rPr>
              <a:t> December – 9</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2020</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CP-203250</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mailto:songyue@chinamobile.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CT#90e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en-GB" sz="1200" dirty="0" smtClean="0"/>
              <a:t>A number of small but essential corrections are  agreed, e.g. adding that the SMSF checks the header/source when deactivating SMS service to avoid wrong deactivation of the service.</a:t>
            </a:r>
          </a:p>
          <a:p>
            <a:pPr marL="0" indent="0">
              <a:buNone/>
            </a:pPr>
            <a:endParaRPr lang="de-DE" sz="1600" i="1" dirty="0" smtClean="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[5G_eSBA]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Specify </a:t>
            </a:r>
            <a:r>
              <a:rPr lang="en-GB" sz="1200" dirty="0"/>
              <a:t>procedures for the SBIs under remit of CT4 to support binding between the NF service producer and NF service consumer, where necessary</a:t>
            </a:r>
          </a:p>
          <a:p>
            <a:pPr lvl="1"/>
            <a:r>
              <a:rPr lang="en-GB" sz="1200" dirty="0"/>
              <a:t>Specify the general concept and procedures for NF set.</a:t>
            </a:r>
            <a:endParaRPr lang="en-US" sz="1200" dirty="0" smtClean="0">
              <a:latin typeface="Arial" panose="020B0604020202020204" pitchFamily="34" charset="0"/>
              <a:cs typeface="Arial" panose="020B0604020202020204" pitchFamily="34" charset="0"/>
            </a:endParaRPr>
          </a:p>
          <a:p>
            <a:r>
              <a:rPr lang="de-DE" sz="1600" dirty="0">
                <a:latin typeface="Arial "/>
              </a:rPr>
              <a:t>WID: 100% completed</a:t>
            </a:r>
            <a:endParaRPr lang="de-DE" sz="1200" dirty="0">
              <a:latin typeface="Arial "/>
            </a:endParaRPr>
          </a:p>
          <a:p>
            <a:r>
              <a:rPr lang="de-DE" sz="1600" dirty="0">
                <a:latin typeface="Arial "/>
              </a:rPr>
              <a:t> Normative Phase:</a:t>
            </a:r>
          </a:p>
          <a:p>
            <a:pPr lvl="1"/>
            <a:r>
              <a:rPr lang="de-DE" sz="1200" dirty="0" smtClean="0">
                <a:latin typeface="Arial" panose="020B0604020202020204" pitchFamily="34" charset="0"/>
                <a:cs typeface="Arial" panose="020B0604020202020204" pitchFamily="34" charset="0"/>
              </a:rPr>
              <a:t>The definiton of stateless NFs in  TS 29.500 is clarifed to make sure  the definiton is no </a:t>
            </a:r>
            <a:r>
              <a:rPr lang="de-DE" sz="1200" dirty="0">
                <a:latin typeface="Arial" panose="020B0604020202020204" pitchFamily="34" charset="0"/>
                <a:cs typeface="Arial" panose="020B0604020202020204" pitchFamily="34" charset="0"/>
              </a:rPr>
              <a:t>more </a:t>
            </a:r>
            <a:r>
              <a:rPr lang="de-DE" sz="1200" dirty="0" smtClean="0">
                <a:latin typeface="Arial" panose="020B0604020202020204" pitchFamily="34" charset="0"/>
                <a:cs typeface="Arial" panose="020B0604020202020204" pitchFamily="34" charset="0"/>
              </a:rPr>
              <a:t>misleading and </a:t>
            </a:r>
            <a:r>
              <a:rPr lang="de-DE" sz="1200" dirty="0">
                <a:latin typeface="Arial" panose="020B0604020202020204" pitchFamily="34" charset="0"/>
                <a:cs typeface="Arial" panose="020B0604020202020204" pitchFamily="34" charset="0"/>
              </a:rPr>
              <a:t>CT3  and SA5 are informed </a:t>
            </a:r>
            <a:r>
              <a:rPr lang="de-DE" sz="1200" dirty="0" smtClean="0">
                <a:latin typeface="Arial" panose="020B0604020202020204" pitchFamily="34" charset="0"/>
                <a:cs typeface="Arial" panose="020B0604020202020204" pitchFamily="34" charset="0"/>
              </a:rPr>
              <a:t>(C4-20 5487)</a:t>
            </a:r>
            <a:endParaRPr lang="en-GB" sz="1200" dirty="0" smtClean="0">
              <a:latin typeface="Arial" panose="020B0604020202020204" pitchFamily="34" charset="0"/>
              <a:cs typeface="Arial" panose="020B0604020202020204" pitchFamily="34" charset="0"/>
            </a:endParaRPr>
          </a:p>
          <a:p>
            <a:pPr lvl="1"/>
            <a:r>
              <a:rPr lang="en-GB" sz="1200" dirty="0" smtClean="0"/>
              <a:t>It is clarified that 307 </a:t>
            </a:r>
            <a:r>
              <a:rPr lang="en-GB" sz="1200" dirty="0"/>
              <a:t>Temporary Redirect and 308 Permanent Redirect are supported by all service operations of the AMF </a:t>
            </a:r>
            <a:r>
              <a:rPr lang="en-GB" sz="1200" dirty="0" smtClean="0"/>
              <a:t>APIs</a:t>
            </a:r>
            <a:r>
              <a:rPr lang="en-GB" sz="1200" dirty="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 support of the feature is signalled by a supported  feature indication to make it a backward compatible change.</a:t>
            </a:r>
          </a:p>
          <a:p>
            <a:pPr lvl="1"/>
            <a:r>
              <a:rPr lang="en-GB" sz="1200" dirty="0"/>
              <a:t>It is </a:t>
            </a:r>
            <a:r>
              <a:rPr lang="en-GB" sz="1200" dirty="0" smtClean="0"/>
              <a:t>corrected </a:t>
            </a:r>
            <a:r>
              <a:rPr lang="en-GB" sz="1200" dirty="0"/>
              <a:t>that 307 Temporary Redirect and 308 Permanent Redirect are </a:t>
            </a:r>
            <a:r>
              <a:rPr lang="en-GB" sz="1200" dirty="0" smtClean="0"/>
              <a:t>both supported </a:t>
            </a:r>
            <a:r>
              <a:rPr lang="en-GB" sz="1200" dirty="0"/>
              <a:t>by all service operations </a:t>
            </a:r>
            <a:r>
              <a:rPr lang="en-GB" sz="1200" dirty="0" smtClean="0"/>
              <a:t>for all NRF APIs similar corrections were agreed for other NFs as well</a:t>
            </a:r>
          </a:p>
          <a:p>
            <a:pPr lvl="1"/>
            <a:r>
              <a:rPr lang="en-GB" sz="1200" dirty="0" smtClean="0"/>
              <a:t>It is clarified  and  aligned  with stage 2 that the NF </a:t>
            </a:r>
            <a:r>
              <a:rPr lang="en-GB" sz="1200" dirty="0"/>
              <a:t>service consumer may only include Routing Binding Indication or Discovery* headers to delegate reselection of the service producer to the SCP if the consumer decide to not perform </a:t>
            </a:r>
            <a:r>
              <a:rPr lang="en-GB" sz="1200" dirty="0" smtClean="0"/>
              <a:t>reselection </a:t>
            </a:r>
            <a:r>
              <a:rPr lang="en-GB" sz="1200" dirty="0"/>
              <a:t>on its own</a:t>
            </a:r>
            <a:r>
              <a:rPr lang="en-GB" sz="1200" dirty="0" smtClean="0"/>
              <a:t>.</a:t>
            </a:r>
            <a:endParaRPr lang="de-DE" sz="1200" dirty="0"/>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User data interworking, Coexistence and Migration </a:t>
            </a:r>
            <a:r>
              <a:rPr lang="en-US" sz="1200" dirty="0">
                <a:latin typeface="Arial" panose="020B0604020202020204" pitchFamily="34" charset="0"/>
                <a:cs typeface="Arial" panose="020B0604020202020204" pitchFamily="34" charset="0"/>
              </a:rPr>
              <a:t>[UDICOM]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addresses normative stage 2 and stage 3 work needed to specify the service based interface between UDM and HSS..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WID: 100% completed</a:t>
            </a: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Normative Phase:</a:t>
            </a:r>
          </a:p>
          <a:p>
            <a:pPr lvl="1"/>
            <a:r>
              <a:rPr lang="en-GB" sz="1200" dirty="0" smtClean="0">
                <a:latin typeface="Arial" panose="020B0604020202020204" pitchFamily="34" charset="0"/>
                <a:cs typeface="Arial" panose="020B0604020202020204" pitchFamily="34" charset="0"/>
              </a:rPr>
              <a:t>Enhancements that the UDM is able to </a:t>
            </a:r>
            <a:r>
              <a:rPr lang="en-GB" sz="1200" dirty="0">
                <a:latin typeface="Arial" panose="020B0604020202020204" pitchFamily="34" charset="0"/>
                <a:cs typeface="Arial" panose="020B0604020202020204" pitchFamily="34" charset="0"/>
              </a:rPr>
              <a:t>distinguish between UE Reachability for SMS over NAS and UE Reachability for SMS over </a:t>
            </a:r>
            <a:r>
              <a:rPr lang="en-GB" sz="1200" dirty="0" smtClean="0">
                <a:latin typeface="Arial" panose="020B0604020202020204" pitchFamily="34" charset="0"/>
                <a:cs typeface="Arial" panose="020B0604020202020204" pitchFamily="34" charset="0"/>
              </a:rPr>
              <a:t>IP </a:t>
            </a:r>
            <a:r>
              <a:rPr lang="de-DE" sz="1200" dirty="0" smtClean="0">
                <a:latin typeface="Arial" panose="020B0604020202020204" pitchFamily="34" charset="0"/>
                <a:cs typeface="Arial" panose="020B0604020202020204" pitchFamily="34" charset="0"/>
              </a:rPr>
              <a:t>are agreed.</a:t>
            </a:r>
            <a:endParaRPr lang="de-DE" sz="1200" dirty="0">
              <a:solidFill>
                <a:srgbClr val="FF0000"/>
              </a:solidFill>
              <a:latin typeface="Arial" panose="020B0604020202020204" pitchFamily="34" charset="0"/>
              <a:cs typeface="Arial" panose="020B0604020202020204" pitchFamily="34" charset="0"/>
            </a:endParaRPr>
          </a:p>
          <a:p>
            <a:pPr lvl="1"/>
            <a:endParaRPr lang="de-DE" sz="1200" dirty="0" smtClean="0">
              <a:solidFill>
                <a:srgbClr val="FF0000"/>
              </a:solidFill>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An indication is added to EE subscription if the subscription als o aplies for EPC.</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373557"/>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[SBIProtoc16]</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 e.g. improve the criteria for NF </a:t>
            </a:r>
            <a:r>
              <a:rPr lang="en-GB" sz="1200" dirty="0" smtClean="0">
                <a:latin typeface="Arial" panose="020B0604020202020204" pitchFamily="34" charset="0"/>
                <a:cs typeface="Arial" panose="020B0604020202020204" pitchFamily="34" charset="0"/>
              </a:rPr>
              <a:t>selection.</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WID: 100% completed</a:t>
            </a: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Normative Phase:</a:t>
            </a:r>
          </a:p>
          <a:p>
            <a:pPr lvl="1"/>
            <a:r>
              <a:rPr lang="de-DE" sz="1200" dirty="0">
                <a:latin typeface="Arial" panose="020B0604020202020204" pitchFamily="34" charset="0"/>
                <a:cs typeface="Arial" panose="020B0604020202020204" pitchFamily="34" charset="0"/>
              </a:rPr>
              <a:t>Request to NRF </a:t>
            </a:r>
            <a:r>
              <a:rPr lang="de-DE" sz="1200" dirty="0" smtClean="0">
                <a:latin typeface="Arial" panose="020B0604020202020204" pitchFamily="34" charset="0"/>
                <a:cs typeface="Arial" panose="020B0604020202020204" pitchFamily="34" charset="0"/>
              </a:rPr>
              <a:t>(</a:t>
            </a:r>
            <a:r>
              <a:rPr lang="en-GB" sz="1200" dirty="0" err="1" smtClean="0">
                <a:latin typeface="Arial" panose="020B0604020202020204" pitchFamily="34" charset="0"/>
                <a:cs typeface="Arial" panose="020B0604020202020204" pitchFamily="34" charset="0"/>
              </a:rPr>
              <a:t>PreferredSearch</a:t>
            </a: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is extended to support indicating whether NF profiles matching all the preferred API versions and/or NF profiles with other API versions are returned in the </a:t>
            </a:r>
            <a:r>
              <a:rPr lang="en-GB" sz="1200" dirty="0" smtClean="0">
                <a:latin typeface="Arial" panose="020B0604020202020204" pitchFamily="34" charset="0"/>
                <a:cs typeface="Arial" panose="020B0604020202020204" pitchFamily="34" charset="0"/>
              </a:rPr>
              <a:t>response.</a:t>
            </a:r>
            <a:endParaRPr lang="de-DE" sz="1200" dirty="0">
              <a:latin typeface="Arial" panose="020B0604020202020204" pitchFamily="34" charset="0"/>
              <a:cs typeface="Arial" panose="020B0604020202020204" pitchFamily="34" charset="0"/>
            </a:endParaRPr>
          </a:p>
          <a:p>
            <a:pPr lvl="1"/>
            <a:endParaRPr lang="de-DE" sz="1200" dirty="0" smtClean="0">
              <a:solidFill>
                <a:srgbClr val="FF0000"/>
              </a:solidFill>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301995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HTTP header containing the PLMN ID of the NF Service </a:t>
            </a:r>
            <a:r>
              <a:rPr lang="en-GB" sz="1200" dirty="0" smtClean="0">
                <a:latin typeface="Arial" panose="020B0604020202020204" pitchFamily="34" charset="0"/>
                <a:cs typeface="Arial" panose="020B0604020202020204" pitchFamily="34" charset="0"/>
              </a:rPr>
              <a:t>Consumer is defined and it can be  used  to identify </a:t>
            </a:r>
            <a:r>
              <a:rPr lang="en-GB" sz="1200" dirty="0">
                <a:latin typeface="Arial" panose="020B0604020202020204" pitchFamily="34" charset="0"/>
                <a:cs typeface="Arial" panose="020B0604020202020204" pitchFamily="34" charset="0"/>
              </a:rPr>
              <a:t>in inter-PLMN </a:t>
            </a:r>
            <a:r>
              <a:rPr lang="en-GB" sz="1200" dirty="0" smtClean="0">
                <a:latin typeface="Arial" panose="020B0604020202020204" pitchFamily="34" charset="0"/>
                <a:cs typeface="Arial" panose="020B0604020202020204" pitchFamily="34" charset="0"/>
              </a:rPr>
              <a:t>signalling scenarios where </a:t>
            </a:r>
            <a:r>
              <a:rPr lang="en-GB" sz="1200" dirty="0">
                <a:latin typeface="Arial" panose="020B0604020202020204" pitchFamily="34" charset="0"/>
                <a:cs typeface="Arial" panose="020B0604020202020204" pitchFamily="34" charset="0"/>
              </a:rPr>
              <a:t>the NF Service Consumer originated the service </a:t>
            </a:r>
            <a:r>
              <a:rPr lang="en-GB" sz="1200" dirty="0" smtClean="0">
                <a:latin typeface="Arial" panose="020B0604020202020204" pitchFamily="34" charset="0"/>
                <a:cs typeface="Arial" panose="020B0604020202020204" pitchFamily="34" charset="0"/>
              </a:rPr>
              <a:t>request, in scenarios when OAUTH is not used. </a:t>
            </a:r>
          </a:p>
          <a:p>
            <a:pPr lvl="1"/>
            <a:r>
              <a:rPr lang="en-GB" sz="1200" dirty="0" smtClean="0">
                <a:latin typeface="Arial" panose="020B0604020202020204" pitchFamily="34" charset="0"/>
                <a:cs typeface="Arial" panose="020B0604020202020204" pitchFamily="34" charset="0"/>
              </a:rPr>
              <a:t>The </a:t>
            </a:r>
            <a:r>
              <a:rPr lang="en-GB" sz="1200" dirty="0">
                <a:latin typeface="Arial" panose="020B0604020202020204" pitchFamily="34" charset="0"/>
                <a:cs typeface="Arial" panose="020B0604020202020204" pitchFamily="34" charset="0"/>
              </a:rPr>
              <a:t>NF Discovery </a:t>
            </a:r>
            <a:r>
              <a:rPr lang="en-GB" sz="1200" dirty="0" smtClean="0">
                <a:latin typeface="Arial" panose="020B0604020202020204" pitchFamily="34" charset="0"/>
                <a:cs typeface="Arial" panose="020B0604020202020204" pitchFamily="34" charset="0"/>
              </a:rPr>
              <a:t>response is enhanced to be able to </a:t>
            </a:r>
            <a:r>
              <a:rPr lang="en-GB" sz="1200" dirty="0">
                <a:latin typeface="Arial" panose="020B0604020202020204" pitchFamily="34" charset="0"/>
                <a:cs typeface="Arial" panose="020B0604020202020204" pitchFamily="34" charset="0"/>
              </a:rPr>
              <a:t>contain a list of NF Instance IDs, </a:t>
            </a:r>
            <a:r>
              <a:rPr lang="en-GB" sz="1200" dirty="0" smtClean="0">
                <a:latin typeface="Arial" panose="020B0604020202020204" pitchFamily="34" charset="0"/>
                <a:cs typeface="Arial" panose="020B0604020202020204" pitchFamily="34" charset="0"/>
              </a:rPr>
              <a:t>adding for </a:t>
            </a:r>
            <a:r>
              <a:rPr lang="en-GB" sz="1200" dirty="0">
                <a:latin typeface="Arial" panose="020B0604020202020204" pitchFamily="34" charset="0"/>
                <a:cs typeface="Arial" panose="020B0604020202020204" pitchFamily="34" charset="0"/>
              </a:rPr>
              <a:t>each NF Instance ID, a </a:t>
            </a:r>
            <a:r>
              <a:rPr lang="en-GB" sz="1200" dirty="0" err="1">
                <a:latin typeface="Arial" panose="020B0604020202020204" pitchFamily="34" charset="0"/>
                <a:cs typeface="Arial" panose="020B0604020202020204" pitchFamily="34" charset="0"/>
              </a:rPr>
              <a:t>preferredSearch</a:t>
            </a:r>
            <a:r>
              <a:rPr lang="en-GB" sz="1200" dirty="0">
                <a:latin typeface="Arial" panose="020B0604020202020204" pitchFamily="34" charset="0"/>
                <a:cs typeface="Arial" panose="020B0604020202020204" pitchFamily="34" charset="0"/>
              </a:rPr>
              <a:t> attribute indicating which preference parameters are matched or not</a:t>
            </a:r>
            <a:r>
              <a:rPr lang="en-GB" sz="1200" dirty="0" smtClean="0">
                <a:latin typeface="Arial" panose="020B0604020202020204" pitchFamily="34" charset="0"/>
                <a:cs typeface="Arial" panose="020B0604020202020204" pitchFamily="34" charset="0"/>
              </a:rPr>
              <a:t>.</a:t>
            </a:r>
          </a:p>
          <a:p>
            <a:pPr lvl="1"/>
            <a:r>
              <a:rPr lang="de-DE" sz="1200" dirty="0">
                <a:latin typeface="Arial" panose="020B0604020202020204" pitchFamily="34" charset="0"/>
                <a:cs typeface="Arial" panose="020B0604020202020204" pitchFamily="34" charset="0"/>
              </a:rPr>
              <a:t>A new attribute supported PFCP features is added in NRF request to  optimise the UPF selection. The encoding of the new attribute is inline with </a:t>
            </a:r>
            <a:r>
              <a:rPr lang="en-GB" sz="1200" dirty="0">
                <a:latin typeface="Arial" panose="020B0604020202020204" pitchFamily="34" charset="0"/>
                <a:cs typeface="Arial" panose="020B0604020202020204" pitchFamily="34" charset="0"/>
              </a:rPr>
              <a:t>the UP Function Features IE defined  in 29.244</a:t>
            </a:r>
            <a:r>
              <a:rPr lang="en-GB" sz="1200" dirty="0" smtClean="0">
                <a:latin typeface="Arial" panose="020B0604020202020204" pitchFamily="34" charset="0"/>
                <a:cs typeface="Arial" panose="020B0604020202020204" pitchFamily="34" charset="0"/>
              </a:rPr>
              <a:t>.</a:t>
            </a: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 Identify the NFs which may make use of the header containing the PLMN ID.</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20%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Enhancement for the 5G Control Plane Steering of Roaming for UE in CONNECTED mode</a:t>
            </a:r>
            <a:r>
              <a:rPr lang="en-GB" sz="1200" dirty="0" smtClean="0">
                <a:latin typeface="Arial" panose="020B0604020202020204" pitchFamily="34" charset="0"/>
                <a:cs typeface="Arial" panose="020B0604020202020204" pitchFamily="34" charset="0"/>
              </a:rPr>
              <a:t>  [</a:t>
            </a:r>
            <a:r>
              <a:rPr lang="en-GB" sz="1200" dirty="0" err="1" smtClean="0">
                <a:latin typeface="Arial" panose="020B0604020202020204" pitchFamily="34" charset="0"/>
                <a:cs typeface="Arial" panose="020B0604020202020204" pitchFamily="34" charset="0"/>
              </a:rPr>
              <a:t>e</a:t>
            </a:r>
            <a:r>
              <a:rPr lang="en-GB" sz="1200" dirty="0" err="1" smtClean="0">
                <a:latin typeface="Calibri" panose="020F0502020204030204" pitchFamily="34" charset="0"/>
                <a:cs typeface="Calibri" panose="020F0502020204030204" pitchFamily="34" charset="0"/>
              </a:rPr>
              <a:t>CPSOR_CON</a:t>
            </a:r>
            <a:r>
              <a:rPr lang="en-GB" sz="1200" dirty="0" smtClean="0">
                <a:latin typeface="Calibri" panose="020F0502020204030204" pitchFamily="34" charset="0"/>
                <a:cs typeface="Calibri" panose="020F0502020204030204" pitchFamily="34" charset="0"/>
              </a:rPr>
              <a:t>-CT</a:t>
            </a:r>
            <a:r>
              <a:rPr lang="en-GB" sz="1200" dirty="0" smtClean="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(CT1)</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To support the new requirements defined in Rel-17 for performing CP-SOR while the UE is in connected </a:t>
            </a:r>
            <a:r>
              <a:rPr lang="en-GB" sz="1200" dirty="0" smtClean="0">
                <a:latin typeface="Arial" panose="020B0604020202020204" pitchFamily="34" charset="0"/>
                <a:cs typeface="Arial" panose="020B0604020202020204" pitchFamily="34" charset="0"/>
              </a:rPr>
              <a:t>modes</a:t>
            </a:r>
            <a:br>
              <a:rPr lang="en-GB" sz="1200" dirty="0" smtClean="0">
                <a:latin typeface="Arial" panose="020B0604020202020204" pitchFamily="34" charset="0"/>
                <a:cs typeface="Arial" panose="020B0604020202020204" pitchFamily="34" charset="0"/>
              </a:rPr>
            </a:br>
            <a:r>
              <a:rPr lang="en-GB" sz="1200" dirty="0" smtClean="0">
                <a:latin typeface="Arial" panose="020B0604020202020204" pitchFamily="34" charset="0"/>
                <a:cs typeface="Arial" panose="020B0604020202020204" pitchFamily="34" charset="0"/>
              </a:rPr>
              <a:t>-enhancements to the UDM, UDR to enable them to convey to the NF consumers.</a:t>
            </a:r>
            <a:br>
              <a:rPr lang="en-GB" sz="1200" dirty="0" smtClean="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en-GB" sz="1200" dirty="0" err="1" smtClean="0">
                <a:latin typeface="Arial" panose="020B0604020202020204" pitchFamily="34" charset="0"/>
                <a:cs typeface="Arial" panose="020B0604020202020204" pitchFamily="34" charset="0"/>
              </a:rPr>
              <a:t>SoR</a:t>
            </a:r>
            <a:r>
              <a:rPr lang="en-GB" sz="1200" dirty="0" smtClean="0">
                <a:latin typeface="Arial" panose="020B0604020202020204" pitchFamily="34" charset="0"/>
                <a:cs typeface="Arial" panose="020B0604020202020204" pitchFamily="34" charset="0"/>
              </a:rPr>
              <a:t> delivery mechanism  is enhanced by a </a:t>
            </a:r>
            <a:r>
              <a:rPr lang="en-GB" sz="1200" dirty="0" err="1">
                <a:latin typeface="Arial" panose="020B0604020202020204" pitchFamily="34" charset="0"/>
                <a:cs typeface="Arial" panose="020B0604020202020204" pitchFamily="34" charset="0"/>
              </a:rPr>
              <a:t>S</a:t>
            </a:r>
            <a:r>
              <a:rPr lang="en-GB" sz="1200" dirty="0" err="1" smtClean="0">
                <a:latin typeface="Arial" panose="020B0604020202020204" pitchFamily="34" charset="0"/>
                <a:cs typeface="Arial" panose="020B0604020202020204" pitchFamily="34" charset="0"/>
              </a:rPr>
              <a:t>oR</a:t>
            </a:r>
            <a:r>
              <a:rPr lang="en-GB" sz="1200" dirty="0" smtClean="0">
                <a:latin typeface="Arial" panose="020B0604020202020204" pitchFamily="34" charset="0"/>
                <a:cs typeface="Arial" panose="020B0604020202020204" pitchFamily="34" charset="0"/>
              </a:rPr>
              <a:t> transparent container to align with requirement in TS 23.122. The enhancement was agreed in a backward compatible way using Supported Feature mechanism. SA3 and CT1 are  informed via LS about the enhancement.</a:t>
            </a:r>
            <a:br>
              <a:rPr lang="en-GB" sz="1200" dirty="0" smtClean="0">
                <a:latin typeface="Arial" panose="020B0604020202020204" pitchFamily="34" charset="0"/>
                <a:cs typeface="Arial" panose="020B0604020202020204" pitchFamily="34" charset="0"/>
              </a:rPr>
            </a:b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de-DE" sz="1200" dirty="0" smtClean="0">
                <a:latin typeface="Arial" panose="020B0604020202020204" pitchFamily="34" charset="0"/>
                <a:cs typeface="Arial" panose="020B0604020202020204" pitchFamily="34" charset="0"/>
              </a:rPr>
              <a:t> Identify the NFs which may make used of the header containing the PLMN ID.</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10</a:t>
            </a:r>
            <a:r>
              <a:rPr lang="de-DE" sz="1600" dirty="0">
                <a:latin typeface="Arial" panose="020B0604020202020204" pitchFamily="34" charset="0"/>
                <a:cs typeface="Arial" panose="020B0604020202020204" pitchFamily="34" charset="0"/>
              </a:rPr>
              <a:t>%</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19274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err="1">
                <a:latin typeface="Arial" panose="020B0604020202020204" pitchFamily="34" charset="0"/>
                <a:cs typeface="Arial" panose="020B0604020202020204" pitchFamily="34" charset="0"/>
              </a:rPr>
              <a:t>BEst</a:t>
            </a:r>
            <a:r>
              <a:rPr lang="en-GB" sz="1200" dirty="0">
                <a:latin typeface="Arial" panose="020B0604020202020204" pitchFamily="34" charset="0"/>
                <a:cs typeface="Arial" panose="020B0604020202020204" pitchFamily="34" charset="0"/>
              </a:rPr>
              <a:t> Practice of PFCP</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BEPoP</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Analyse </a:t>
            </a:r>
            <a:r>
              <a:rPr lang="en-GB"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PFCP </a:t>
            </a:r>
            <a:r>
              <a:rPr lang="en-GB"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(N4 interface protocol) enhancement to support the inter-operation between SMF and UPFs belonging to different vendors</a:t>
            </a:r>
            <a:r>
              <a:rPr lang="de-DE"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Improvements on Key issue multiple feature and add new key issue on L2TP tunneling over Sgi/N6</a:t>
            </a:r>
          </a:p>
          <a:p>
            <a:pPr lvl="1"/>
            <a:r>
              <a:rPr lang="de-DE" sz="1200" dirty="0" smtClean="0">
                <a:latin typeface="Arial" panose="020B0604020202020204" pitchFamily="34" charset="0"/>
                <a:cs typeface="Arial" panose="020B0604020202020204" pitchFamily="34" charset="0"/>
              </a:rPr>
              <a:t>Added/started to  add solutions to:</a:t>
            </a:r>
          </a:p>
          <a:p>
            <a:pPr lvl="2"/>
            <a:r>
              <a:rPr lang="de-DE" sz="800" dirty="0" smtClean="0">
                <a:latin typeface="Arial" panose="020B0604020202020204" pitchFamily="34" charset="0"/>
                <a:cs typeface="Arial" panose="020B0604020202020204" pitchFamily="34" charset="0"/>
              </a:rPr>
              <a:t>enable the SMF to map</a:t>
            </a:r>
            <a:r>
              <a:rPr lang="en-GB" sz="800" dirty="0" smtClean="0">
                <a:latin typeface="Arial" panose="020B0604020202020204" pitchFamily="34" charset="0"/>
                <a:cs typeface="Arial" panose="020B0604020202020204" pitchFamily="34" charset="0"/>
              </a:rPr>
              <a:t> network slice information into Network Instance</a:t>
            </a:r>
          </a:p>
          <a:p>
            <a:pPr lvl="2"/>
            <a:r>
              <a:rPr lang="de-DE" sz="800" dirty="0" smtClean="0">
                <a:latin typeface="Arial" panose="020B0604020202020204" pitchFamily="34" charset="0"/>
                <a:cs typeface="Arial" panose="020B0604020202020204" pitchFamily="34" charset="0"/>
              </a:rPr>
              <a:t>enable </a:t>
            </a:r>
            <a:r>
              <a:rPr lang="en-GB" sz="800" dirty="0" smtClean="0">
                <a:latin typeface="Arial" panose="020B0604020202020204" pitchFamily="34" charset="0"/>
                <a:cs typeface="Arial" panose="020B0604020202020204" pitchFamily="34" charset="0"/>
              </a:rPr>
              <a:t>UP function to buffer downlink data as the preferred option</a:t>
            </a:r>
          </a:p>
          <a:p>
            <a:pPr lvl="2"/>
            <a:r>
              <a:rPr lang="de-DE" sz="800" dirty="0" smtClean="0">
                <a:latin typeface="Arial" panose="020B0604020202020204" pitchFamily="34" charset="0"/>
                <a:cs typeface="Arial" panose="020B0604020202020204" pitchFamily="34" charset="0"/>
              </a:rPr>
              <a:t>enable </a:t>
            </a:r>
            <a:r>
              <a:rPr lang="en-GB" sz="800" dirty="0" smtClean="0">
                <a:latin typeface="Arial" panose="020B0604020202020204" pitchFamily="34" charset="0"/>
                <a:cs typeface="Arial" panose="020B0604020202020204" pitchFamily="34" charset="0"/>
              </a:rPr>
              <a:t>UP function to construct End Marker as the preferred option</a:t>
            </a:r>
          </a:p>
          <a:p>
            <a:pPr lvl="2"/>
            <a:r>
              <a:rPr lang="de-DE" sz="800" dirty="0" smtClean="0">
                <a:latin typeface="Arial" panose="020B0604020202020204" pitchFamily="34" charset="0"/>
                <a:cs typeface="Arial" panose="020B0604020202020204" pitchFamily="34" charset="0"/>
              </a:rPr>
              <a:t>enable </a:t>
            </a:r>
            <a:r>
              <a:rPr lang="en-GB" sz="800" dirty="0" smtClean="0">
                <a:latin typeface="Arial" panose="020B0604020202020204" pitchFamily="34" charset="0"/>
                <a:cs typeface="Arial" panose="020B0604020202020204" pitchFamily="34" charset="0"/>
              </a:rPr>
              <a:t>UP function to enforce traffic redirection as the preferred option</a:t>
            </a:r>
          </a:p>
          <a:p>
            <a:pPr lvl="2"/>
            <a:r>
              <a:rPr lang="en-GB" sz="800" dirty="0" smtClean="0">
                <a:latin typeface="Arial" panose="020B0604020202020204" pitchFamily="34" charset="0"/>
                <a:cs typeface="Arial" panose="020B0604020202020204" pitchFamily="34" charset="0"/>
              </a:rPr>
              <a:t>UP Function Initiated L2TP Tunnel Setup</a:t>
            </a:r>
            <a:endParaRPr lang="de-DE" sz="8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Do check if all  key  issues are listed in the TR</a:t>
            </a:r>
          </a:p>
          <a:p>
            <a:pPr lvl="1"/>
            <a:r>
              <a:rPr lang="de-DE" sz="1200" dirty="0" smtClean="0">
                <a:latin typeface="Arial" panose="020B0604020202020204" pitchFamily="34" charset="0"/>
                <a:cs typeface="Arial" panose="020B0604020202020204" pitchFamily="34" charset="0"/>
              </a:rPr>
              <a:t>Continue working  on the solution for  Key issues</a:t>
            </a: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20%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FS_PortAl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TR 29.835 contains description of solutions mentioned in the SID.</a:t>
            </a:r>
          </a:p>
          <a:p>
            <a:pPr lvl="1"/>
            <a:r>
              <a:rPr lang="en-GB" sz="1200" dirty="0" smtClean="0">
                <a:latin typeface="Arial" panose="020B0604020202020204" pitchFamily="34" charset="0"/>
                <a:cs typeface="Arial" panose="020B0604020202020204" pitchFamily="34" charset="0"/>
              </a:rPr>
              <a:t>Skeleton  of TR 29.941 is now available</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Select solution and add conlusions to TR 29.835</a:t>
            </a:r>
          </a:p>
          <a:p>
            <a:pPr lvl="1"/>
            <a:r>
              <a:rPr lang="de-DE" sz="1200" dirty="0" smtClean="0">
                <a:latin typeface="Arial" panose="020B0604020202020204" pitchFamily="34" charset="0"/>
                <a:cs typeface="Arial" panose="020B0604020202020204" pitchFamily="34" charset="0"/>
              </a:rPr>
              <a:t>Incorporate the solutions into TR 29.541 to have a set of descrtiption of Port Number allocation alternatives.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30%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is to specify 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We are in the</a:t>
            </a:r>
            <a:r>
              <a:rPr lang="en-US" sz="1200" dirty="0">
                <a:latin typeface="Arial" panose="020B0604020202020204" pitchFamily="34" charset="0"/>
                <a:cs typeface="Arial" panose="020B0604020202020204" pitchFamily="34" charset="0"/>
              </a:rPr>
              <a:t> study phase to capture all the main underlying Stage 3 requirements and study the potential solutions that would enable to cover them</a:t>
            </a:r>
            <a:r>
              <a:rPr lang="en-GB" sz="12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Defined Key issues and started  to discuss solutions</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Continue the work on the soluiton and start working </a:t>
            </a:r>
            <a:r>
              <a:rPr lang="de-DE" sz="1200" dirty="0">
                <a:latin typeface="Arial" panose="020B0604020202020204" pitchFamily="34" charset="0"/>
                <a:cs typeface="Arial" panose="020B0604020202020204" pitchFamily="34" charset="0"/>
              </a:rPr>
              <a:t>on the conclusion section.</a:t>
            </a:r>
          </a:p>
          <a:p>
            <a:pPr lvl="1"/>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4"/>
              </a:rPr>
              <a:t>songyue@chinamobile.com</a:t>
            </a:r>
            <a:endParaRPr lang="en-US" sz="1800" dirty="0" smtClean="0"/>
          </a:p>
          <a:p>
            <a:pPr>
              <a:lnSpc>
                <a:spcPct val="100000"/>
              </a:lnSpc>
              <a:spcBef>
                <a:spcPct val="0"/>
              </a:spcBef>
              <a:buFontTx/>
              <a:buNone/>
            </a:pPr>
            <a:r>
              <a:rPr lang="de-DE" altLang="en-US" sz="1800" dirty="0" smtClean="0">
                <a:solidFill>
                  <a:srgbClr val="FF0000"/>
                </a:solidFill>
              </a:rPr>
              <a:t>Terms ends in Q4 2020</a:t>
            </a:r>
            <a:endParaRPr lang="fr-FR" altLang="en-US" sz="1800" dirty="0">
              <a:solidFill>
                <a:srgbClr val="FF000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ea typeface="SimSun" panose="02010600030101010101" pitchFamily="2" charset="-122"/>
                <a:cs typeface="Arial" panose="020B0604020202020204" pitchFamily="34" charset="0"/>
              </a:rPr>
              <a:t>Restoration of PDN Connections in PGW-C/SMF Set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[RPCPSET]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ea typeface="Times New Roman" panose="02020603050405020304" pitchFamily="18" charset="0"/>
                <a:cs typeface="Arial" panose="020B0604020202020204" pitchFamily="34" charset="0"/>
              </a:rPr>
              <a:t>to </a:t>
            </a:r>
            <a:r>
              <a:rPr lang="en-GB" sz="1200" dirty="0">
                <a:latin typeface="Arial" panose="020B0604020202020204" pitchFamily="34" charset="0"/>
                <a:ea typeface="Times New Roman" panose="02020603050405020304" pitchFamily="18" charset="0"/>
                <a:cs typeface="Arial" panose="020B0604020202020204" pitchFamily="34" charset="0"/>
              </a:rPr>
              <a:t>define a PDN connection restoration procedure that enables to restore PDN connections in EPC after a PGW-C/SMF failure, restart or scale-in operation, by allowing to move PDN connections to a different PGW-C/SMF of the PGW-C/SMF set</a:t>
            </a:r>
            <a:endParaRPr lang="de-DE" sz="1200" dirty="0">
              <a:latin typeface="Arial" panose="020B0604020202020204" pitchFamily="34" charset="0"/>
              <a:ea typeface="Times New Roman" panose="02020603050405020304" pitchFamily="18"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A new PDN connection restoration procedure is defined to enable </a:t>
            </a:r>
            <a:r>
              <a:rPr lang="en-GB" sz="1200" dirty="0" smtClean="0">
                <a:latin typeface="Arial" panose="020B0604020202020204" pitchFamily="34" charset="0"/>
                <a:cs typeface="Arial" panose="020B0604020202020204" pitchFamily="34" charset="0"/>
              </a:rPr>
              <a:t>the </a:t>
            </a:r>
            <a:r>
              <a:rPr lang="en-GB" sz="1200" dirty="0">
                <a:latin typeface="Arial" panose="020B0604020202020204" pitchFamily="34" charset="0"/>
                <a:cs typeface="Arial" panose="020B0604020202020204" pitchFamily="34" charset="0"/>
              </a:rPr>
              <a:t>restoration PDN connections after </a:t>
            </a:r>
            <a:r>
              <a:rPr lang="en-GB" sz="1200" dirty="0" smtClean="0">
                <a:latin typeface="Arial" panose="020B0604020202020204" pitchFamily="34" charset="0"/>
                <a:cs typeface="Arial" panose="020B0604020202020204" pitchFamily="34" charset="0"/>
              </a:rPr>
              <a:t>a </a:t>
            </a:r>
            <a:r>
              <a:rPr lang="en-GB" sz="1200" dirty="0">
                <a:latin typeface="Arial" panose="020B0604020202020204" pitchFamily="34" charset="0"/>
                <a:cs typeface="Arial" panose="020B0604020202020204" pitchFamily="34" charset="0"/>
              </a:rPr>
              <a:t>PGW-C/SMF failure, restart or scale-in operation, that allows to move the PDN connection to a different PGW-C/SMF of the PGW-C/SMF set</a:t>
            </a:r>
            <a:r>
              <a:rPr lang="en-GB"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A PGW set  FQDN and  its format is  defined.</a:t>
            </a:r>
          </a:p>
          <a:p>
            <a:pPr lvl="1"/>
            <a:r>
              <a:rPr lang="en-GB" sz="1200" dirty="0" smtClean="0">
                <a:latin typeface="Arial" panose="020B0604020202020204" pitchFamily="34" charset="0"/>
                <a:cs typeface="Arial" panose="020B0604020202020204" pitchFamily="34" charset="0"/>
              </a:rPr>
              <a:t>DNS procedures are enhanced so, that the MME can retrieve alternative PGWs of a  PGW set.</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Work is seen as completed</a:t>
            </a:r>
            <a:r>
              <a:rPr lang="de-DE" sz="1200" dirty="0" smtClean="0">
                <a:solidFill>
                  <a:srgbClr val="FF0000"/>
                </a:solidFill>
                <a:latin typeface="Arial" panose="020B0604020202020204" pitchFamily="34" charset="0"/>
                <a:cs typeface="Arial" panose="020B0604020202020204" pitchFamily="34" charset="0"/>
              </a:rPr>
              <a:t>.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600" dirty="0" smtClean="0">
                <a:ea typeface="MS PGothic" panose="020B0600070205080204" pitchFamily="34" charset="-128"/>
                <a:cs typeface="Arial" panose="020B0604020202020204" pitchFamily="34" charset="0"/>
              </a:rPr>
              <a:t>CT4#101e was held taking the feedback  form  previous e-meetings into account</a:t>
            </a:r>
            <a:endParaRPr lang="de-DE" altLang="zh-CN" sz="1600" dirty="0">
              <a:ea typeface="MS PGothic" panose="020B0600070205080204" pitchFamily="34" charset="-128"/>
              <a:cs typeface="Arial" panose="020B0604020202020204" pitchFamily="34" charset="0"/>
            </a:endParaRPr>
          </a:p>
          <a:p>
            <a:pPr lvl="1">
              <a:lnSpc>
                <a:spcPct val="80000"/>
              </a:lnSpc>
              <a:defRPr/>
            </a:pPr>
            <a:r>
              <a:rPr lang="de-DE" altLang="zh-CN" sz="16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6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600" dirty="0">
                <a:ea typeface="MS PGothic" panose="020B0600070205080204" pitchFamily="34" charset="-128"/>
                <a:cs typeface="Arial" panose="020B0604020202020204" pitchFamily="34" charset="0"/>
              </a:rPr>
              <a:t>provision </a:t>
            </a:r>
            <a:r>
              <a:rPr lang="de-DE" altLang="zh-CN" sz="1600" dirty="0" smtClean="0">
                <a:ea typeface="MS PGothic" panose="020B0600070205080204" pitchFamily="34" charset="-128"/>
                <a:cs typeface="Arial" panose="020B0604020202020204" pitchFamily="34" charset="0"/>
              </a:rPr>
              <a:t>of final versions of contributions by Friday to  avoid  last minute comments and to avoid that delegates  have to work over the weekend.</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de-DE" sz="16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600" dirty="0" smtClean="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de-DE" sz="1600" dirty="0">
                <a:ea typeface="MS PGothic" panose="020B0600070205080204" pitchFamily="34" charset="-128"/>
                <a:cs typeface="Arial" panose="020B0604020202020204" pitchFamily="34" charset="0"/>
              </a:rPr>
              <a:t>Conference </a:t>
            </a:r>
            <a:r>
              <a:rPr lang="de-DE" sz="1600" dirty="0" smtClean="0">
                <a:ea typeface="MS PGothic" panose="020B0600070205080204" pitchFamily="34" charset="-128"/>
                <a:cs typeface="Arial" panose="020B0604020202020204" pitchFamily="34" charset="0"/>
              </a:rPr>
              <a:t>calls </a:t>
            </a:r>
            <a:r>
              <a:rPr lang="de-DE" sz="1600" dirty="0">
                <a:ea typeface="MS PGothic" panose="020B0600070205080204" pitchFamily="34" charset="-128"/>
                <a:cs typeface="Arial" panose="020B0604020202020204" pitchFamily="34" charset="0"/>
              </a:rPr>
              <a:t>time  from </a:t>
            </a:r>
            <a:r>
              <a:rPr lang="de-DE" sz="1600" dirty="0" smtClean="0">
                <a:ea typeface="MS PGothic" panose="020B0600070205080204" pitchFamily="34" charset="-128"/>
                <a:cs typeface="Arial" panose="020B0604020202020204" pitchFamily="34" charset="0"/>
              </a:rPr>
              <a:t>13:00 UTC </a:t>
            </a:r>
            <a:r>
              <a:rPr lang="de-DE" sz="1600" dirty="0">
                <a:ea typeface="MS PGothic" panose="020B0600070205080204" pitchFamily="34" charset="-128"/>
                <a:cs typeface="Arial" panose="020B0604020202020204" pitchFamily="34" charset="0"/>
              </a:rPr>
              <a:t>to </a:t>
            </a:r>
            <a:r>
              <a:rPr lang="de-DE" sz="1600" dirty="0" smtClean="0">
                <a:ea typeface="MS PGothic" panose="020B0600070205080204" pitchFamily="34" charset="-128"/>
                <a:cs typeface="Arial" panose="020B0604020202020204" pitchFamily="34" charset="0"/>
              </a:rPr>
              <a:t>15:00 UTC were </a:t>
            </a:r>
            <a:r>
              <a:rPr lang="de-DE" sz="1600" dirty="0">
                <a:ea typeface="MS PGothic" panose="020B0600070205080204" pitchFamily="34" charset="-128"/>
                <a:cs typeface="Arial" panose="020B0604020202020204" pitchFamily="34" charset="0"/>
              </a:rPr>
              <a:t>seen as the best compromise (</a:t>
            </a:r>
            <a:r>
              <a:rPr lang="de-DE" sz="1600" dirty="0" smtClean="0">
                <a:ea typeface="MS PGothic" panose="020B0600070205080204" pitchFamily="34" charset="-128"/>
                <a:cs typeface="Arial" panose="020B0604020202020204" pitchFamily="34" charset="0"/>
              </a:rPr>
              <a:t>late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Japan </a:t>
            </a:r>
            <a:r>
              <a:rPr lang="de-DE" sz="1600" dirty="0">
                <a:ea typeface="MS PGothic" panose="020B0600070205080204" pitchFamily="34" charset="-128"/>
                <a:cs typeface="Arial" panose="020B0604020202020204" pitchFamily="34" charset="0"/>
              </a:rPr>
              <a:t>very </a:t>
            </a:r>
            <a:r>
              <a:rPr lang="de-DE" sz="1600" dirty="0" smtClean="0">
                <a:ea typeface="MS PGothic" panose="020B0600070205080204" pitchFamily="34" charset="-128"/>
                <a:cs typeface="Arial" panose="020B0604020202020204" pitchFamily="34" charset="0"/>
              </a:rPr>
              <a:t>early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US </a:t>
            </a:r>
            <a:r>
              <a:rPr lang="de-DE" sz="1600" dirty="0">
                <a:ea typeface="MS PGothic" panose="020B0600070205080204" pitchFamily="34" charset="-128"/>
                <a:cs typeface="Arial" panose="020B0604020202020204" pitchFamily="34" charset="0"/>
              </a:rPr>
              <a:t>pacific </a:t>
            </a:r>
            <a:r>
              <a:rPr lang="de-DE" sz="1600" dirty="0" smtClean="0">
                <a:ea typeface="MS PGothic" panose="020B0600070205080204" pitchFamily="34" charset="-128"/>
                <a:cs typeface="Arial" panose="020B0604020202020204" pitchFamily="34" charset="0"/>
              </a:rPr>
              <a:t>coast).</a:t>
            </a: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6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600" dirty="0" smtClean="0">
                <a:ea typeface="MS PGothic" panose="020B0600070205080204" pitchFamily="34" charset="-128"/>
                <a:cs typeface="Arial" panose="020B0604020202020204" pitchFamily="34" charset="0"/>
              </a:rPr>
              <a:t>~30 delegates were generating ~1526 email on CT4  meeting reflector created for the e-meetings</a:t>
            </a: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Rel-16 correction</a:t>
            </a:r>
          </a:p>
          <a:p>
            <a:pPr lvl="1">
              <a:lnSpc>
                <a:spcPct val="80000"/>
              </a:lnSpc>
              <a:defRPr/>
            </a:pPr>
            <a:r>
              <a:rPr lang="de-DE" sz="1600" dirty="0" smtClean="0">
                <a:ea typeface="MS PGothic" panose="020B0600070205080204" pitchFamily="34" charset="-128"/>
                <a:cs typeface="Arial" panose="020B0604020202020204" pitchFamily="34" charset="0"/>
              </a:rPr>
              <a:t>All Rel-16 corrections are seen as essential corrections.</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 </a:t>
            </a:r>
            <a:r>
              <a:rPr lang="de-DE" dirty="0" smtClean="0"/>
              <a:t>none</a:t>
            </a:r>
            <a:endParaRPr lang="en-US" sz="2000" dirty="0" smtClean="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chairs for their support  before and during the meeting.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56329977"/>
              </p:ext>
            </p:extLst>
          </p:nvPr>
        </p:nvGraphicFramePr>
        <p:xfrm>
          <a:off x="838200" y="2357941"/>
          <a:ext cx="8590521" cy="2622047"/>
        </p:xfrm>
        <a:graphic>
          <a:graphicData uri="http://schemas.openxmlformats.org/drawingml/2006/table">
            <a:tbl>
              <a:tblPr>
                <a:tableStyleId>{5C22544A-7EE6-4342-B048-85BDC9FD1C3A}</a:tableStyleId>
              </a:tblPr>
              <a:tblGrid>
                <a:gridCol w="937525"/>
                <a:gridCol w="588756"/>
                <a:gridCol w="588756"/>
                <a:gridCol w="315553"/>
                <a:gridCol w="588756"/>
                <a:gridCol w="3008667"/>
                <a:gridCol w="800392"/>
                <a:gridCol w="938356"/>
                <a:gridCol w="823760"/>
              </a:tblGrid>
              <a:tr h="0">
                <a:tc>
                  <a:txBody>
                    <a:bodyPr/>
                    <a:lstStyle/>
                    <a:p>
                      <a:pPr algn="ctr">
                        <a:lnSpc>
                          <a:spcPct val="107000"/>
                        </a:lnSpc>
                        <a:spcAft>
                          <a:spcPts val="800"/>
                        </a:spcAft>
                      </a:pPr>
                      <a:r>
                        <a:rPr lang="en-GB" sz="900" dirty="0">
                          <a:effectLst/>
                        </a:rPr>
                        <a:t>CT TD#</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TS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CR</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Rev</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err="1">
                          <a:effectLst/>
                        </a:rPr>
                        <a:t>Rel</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Title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TD#</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Other </a:t>
                      </a:r>
                      <a:r>
                        <a:rPr lang="en-GB" sz="900" dirty="0" err="1">
                          <a:effectLst/>
                        </a:rPr>
                        <a:t>Aff</a:t>
                      </a:r>
                      <a:r>
                        <a:rPr lang="en-GB" sz="900" dirty="0">
                          <a:effectLst/>
                        </a:rPr>
                        <a:t> Specs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Affected WG</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0">
                <a:tc>
                  <a:txBody>
                    <a:bodyPr/>
                    <a:lstStyle/>
                    <a:p>
                      <a:pPr>
                        <a:lnSpc>
                          <a:spcPct val="107000"/>
                        </a:lnSpc>
                        <a:spcAft>
                          <a:spcPts val="800"/>
                        </a:spcAft>
                      </a:pPr>
                      <a:r>
                        <a:rPr lang="en-GB" sz="900" dirty="0">
                          <a:effectLst/>
                        </a:rPr>
                        <a:t>CP-203058</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23.003</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0597</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Rel-17</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Support of PGW-C/SMF change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C4-205555</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23.007-0372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CT4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dirty="0">
                          <a:effectLst/>
                        </a:rPr>
                        <a:t>CP-203042</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29.244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0491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Rel-16</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Removing NW-TT Port Number from Created Bridge Info for TSC IE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C4-205164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23.501-2511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CP-203058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29.274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1996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Support of PGW-C/SMF change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C4-205691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23.007-0372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CT4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CP-203058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29.303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0129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Support of PGW-C/SMF change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C4-205556</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23.007-0372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CT4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CP-203029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29.502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0398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VPLMN </a:t>
                      </a:r>
                      <a:r>
                        <a:rPr lang="en-GB" sz="900" dirty="0" err="1">
                          <a:effectLst/>
                        </a:rPr>
                        <a:t>QoS</a:t>
                      </a:r>
                      <a:r>
                        <a:rPr lang="en-GB" sz="900" dirty="0">
                          <a:effectLst/>
                        </a:rPr>
                        <a:t> Constraints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C4-205361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23.502-2414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29.503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0541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Event Configuration Synchronization between 4G&amp;5G</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C4-205680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23.501-2482, 23.502-2421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29.503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0542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Event Configuration Synchronization between 4G&amp;5G</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C4-205681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23.501-2482, 23.502-2421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CP-203034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V-SMF Capability</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C4-205725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23.501-2477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CP-203050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0022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CancelLocation for a group of UEs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C4-205612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29.515-0024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CT4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0411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Add ecRestrictionDataWb, ecRestrictionDataNb in UeContext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C4-205795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23.502-2419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0430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Event Subscription Synchronization between 4G&amp;5G</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C4-205704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23.501-2482, 23.502-2421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CP-203039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29.571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0245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Alignment with TR-456 / TR-470 (BBF technical specifications)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C4-205165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23.316-2050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CP-203031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29.571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0247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MDT Parameters for NR</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C4-205670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32.422-0349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SA5</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dirty="0" smtClean="0"/>
              <a:t>CT4#101E </a:t>
            </a:r>
            <a:r>
              <a:rPr lang="en-US" altLang="fr-FR" dirty="0"/>
              <a:t>(</a:t>
            </a:r>
            <a:r>
              <a:rPr lang="de-DE" dirty="0"/>
              <a:t>electronic meeting</a:t>
            </a:r>
            <a:r>
              <a:rPr lang="en-US" altLang="fr-FR" dirty="0" smtClean="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meetings :</a:t>
            </a:r>
          </a:p>
          <a:p>
            <a:pPr lvl="2"/>
            <a:r>
              <a:rPr lang="en-US" altLang="fr-FR" dirty="0" smtClean="0"/>
              <a:t>CT4#101bisE (e</a:t>
            </a:r>
            <a:r>
              <a:rPr lang="de-DE" dirty="0" smtClean="0"/>
              <a:t>lectronic meeting</a:t>
            </a:r>
            <a:r>
              <a:rPr lang="en-US" altLang="fr-FR" dirty="0" smtClean="0"/>
              <a:t>)</a:t>
            </a:r>
          </a:p>
          <a:p>
            <a:pPr lvl="2"/>
            <a:r>
              <a:rPr lang="en-US" altLang="fr-FR" dirty="0" smtClean="0"/>
              <a:t>CT4#102E </a:t>
            </a:r>
            <a:r>
              <a:rPr lang="en-US" altLang="fr-FR" dirty="0"/>
              <a:t>(e</a:t>
            </a:r>
            <a:r>
              <a:rPr lang="de-DE" dirty="0"/>
              <a:t>lectronic meeting</a:t>
            </a:r>
            <a:r>
              <a:rPr lang="en-US" altLang="fr-FR" dirty="0"/>
              <a:t>)</a:t>
            </a:r>
          </a:p>
          <a:p>
            <a:pPr lvl="2"/>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825 </a:t>
            </a:r>
            <a:r>
              <a:rPr lang="en-US" sz="2000" dirty="0"/>
              <a:t>in </a:t>
            </a:r>
            <a:r>
              <a:rPr lang="en-US" sz="2000" dirty="0" smtClean="0"/>
              <a:t>CT4#101E</a:t>
            </a:r>
            <a:r>
              <a:rPr lang="en-US" sz="1200" dirty="0" smtClean="0"/>
              <a:t>*</a:t>
            </a:r>
          </a:p>
          <a:p>
            <a:pPr marL="457200" lvl="1" indent="0">
              <a:buNone/>
            </a:pPr>
            <a:r>
              <a:rPr lang="de-DE" sz="1200" dirty="0" smtClean="0"/>
              <a:t>*Draft revisions are not counted</a:t>
            </a:r>
            <a:endParaRPr lang="en-US" sz="1200" dirty="0" smtClean="0"/>
          </a:p>
          <a:p>
            <a:r>
              <a:rPr lang="en-US" dirty="0" smtClean="0"/>
              <a:t>Agreed CRs </a:t>
            </a:r>
          </a:p>
          <a:p>
            <a:pPr lvl="1"/>
            <a:r>
              <a:rPr lang="en-US" sz="2000" dirty="0"/>
              <a:t>Cat </a:t>
            </a:r>
            <a:r>
              <a:rPr lang="en-US" sz="2000" dirty="0" smtClean="0"/>
              <a:t>B(16)/F(260)/D(1), CT4#101E</a:t>
            </a:r>
          </a:p>
          <a:p>
            <a:r>
              <a:rPr lang="en-US" dirty="0" smtClean="0"/>
              <a:t>Agreed </a:t>
            </a:r>
            <a:r>
              <a:rPr lang="en-US" dirty="0"/>
              <a:t>pCRs</a:t>
            </a:r>
          </a:p>
          <a:p>
            <a:pPr lvl="1"/>
            <a:r>
              <a:rPr lang="en-US" sz="2000" dirty="0" smtClean="0"/>
              <a:t>42 </a:t>
            </a:r>
            <a:r>
              <a:rPr lang="de-DE" sz="2000" dirty="0" smtClean="0"/>
              <a:t>CT4#101E</a:t>
            </a:r>
            <a:endParaRPr lang="en-US" sz="2000" dirty="0"/>
          </a:p>
          <a:p>
            <a:r>
              <a:rPr lang="en-US" dirty="0"/>
              <a:t>Attendances</a:t>
            </a:r>
          </a:p>
          <a:p>
            <a:pPr lvl="2"/>
            <a:r>
              <a:rPr lang="en-US" altLang="fr-FR" dirty="0" smtClean="0"/>
              <a:t>CT4#101E (</a:t>
            </a:r>
            <a:r>
              <a:rPr lang="de-DE" dirty="0" smtClean="0"/>
              <a:t>E-Meeting</a:t>
            </a:r>
            <a:r>
              <a:rPr lang="en-US" altLang="fr-FR" dirty="0" smtClean="0"/>
              <a:t>): 74 </a:t>
            </a:r>
            <a:r>
              <a:rPr lang="en-US" altLang="fr-FR" dirty="0"/>
              <a:t/>
            </a:r>
            <a:br>
              <a:rPr lang="en-US" altLang="fr-FR" dirty="0"/>
            </a:br>
            <a:r>
              <a:rPr lang="en-US" altLang="fr-FR" dirty="0" smtClean="0"/>
              <a:t>active on reflector and during conference calls: ~30</a:t>
            </a:r>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of ~1520 emails during the meeting on CT4 meeting reflector</a:t>
            </a:r>
          </a:p>
          <a:p>
            <a:pPr lvl="1"/>
            <a:r>
              <a:rPr lang="de-DE" sz="2000" dirty="0" smtClean="0"/>
              <a:t>Every day conference calls using Microsoft Teams, except on </a:t>
            </a:r>
            <a:r>
              <a:rPr lang="de-DE" sz="2000" smtClean="0"/>
              <a:t>last day, 8 Conference calls in total.</a:t>
            </a:r>
            <a:endParaRPr lang="de-DE" sz="2000" dirty="0" smtClean="0"/>
          </a:p>
          <a:p>
            <a:pPr lvl="1"/>
            <a:r>
              <a:rPr lang="de-DE" sz="2000" dirty="0" smtClean="0"/>
              <a:t>CT4#101E was  9 days long </a:t>
            </a:r>
          </a:p>
          <a:p>
            <a:pPr lvl="1"/>
            <a:r>
              <a:rPr lang="de-DE" sz="2000" dirty="0" smtClean="0"/>
              <a:t>The last day of the meeting excluded technical comments, final treatment of douments.</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96352397"/>
              </p:ext>
            </p:extLst>
          </p:nvPr>
        </p:nvGraphicFramePr>
        <p:xfrm>
          <a:off x="215900" y="1859492"/>
          <a:ext cx="11742738" cy="3783513"/>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CP-203019</a:t>
                      </a:r>
                      <a:endParaRPr lang="en-US" sz="1200" kern="1200" dirty="0">
                        <a:solidFill>
                          <a:schemeClr val="tx1"/>
                        </a:solidFill>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New SID: Study on restoration of profiles related to UDR</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NTTDOCOMO</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Study the issue to synchronize NF profiles with UDR in case any corruption of data in UDR takes place. Similar to reset procedure introduced in 2G, 3G, 4G.</a:t>
                      </a:r>
                      <a:endParaRPr lang="en-US" sz="1200" kern="1200" dirty="0" smtClean="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7629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CP-20302</a:t>
                      </a:r>
                      <a:r>
                        <a:rPr lang="en-US" sz="1200" kern="1200" dirty="0" smtClean="0">
                          <a:solidFill>
                            <a:schemeClr val="tx1"/>
                          </a:solidFill>
                          <a:latin typeface="Arial" panose="020B0604020202020204" pitchFamily="34" charset="0"/>
                          <a:ea typeface="+mn-ea"/>
                          <a:cs typeface="+mn-cs"/>
                        </a:rPr>
                        <a:t>0</a:t>
                      </a:r>
                      <a:endParaRPr lang="en-US" sz="1200" kern="1200" dirty="0">
                        <a:solidFill>
                          <a:schemeClr val="tx1"/>
                        </a:solidFill>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New WID: </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Restoration of PDN Connections in PGW-C/SMF Set</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Nokia, </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The objective of this work is to define a PDN connection restoration procedure that enables to restore PDN connections in EPC after a PGW-C/SMF failure, restart or scale-in operation, by allowing to move PDN connections to a different PGW-C/SMF of the PGW-C/SMF set</a:t>
                      </a:r>
                      <a:endParaRPr lang="de-DE" sz="1200" kern="1200" dirty="0" smtClean="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CP-203021</a:t>
                      </a:r>
                      <a:endParaRPr lang="en-US" sz="1200" kern="1200" dirty="0">
                        <a:solidFill>
                          <a:schemeClr val="tx1"/>
                        </a:solidFill>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New WID: Enhancement of Inter-PLMN Roaming</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Huawei</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The objective is to study and then specify the enhancements for inter PLMN roaming in 5GC.</a:t>
                      </a:r>
                    </a:p>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The impacts I roaming scenarios on: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vNSSF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hNSSF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vNRF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hNRF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VSEPP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hSEPP</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will be analysed and specified.</a:t>
                      </a:r>
                    </a:p>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In addition, there are on-going GSMA Fraud and Security Group (FASG) 5G Interconnect Security (5GIS) discussions related to N32 between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vSEPP</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hSEPP</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CT4 will coordinate with GSMA and SA3 on the potential enhancements to the roaming interfaces</a:t>
                      </a:r>
                      <a:endParaRPr lang="en-US" sz="1200" kern="1200" dirty="0" smtClean="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2836892094"/>
              </p:ext>
            </p:extLst>
          </p:nvPr>
        </p:nvGraphicFramePr>
        <p:xfrm>
          <a:off x="158750" y="1859492"/>
          <a:ext cx="11742738" cy="1842495"/>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94215">
                <a:tc>
                  <a:txBody>
                    <a:bodyPr/>
                    <a:lstStyle/>
                    <a:p>
                      <a:pPr>
                        <a:spcAft>
                          <a:spcPts val="0"/>
                        </a:spcAft>
                      </a:pPr>
                      <a:r>
                        <a:rPr lang="de-DE" sz="1200" kern="1200" dirty="0" smtClean="0">
                          <a:solidFill>
                            <a:schemeClr val="tx1"/>
                          </a:solidFill>
                          <a:latin typeface="Arial" panose="020B0604020202020204" pitchFamily="34" charset="0"/>
                          <a:ea typeface="+mn-ea"/>
                          <a:cs typeface="+mn-cs"/>
                        </a:rPr>
                        <a:t>CP-203xxx</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Revised WID on CT aspects of 5GC architecture for satellite networks </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dirty="0" smtClean="0">
                          <a:effectLst/>
                          <a:latin typeface="Times New Roman" panose="02020603050405020304" pitchFamily="18" charset="0"/>
                          <a:ea typeface="Times New Roman" panose="02020603050405020304" pitchFamily="18" charset="0"/>
                        </a:rPr>
                        <a:t>Qualcomm</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US" sz="1200" kern="1200" dirty="0" smtClean="0">
                          <a:solidFill>
                            <a:schemeClr val="tx1"/>
                          </a:solidFill>
                          <a:effectLst/>
                          <a:latin typeface="Times New Roman" panose="02020603050405020304" pitchFamily="18" charset="0"/>
                          <a:ea typeface="Times New Roman" panose="02020603050405020304" pitchFamily="18" charset="0"/>
                          <a:cs typeface="+mn-cs"/>
                        </a:rPr>
                        <a:t>The objective </a:t>
                      </a: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is</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to support the stage 2 requirements for integration of satellite access in the 5G System core network protocols e.g. addition  of new RAT</a:t>
                      </a:r>
                      <a:r>
                        <a:rPr lang="en-GB" sz="1200" kern="1200" baseline="0" dirty="0" smtClean="0">
                          <a:solidFill>
                            <a:schemeClr val="tx1"/>
                          </a:solidFill>
                          <a:effectLst/>
                          <a:latin typeface="Times New Roman" panose="02020603050405020304" pitchFamily="18" charset="0"/>
                          <a:ea typeface="Times New Roman" panose="02020603050405020304" pitchFamily="18" charset="0"/>
                          <a:cs typeface="+mn-cs"/>
                        </a:rPr>
                        <a:t> types</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t>
                      </a:r>
                      <a:endParaRPr lang="en-US" sz="1200" kern="1200" noProof="0" dirty="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285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CP-203xxx</a:t>
                      </a:r>
                      <a:endParaRPr lang="en-US" sz="1200" u="none" dirty="0" smtClean="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Revised WID on Authentication and key management for applications based on 3GPP credential in 5G</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smtClean="0">
                          <a:effectLst/>
                          <a:latin typeface="Times New Roman" panose="02020603050405020304" pitchFamily="18" charset="0"/>
                          <a:ea typeface="Times New Roman" panose="02020603050405020304" pitchFamily="18" charset="0"/>
                        </a:rPr>
                        <a:t>Qualcomm</a:t>
                      </a:r>
                      <a:endParaRPr lang="en-US" sz="12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de-DE" sz="1200" kern="1200" noProof="0" dirty="0" smtClean="0">
                          <a:solidFill>
                            <a:schemeClr val="tx1"/>
                          </a:solidFill>
                          <a:effectLst/>
                          <a:latin typeface="Times New Roman" panose="02020603050405020304" pitchFamily="18" charset="0"/>
                          <a:ea typeface="Times New Roman" panose="02020603050405020304" pitchFamily="18" charset="0"/>
                          <a:cs typeface="+mn-cs"/>
                        </a:rPr>
                        <a:t>WID is updated to  cover also the impacts on the UDR.</a:t>
                      </a:r>
                      <a:endParaRPr lang="en-US" sz="1200" kern="1200" noProof="0" dirty="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spcAft>
                          <a:spcPts val="0"/>
                        </a:spcAft>
                      </a:pP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1/2)</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2050191724"/>
              </p:ext>
            </p:extLst>
          </p:nvPr>
        </p:nvGraphicFramePr>
        <p:xfrm>
          <a:off x="819150" y="2126071"/>
          <a:ext cx="10153650" cy="3722692"/>
        </p:xfrm>
        <a:graphic>
          <a:graphicData uri="http://schemas.openxmlformats.org/drawingml/2006/table">
            <a:tbl>
              <a:tblPr firstRow="1" firstCol="1" bandRow="1"/>
              <a:tblGrid>
                <a:gridCol w="5858462">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Best Practice of Packet Forwarding Control Protocol (PFCP)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BEPoP</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15/09/2021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20%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10%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68331">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CT4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aspects of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SBIProtoc17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SBIProtoc17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20/09/2021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20%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10%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Study on IETF QUIC Transport for Service Based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FS_QUIC</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06/06/2018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smtClean="0">
                          <a:solidFill>
                            <a:schemeClr val="tx1"/>
                          </a:solidFill>
                          <a:effectLst/>
                          <a:latin typeface="Times New Roman" panose="02020603050405020304" pitchFamily="18" charset="0"/>
                          <a:cs typeface="Times New Roman" panose="02020603050405020304" pitchFamily="18" charset="0"/>
                        </a:rPr>
                        <a:t>20/09/2021</a:t>
                      </a:r>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80%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b"/>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Service-based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support for SMS in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5GC</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SMS_SBI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15% was </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Port Number Allocation Alternatives for New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FS_PortAl</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30%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5%</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Enhancement of Inter-PLMN </a:t>
                      </a: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Roaming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EoIPR</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553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Study on restoration of profiles related to </a:t>
                      </a: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UDR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FS_ReP_UDR</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Restoration of PDN Connections in PGW-C/SMF </a:t>
                      </a: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Set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RPCPSET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marL="0" algn="l" defTabSz="914400" rtl="0" eaLnBrk="1" fontAlgn="b" latinLnBrk="0" hangingPunct="1">
                        <a:spcAft>
                          <a:spcPts val="0"/>
                        </a:spcAft>
                      </a:pPr>
                      <a:endParaRPr lang="en-US" sz="1100" i="1"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endParaRPr lang="en-US" sz="1100"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tabLst>
                          <a:tab pos="177800" algn="l"/>
                        </a:tabLst>
                      </a:pP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(2/2)</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16581389"/>
              </p:ext>
            </p:extLst>
          </p:nvPr>
        </p:nvGraphicFramePr>
        <p:xfrm>
          <a:off x="838200" y="2157711"/>
          <a:ext cx="10126132" cy="2193674"/>
        </p:xfrm>
        <a:graphic>
          <a:graphicData uri="http://schemas.openxmlformats.org/drawingml/2006/table">
            <a:tbl>
              <a:tblPr firstRow="1" firstCol="1" bandRow="1"/>
              <a:tblGrid>
                <a:gridCol w="5830944">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marL="0" algn="l" defTabSz="914400" rtl="0" eaLnBrk="1" fontAlgn="t" latinLnBrk="0" hangingPunct="1"/>
                      <a:r>
                        <a:rPr lang="en-US" sz="1100" b="0" i="0" u="none" strike="noStrike" kern="1200" dirty="0" smtClean="0">
                          <a:solidFill>
                            <a:schemeClr val="tx1"/>
                          </a:solidFill>
                          <a:effectLst/>
                          <a:latin typeface="Arial" panose="020B0604020202020204" pitchFamily="34" charset="0"/>
                          <a:ea typeface="+mn-ea"/>
                          <a:cs typeface="+mn-cs"/>
                        </a:rPr>
                        <a:t>CT4 </a:t>
                      </a:r>
                      <a:r>
                        <a:rPr lang="en-US" sz="1100" b="0" i="0" u="none" strike="noStrike" kern="1200" dirty="0">
                          <a:solidFill>
                            <a:schemeClr val="tx1"/>
                          </a:solidFill>
                          <a:effectLst/>
                          <a:latin typeface="Arial" panose="020B0604020202020204" pitchFamily="34" charset="0"/>
                          <a:ea typeface="+mn-ea"/>
                          <a:cs typeface="+mn-cs"/>
                        </a:rPr>
                        <a:t>aspects of MPS2 </a:t>
                      </a:r>
                      <a:r>
                        <a:rPr lang="en-US" sz="1100" b="0" i="1" u="none" strike="noStrike" kern="1200" dirty="0" smtClean="0">
                          <a:solidFill>
                            <a:schemeClr val="tx1"/>
                          </a:solidFill>
                          <a:effectLst/>
                          <a:latin typeface="Arial" panose="020B0604020202020204" pitchFamily="34" charset="0"/>
                          <a:ea typeface="+mn-ea"/>
                          <a:cs typeface="+mn-cs"/>
                        </a:rPr>
                        <a:t> (CT3 lead)</a:t>
                      </a:r>
                      <a:endParaRPr lang="en-US" sz="1100" b="0" i="1" u="none" strike="noStrike" kern="1200" dirty="0">
                        <a:solidFill>
                          <a:schemeClr val="tx1"/>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100" b="0" i="0" u="none" strike="noStrike" kern="1200" dirty="0">
                          <a:solidFill>
                            <a:schemeClr val="tx1"/>
                          </a:solidFill>
                          <a:effectLst/>
                          <a:latin typeface="Arial" panose="020B0604020202020204" pitchFamily="34" charset="0"/>
                          <a:ea typeface="+mn-ea"/>
                          <a:cs typeface="+mn-cs"/>
                        </a:rPr>
                        <a:t>MPS2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15/03/2021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68331">
                <a:tc>
                  <a:txBody>
                    <a:bodyPr/>
                    <a:lstStyle/>
                    <a:p>
                      <a:pPr algn="l" fontAlgn="b"/>
                      <a:r>
                        <a:rPr lang="en-US" sz="1000" b="0" i="0" u="none" strike="noStrike" dirty="0">
                          <a:solidFill>
                            <a:schemeClr val="tx1"/>
                          </a:solidFill>
                          <a:effectLst/>
                          <a:latin typeface="Arial" panose="020B0604020202020204" pitchFamily="34" charset="0"/>
                        </a:rPr>
                        <a:t>Enhancement for the 5G Control Plane Steering of Roaming for UE in CONNECTED </a:t>
                      </a:r>
                      <a:r>
                        <a:rPr lang="en-US" sz="1000" b="0" i="0" u="none" strike="noStrike" dirty="0" smtClean="0">
                          <a:solidFill>
                            <a:schemeClr val="tx1"/>
                          </a:solidFill>
                          <a:effectLst/>
                          <a:latin typeface="Arial" panose="020B0604020202020204" pitchFamily="34" charset="0"/>
                        </a:rPr>
                        <a:t>mode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err="1">
                          <a:solidFill>
                            <a:schemeClr val="tx1"/>
                          </a:solidFill>
                          <a:effectLst/>
                          <a:latin typeface="Arial" panose="020B0604020202020204" pitchFamily="34" charset="0"/>
                        </a:rPr>
                        <a:t>eCPSOR_CON</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Arial" panose="020B0604020202020204" pitchFamily="34"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rgbClr val="FF0000"/>
                          </a:solidFill>
                          <a:effectLst/>
                          <a:latin typeface="Arial" panose="020B0604020202020204" pitchFamily="34" charset="0"/>
                        </a:rPr>
                        <a:t>5% was </a:t>
                      </a: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b"/>
                      <a:r>
                        <a:rPr lang="en-US" sz="1000" b="0" i="0" u="none" strike="noStrike" dirty="0">
                          <a:solidFill>
                            <a:schemeClr val="tx1"/>
                          </a:solidFill>
                          <a:effectLst/>
                          <a:latin typeface="Arial" panose="020B0604020202020204" pitchFamily="34" charset="0"/>
                        </a:rPr>
                        <a:t>Authentication and key management for applications based on 3GPP credential in </a:t>
                      </a:r>
                      <a:r>
                        <a:rPr lang="en-US" sz="1000" b="0" i="0" u="none" strike="noStrike" dirty="0" smtClean="0">
                          <a:solidFill>
                            <a:schemeClr val="tx1"/>
                          </a:solidFill>
                          <a:effectLst/>
                          <a:latin typeface="Arial" panose="020B0604020202020204" pitchFamily="34" charset="0"/>
                        </a:rPr>
                        <a:t>5G </a:t>
                      </a:r>
                      <a:r>
                        <a:rPr lang="en-US" sz="1000" b="0" i="1" u="none" strike="noStrike" kern="1200" dirty="0" smtClean="0">
                          <a:solidFill>
                            <a:schemeClr val="tx1"/>
                          </a:solidFill>
                          <a:effectLst/>
                          <a:latin typeface="Arial" panose="020B0604020202020204" pitchFamily="34" charset="0"/>
                          <a:ea typeface="+mn-ea"/>
                          <a:cs typeface="+mn-cs"/>
                        </a:rPr>
                        <a:t> (CT3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a:solidFill>
                            <a:schemeClr val="tx1"/>
                          </a:solidFill>
                          <a:effectLst/>
                          <a:latin typeface="Arial" panose="020B0604020202020204" pitchFamily="34" charset="0"/>
                        </a:rPr>
                        <a:t>AKMA-CT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15/092020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20%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0%</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b"/>
                      <a:r>
                        <a:rPr lang="en-US" sz="1000" b="0" i="0" u="none" strike="noStrike" dirty="0">
                          <a:solidFill>
                            <a:schemeClr val="tx1"/>
                          </a:solidFill>
                          <a:effectLst/>
                          <a:latin typeface="Arial" panose="020B0604020202020204" pitchFamily="34" charset="0"/>
                        </a:rPr>
                        <a:t>Study on enhanced IMS to 5GC Integration Phase 2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Arial" panose="020B0604020202020204" pitchFamily="34" charset="0"/>
                        </a:rPr>
                        <a:t>FS_eIMS5G2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15%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5%</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marL="0" algn="l" defTabSz="914400" rtl="0" eaLnBrk="1" fontAlgn="b" latinLnBrk="0" hangingPunct="1">
                        <a:spcAft>
                          <a:spcPts val="0"/>
                        </a:spcAft>
                      </a:pPr>
                      <a:r>
                        <a:rPr lang="en-GB"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 aspects of 5GC architecture for satellite networks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(CT1 lead)</a:t>
                      </a:r>
                      <a:endParaRPr lang="en-US" sz="1100" i="1"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GB"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5GSAT_ARCH-CT</a:t>
                      </a:r>
                      <a:endParaRPr lang="en-US" sz="1100"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endParaRPr lang="en-US" dirty="0"/>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endParaRPr lang="en-US" dirty="0"/>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83998775"/>
              </p:ext>
            </p:extLst>
          </p:nvPr>
        </p:nvGraphicFramePr>
        <p:xfrm>
          <a:off x="776032" y="1855410"/>
          <a:ext cx="10411095" cy="1139508"/>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3" name="TextBox 2"/>
          <p:cNvSpPr txBox="1"/>
          <p:nvPr/>
        </p:nvSpPr>
        <p:spPr>
          <a:xfrm rot="21032112">
            <a:off x="4281800" y="2507758"/>
            <a:ext cx="1839752"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61634</TotalTime>
  <Words>2483</Words>
  <Application>Microsoft Office PowerPoint</Application>
  <PresentationFormat>Widescreen</PresentationFormat>
  <Paragraphs>484</Paragraphs>
  <Slides>27</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 </vt:lpstr>
      <vt:lpstr>MS PGothic</vt:lpstr>
      <vt:lpstr>SimSun</vt:lpstr>
      <vt:lpstr>Arial</vt:lpstr>
      <vt:lpstr>Calibri</vt:lpstr>
      <vt:lpstr>Calibri Light</vt:lpstr>
      <vt:lpstr>Times New Roman</vt:lpstr>
      <vt:lpstr>Wingdings</vt:lpstr>
      <vt:lpstr>Office Theme</vt:lpstr>
      <vt:lpstr>CT WG4 Status Report  to TSG CT#90e</vt:lpstr>
      <vt:lpstr>TSG CT4 Officials</vt:lpstr>
      <vt:lpstr>Meeting Calendar</vt:lpstr>
      <vt:lpstr>TSG WG CT4 Statistics</vt:lpstr>
      <vt:lpstr>New/revised agreed  Study/Work Items led by CT4</vt:lpstr>
      <vt:lpstr>New/revised endorsed  Study/Work Items by CT4</vt:lpstr>
      <vt:lpstr>Work Plan (1/2)</vt:lpstr>
      <vt:lpstr>Work Plan (2/2)</vt:lpstr>
      <vt:lpstr>TS/TR sent to CT plenary</vt:lpstr>
      <vt:lpstr>Exception sheets to CT plenary</vt:lpstr>
      <vt:lpstr>Release 15 Status</vt:lpstr>
      <vt:lpstr>Release 16 Status</vt:lpstr>
      <vt:lpstr>Release 16 Status</vt:lpstr>
      <vt:lpstr>Release 16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Action to CT</vt:lpstr>
      <vt:lpstr>Acknowledgement</vt:lpstr>
      <vt:lpstr>Annex</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CT4 chair</cp:lastModifiedBy>
  <cp:revision>1030</cp:revision>
  <dcterms:created xsi:type="dcterms:W3CDTF">2010-02-05T13:52:04Z</dcterms:created>
  <dcterms:modified xsi:type="dcterms:W3CDTF">2020-11-30T09:24:49Z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(2)e2eESevNtamJxvTtKFgmnrCxVb8Bdw0EhU21wPCmvhvn2pJjxuV1LH0knlGYZ2E/75YLU0pD
+oprgoMLD2f8SwxiPB2G6zqz5BSmjf44MN30C8Py8CZnewqLKRPdc7n502Qj1C6+iPkkcYgh
nkmMl2fMqIfzpO13rP+7BDsx8Y+8OaQ/d7BOWsTj1N3t+I9kEdeUV2t/ka0JtJn53eJeVBJg
TryvXa7TVdUYCxEvsq</vt:lpwstr>
  </property>
  <property fmtid="{D5CDD505-2E9C-101B-9397-08002B2CF9AE}" pid="3" name="_2015_ms_pID_7253431">
    <vt:lpwstr>n+icJx9dD1BNdv2VAol2rDWpCiZittBSblTuMx6MJ050zAbHSejr2V
v1Nrtus4+Em8vpXJ7pElN/N0iusifSx99pjkTCKDrTj6mr732D4US5zrR8aZ3UOlUcOkwl/H
zttxgrc+sYAyUhne/0ORD4xp3vzIvhh3/jVjQRLpKKdOc+S6zhN9zR7I6zY1dadiA5971Zs1
XSpTt9gzFhlEYrqE</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1606546963</vt:lpwstr>
  </property>
</Properties>
</file>