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68" r:id="rId6"/>
    <p:sldId id="464" r:id="rId7"/>
    <p:sldId id="465" r:id="rId8"/>
    <p:sldId id="476" r:id="rId9"/>
    <p:sldId id="466" r:id="rId10"/>
    <p:sldId id="467" r:id="rId11"/>
    <p:sldId id="469" r:id="rId12"/>
    <p:sldId id="473" r:id="rId13"/>
    <p:sldId id="472" r:id="rId14"/>
    <p:sldId id="478"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2" d="100"/>
          <a:sy n="72" d="100"/>
        </p:scale>
        <p:origin x="582"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CT#89-e</a:t>
            </a:r>
          </a:p>
          <a:p>
            <a:pPr eaLnBrk="1" hangingPunct="1">
              <a:defRPr/>
            </a:pPr>
            <a:r>
              <a:rPr lang="sv-SE" altLang="en-US" sz="1200" b="1" dirty="0" smtClean="0">
                <a:latin typeface="Arial "/>
              </a:rPr>
              <a:t>Online – 14</a:t>
            </a:r>
            <a:r>
              <a:rPr lang="sv-SE" altLang="en-US" sz="1200" b="1" baseline="30000" dirty="0" smtClean="0">
                <a:latin typeface="Arial "/>
              </a:rPr>
              <a:t>th</a:t>
            </a:r>
            <a:r>
              <a:rPr lang="sv-SE" altLang="en-US" sz="1200" b="1" dirty="0" smtClean="0">
                <a:latin typeface="Arial "/>
              </a:rPr>
              <a:t> – 16</a:t>
            </a:r>
            <a:r>
              <a:rPr lang="sv-SE" altLang="en-US" sz="1200" b="1" baseline="30000" dirty="0" smtClean="0">
                <a:latin typeface="Arial "/>
              </a:rPr>
              <a:t>th</a:t>
            </a:r>
            <a:r>
              <a:rPr lang="sv-SE" altLang="en-US" sz="1200" b="1" dirty="0" smtClean="0">
                <a:latin typeface="Arial "/>
              </a:rPr>
              <a:t> September 2020</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CP-202018</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hyperlink" Target="mailto:3GPP_CT88_E_Meeting@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89e/Agenda" TargetMode="External"/><Relationship Id="rId7" Type="http://schemas.openxmlformats.org/officeDocument/2006/relationships/hyperlink" Target="https://www.3gpp.org/ftp/tsg_ct/TSG_CT/TSGC_89e/Templates" TargetMode="External"/><Relationship Id="rId2" Type="http://schemas.openxmlformats.org/officeDocument/2006/relationships/hyperlink" Target="https://www.3gpp.org/ftp/tsg_ct/TSG_CT/TSGC_89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89e/Report" TargetMode="External"/><Relationship Id="rId5" Type="http://schemas.openxmlformats.org/officeDocument/2006/relationships/hyperlink" Target="https://www.3gpp.org/ftp/tsg_ct/TSG_CT/TSGC_89e/Inbox" TargetMode="External"/><Relationship Id="rId4" Type="http://schemas.openxmlformats.org/officeDocument/2006/relationships/hyperlink" Target="https://www.3gpp.org/ftp/tsg_ct/TSG_CT/TSGC_89e/Doc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TSG_CT/TSGC_89e/Inbox/Drafts/CP-202015_rev1.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CT#89-e Guidance</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Approval 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 packs, WG status reports, new/revised WID, LS In for information for which no comment has been raised until the initial comment phase deadline (5) will be approved without further discussion.</a:t>
            </a:r>
          </a:p>
          <a:p>
            <a:r>
              <a:rPr lang="en-US" sz="2000" dirty="0" smtClean="0"/>
              <a:t>Any comment raised after the initial comment phase deadline (5) will be discussed on the CT#89e email list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(6)</a:t>
            </a:r>
          </a:p>
          <a:p>
            <a:r>
              <a:rPr lang="en-US" sz="2000" dirty="0" smtClean="0"/>
              <a:t>After the final comment phase (7), decisions on the remaining documents will be taken by the CT chair, helped by the CT leadership, based on the output of the discussions on the CT#89e </a:t>
            </a:r>
            <a:r>
              <a:rPr lang="en-US" sz="2000" dirty="0"/>
              <a:t>email list </a:t>
            </a:r>
            <a:endParaRPr lang="en-US" sz="2000" dirty="0" smtClean="0"/>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p:txBody>
          <a:bodyPr/>
          <a:lstStyle/>
          <a:p>
            <a:r>
              <a:rPr lang="fr-FR" sz="2000" dirty="0" err="1" smtClean="0"/>
              <a:t>When</a:t>
            </a:r>
            <a:r>
              <a:rPr lang="fr-FR" sz="2000" dirty="0" smtClean="0"/>
              <a:t> </a:t>
            </a:r>
            <a:r>
              <a:rPr lang="fr-FR" sz="2000" dirty="0" err="1" smtClean="0"/>
              <a:t>triggering</a:t>
            </a:r>
            <a:r>
              <a:rPr lang="fr-FR" sz="2000" dirty="0" smtClean="0"/>
              <a:t> a discussion on the CT#89e email </a:t>
            </a:r>
            <a:r>
              <a:rPr lang="fr-FR" sz="2000" dirty="0" err="1" smtClean="0"/>
              <a:t>list</a:t>
            </a:r>
            <a:r>
              <a:rPr lang="fr-FR" sz="2000" dirty="0" smtClean="0"/>
              <a:t>, the </a:t>
            </a:r>
            <a:r>
              <a:rPr lang="fr-FR" sz="2000" dirty="0" err="1" smtClean="0"/>
              <a:t>following</a:t>
            </a:r>
            <a:r>
              <a:rPr lang="fr-FR" sz="2000" dirty="0" smtClean="0"/>
              <a:t> </a:t>
            </a:r>
            <a:r>
              <a:rPr lang="fr-FR" sz="2000" dirty="0" err="1" smtClean="0"/>
              <a:t>subject</a:t>
            </a:r>
            <a:r>
              <a:rPr lang="fr-FR" sz="2000" dirty="0" smtClean="0"/>
              <a:t> header </a:t>
            </a:r>
            <a:r>
              <a:rPr lang="fr-FR" sz="2000" dirty="0" err="1" smtClean="0"/>
              <a:t>should</a:t>
            </a:r>
            <a:r>
              <a:rPr lang="fr-FR" sz="2000" dirty="0" smtClean="0"/>
              <a:t> </a:t>
            </a:r>
            <a:r>
              <a:rPr lang="fr-FR" sz="2000" dirty="0" err="1" smtClean="0"/>
              <a:t>be</a:t>
            </a:r>
            <a:r>
              <a:rPr lang="fr-FR" sz="2000" dirty="0" smtClean="0"/>
              <a:t> </a:t>
            </a:r>
            <a:r>
              <a:rPr lang="fr-FR" sz="2000" dirty="0" err="1" smtClean="0"/>
              <a:t>used</a:t>
            </a:r>
            <a:r>
              <a:rPr lang="fr-FR" sz="2000" dirty="0" smtClean="0"/>
              <a:t>:</a:t>
            </a:r>
          </a:p>
          <a:p>
            <a:pPr lvl="1"/>
            <a:r>
              <a:rPr lang="fr-FR" sz="1800" dirty="0" smtClean="0"/>
              <a:t>[</a:t>
            </a:r>
            <a:r>
              <a:rPr lang="fr-FR" sz="1800" dirty="0" err="1" smtClean="0"/>
              <a:t>AI#xx</a:t>
            </a:r>
            <a:r>
              <a:rPr lang="fr-FR" sz="1800" dirty="0" smtClean="0"/>
              <a:t>] [CR pack]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a:t>
            </a:r>
            <a:r>
              <a:rPr lang="fr-FR" sz="1800" dirty="0" err="1" smtClean="0"/>
              <a:t>Company</a:t>
            </a:r>
            <a:r>
              <a:rPr lang="fr-FR" sz="1800" dirty="0" smtClean="0"/>
              <a:t> CR]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[WG </a:t>
            </a:r>
            <a:r>
              <a:rPr lang="fr-FR" sz="1800" dirty="0" err="1" smtClean="0"/>
              <a:t>status</a:t>
            </a:r>
            <a:r>
              <a:rPr lang="fr-FR" sz="1800" dirty="0" smtClean="0"/>
              <a:t> report]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a:t>
            </a:r>
            <a:r>
              <a:rPr lang="fr-FR" sz="1800" dirty="0" err="1" smtClean="0"/>
              <a:t>Specs</a:t>
            </a:r>
            <a:r>
              <a:rPr lang="fr-FR" sz="1800" dirty="0" smtClean="0"/>
              <a:t> sent to TSG]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[Rel-16 Exception]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[WID/SID]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[LS In]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[LS Out]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a:t>
            </a:r>
            <a:r>
              <a:rPr lang="fr-FR" sz="1800" dirty="0" err="1" smtClean="0"/>
              <a:t>Other</a:t>
            </a:r>
            <a:r>
              <a:rPr lang="fr-FR" sz="1800" dirty="0" smtClean="0"/>
              <a:t>] [</a:t>
            </a:r>
            <a:r>
              <a:rPr lang="fr-FR" sz="1800" dirty="0" err="1" smtClean="0"/>
              <a:t>Tdoc#xx</a:t>
            </a:r>
            <a:r>
              <a:rPr lang="fr-FR" sz="1800" dirty="0" smtClean="0"/>
              <a:t>] comment:</a:t>
            </a:r>
          </a:p>
          <a:p>
            <a:r>
              <a:rPr lang="fr-FR" sz="2000" dirty="0" smtClean="0"/>
              <a:t>Email </a:t>
            </a:r>
            <a:r>
              <a:rPr lang="fr-FR" sz="2000" dirty="0" err="1" smtClean="0"/>
              <a:t>subject</a:t>
            </a:r>
            <a:r>
              <a:rPr lang="fr-FR" sz="2000" dirty="0" smtClean="0"/>
              <a:t> SHALL NOT </a:t>
            </a:r>
            <a:r>
              <a:rPr lang="fr-FR" sz="2000" dirty="0" err="1" smtClean="0"/>
              <a:t>be</a:t>
            </a:r>
            <a:r>
              <a:rPr lang="fr-FR" sz="2000" dirty="0" smtClean="0"/>
              <a:t> </a:t>
            </a:r>
            <a:r>
              <a:rPr lang="fr-FR" sz="2000" dirty="0" err="1" smtClean="0"/>
              <a:t>modified</a:t>
            </a:r>
            <a:endParaRPr lang="fr-FR" sz="2000" dirty="0" smtClean="0"/>
          </a:p>
          <a:p>
            <a:r>
              <a:rPr lang="fr-FR" sz="2000" dirty="0" err="1" smtClean="0"/>
              <a:t>Please</a:t>
            </a:r>
            <a:r>
              <a:rPr lang="fr-FR" sz="2000" dirty="0" smtClean="0"/>
              <a:t> use the correct </a:t>
            </a:r>
            <a:r>
              <a:rPr lang="fr-FR" sz="2000" dirty="0" err="1" smtClean="0"/>
              <a:t>Tdoc</a:t>
            </a:r>
            <a:r>
              <a:rPr lang="fr-FR" sz="2000" dirty="0" smtClean="0"/>
              <a:t>#, </a:t>
            </a:r>
            <a:r>
              <a:rPr lang="fr-FR" sz="2000" dirty="0" err="1" smtClean="0"/>
              <a:t>especially</a:t>
            </a:r>
            <a:r>
              <a:rPr lang="fr-FR" sz="2000" dirty="0" smtClean="0"/>
              <a:t> </a:t>
            </a:r>
            <a:r>
              <a:rPr lang="fr-FR" sz="2000" dirty="0" err="1" smtClean="0"/>
              <a:t>when</a:t>
            </a:r>
            <a:r>
              <a:rPr lang="fr-FR" sz="2000" dirty="0" smtClean="0"/>
              <a:t> the comment </a:t>
            </a:r>
            <a:r>
              <a:rPr lang="fr-FR" sz="2000" dirty="0" err="1" smtClean="0"/>
              <a:t>is</a:t>
            </a:r>
            <a:r>
              <a:rPr lang="fr-FR" sz="2000" dirty="0" smtClean="0"/>
              <a:t> </a:t>
            </a:r>
            <a:r>
              <a:rPr lang="fr-FR" sz="2000" dirty="0" err="1" smtClean="0"/>
              <a:t>related</a:t>
            </a:r>
            <a:r>
              <a:rPr lang="fr-FR" sz="2000" dirty="0" smtClean="0"/>
              <a:t> to </a:t>
            </a:r>
            <a:r>
              <a:rPr lang="fr-FR" sz="2000" dirty="0" err="1" smtClean="0"/>
              <a:t>revised</a:t>
            </a:r>
            <a:r>
              <a:rPr lang="fr-FR" sz="2000" dirty="0" smtClean="0"/>
              <a:t> document</a:t>
            </a:r>
          </a:p>
          <a:p>
            <a:endParaRPr lang="fr-FR" sz="2000" dirty="0" smtClean="0"/>
          </a:p>
          <a:p>
            <a:endParaRPr lang="fr-FR" sz="2000" dirty="0" smtClean="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sessions</a:t>
            </a:r>
            <a:endParaRPr lang="fr-FR" dirty="0"/>
          </a:p>
        </p:txBody>
      </p:sp>
      <p:sp>
        <p:nvSpPr>
          <p:cNvPr id="3" name="Espace réservé du contenu 2"/>
          <p:cNvSpPr>
            <a:spLocks noGrp="1"/>
          </p:cNvSpPr>
          <p:nvPr>
            <p:ph idx="1"/>
          </p:nvPr>
        </p:nvSpPr>
        <p:spPr/>
        <p:txBody>
          <a:bodyPr/>
          <a:lstStyle/>
          <a:p>
            <a:r>
              <a:rPr lang="fr-FR" dirty="0" smtClean="0"/>
              <a:t>Dates:</a:t>
            </a:r>
          </a:p>
          <a:p>
            <a:pPr lvl="1"/>
            <a:r>
              <a:rPr lang="fr-FR" dirty="0" err="1" smtClean="0"/>
              <a:t>Monday</a:t>
            </a:r>
            <a:r>
              <a:rPr lang="fr-FR" dirty="0" smtClean="0"/>
              <a:t>, Sep. 14</a:t>
            </a:r>
          </a:p>
          <a:p>
            <a:pPr lvl="1"/>
            <a:r>
              <a:rPr lang="fr-FR" dirty="0" smtClean="0"/>
              <a:t>Tuesday, Sep. 15</a:t>
            </a:r>
          </a:p>
          <a:p>
            <a:pPr lvl="1"/>
            <a:r>
              <a:rPr lang="fr-FR" dirty="0" err="1" smtClean="0"/>
              <a:t>Wednesday</a:t>
            </a:r>
            <a:r>
              <a:rPr lang="fr-FR" dirty="0" smtClean="0"/>
              <a:t>, Sep. 16</a:t>
            </a:r>
          </a:p>
          <a:p>
            <a:r>
              <a:rPr lang="fr-FR" dirty="0" smtClean="0"/>
              <a:t>Time slot for all the sessions:</a:t>
            </a:r>
          </a:p>
          <a:p>
            <a:pPr lvl="1"/>
            <a:r>
              <a:rPr lang="fr-FR" dirty="0" smtClean="0"/>
              <a:t>13h-15h UTC</a:t>
            </a:r>
          </a:p>
          <a:p>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1947669762"/>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gridCol w="977608"/>
                <a:gridCol w="1467604"/>
              </a:tblGrid>
              <a:tr h="368489">
                <a:tc>
                  <a:txBody>
                    <a:bodyPr/>
                    <a:lstStyle/>
                    <a:p>
                      <a:pPr algn="ctr">
                        <a:spcAft>
                          <a:spcPts val="0"/>
                        </a:spcAft>
                      </a:pPr>
                      <a:r>
                        <a:rPr lang="fr-FR" sz="1800">
                          <a:effectLst/>
                        </a:rPr>
                        <a:t>06:00 - 08:00</a:t>
                      </a:r>
                      <a:endParaRPr lang="fr-FR" sz="240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tr>
              <a:tr h="368489">
                <a:tc>
                  <a:txBody>
                    <a:bodyPr/>
                    <a:lstStyle/>
                    <a:p>
                      <a:pPr algn="ctr">
                        <a:spcAft>
                          <a:spcPts val="0"/>
                        </a:spcAft>
                      </a:pPr>
                      <a:r>
                        <a:rPr lang="fr-FR" sz="1800">
                          <a:effectLst/>
                        </a:rPr>
                        <a:t>09:00 - 11:00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13:00 - 15:00</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tr>
              <a:tr h="368489">
                <a:tc>
                  <a:txBody>
                    <a:bodyPr/>
                    <a:lstStyle/>
                    <a:p>
                      <a:pPr algn="ctr">
                        <a:spcAft>
                          <a:spcPts val="0"/>
                        </a:spcAft>
                      </a:pPr>
                      <a:r>
                        <a:rPr lang="fr-FR" sz="1800" b="1" dirty="0">
                          <a:effectLst/>
                        </a:rPr>
                        <a:t>15:00 - 17:00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tr>
              <a:tr h="368489">
                <a:tc>
                  <a:txBody>
                    <a:bodyPr/>
                    <a:lstStyle/>
                    <a:p>
                      <a:pPr algn="ctr">
                        <a:spcAft>
                          <a:spcPts val="0"/>
                        </a:spcAft>
                      </a:pPr>
                      <a:r>
                        <a:rPr lang="fr-FR" sz="1800">
                          <a:effectLst/>
                        </a:rPr>
                        <a:t>18:30 - 20:30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21:00 - 23:00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22:00 - 00:00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22:00 - 00:00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23:00 - 01:00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tr>
            </a:tbl>
          </a:graphicData>
        </a:graphic>
      </p:graphicFrame>
    </p:spTree>
    <p:extLst>
      <p:ext uri="{BB962C8B-B14F-4D97-AF65-F5344CB8AC3E}">
        <p14:creationId xmlns:p14="http://schemas.microsoft.com/office/powerpoint/2010/main" val="2440662264"/>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a:t>
            </a:r>
            <a:r>
              <a:rPr lang="fr-FR" dirty="0" err="1" smtClean="0"/>
              <a:t>tips</a:t>
            </a:r>
            <a:endParaRPr lang="fr-FR" dirty="0"/>
          </a:p>
        </p:txBody>
      </p:sp>
      <p:sp>
        <p:nvSpPr>
          <p:cNvPr id="3" name="Espace réservé du contenu 2"/>
          <p:cNvSpPr>
            <a:spLocks noGrp="1"/>
          </p:cNvSpPr>
          <p:nvPr>
            <p:ph idx="1"/>
          </p:nvPr>
        </p:nvSpPr>
        <p:spPr/>
        <p:txBody>
          <a:bodyPr/>
          <a:lstStyle/>
          <a:p>
            <a:r>
              <a:rPr lang="en-GB" dirty="0" smtClean="0"/>
              <a:t>Invitation will only be sent to registered delegates</a:t>
            </a:r>
          </a:p>
          <a:p>
            <a:r>
              <a:rPr lang="en-GB" dirty="0" smtClean="0"/>
              <a:t>Please connect 10 min before the start of the session</a:t>
            </a:r>
            <a:endParaRPr lang="fr-FR" dirty="0" smtClean="0"/>
          </a:p>
          <a:p>
            <a:r>
              <a:rPr lang="en-US" dirty="0" smtClean="0"/>
              <a:t>Please use </a:t>
            </a:r>
            <a:r>
              <a:rPr lang="en-US" dirty="0"/>
              <a:t>an external head set </a:t>
            </a:r>
            <a:endParaRPr lang="en-US" dirty="0" smtClean="0"/>
          </a:p>
          <a:p>
            <a:r>
              <a:rPr lang="en-US" dirty="0" smtClean="0"/>
              <a:t>Please use </a:t>
            </a:r>
            <a:r>
              <a:rPr lang="en-US" dirty="0"/>
              <a:t>the desktop app of </a:t>
            </a:r>
            <a:r>
              <a:rPr lang="en-US" dirty="0" err="1" smtClean="0"/>
              <a:t>GoToWebinar</a:t>
            </a:r>
            <a:endParaRPr lang="en-US" dirty="0"/>
          </a:p>
          <a:p>
            <a:r>
              <a:rPr lang="en-US" dirty="0" smtClean="0"/>
              <a:t>Please use the </a:t>
            </a:r>
            <a:r>
              <a:rPr lang="en-US" dirty="0"/>
              <a:t>audio connection of the app </a:t>
            </a:r>
            <a:r>
              <a:rPr lang="en-US" dirty="0" smtClean="0"/>
              <a:t>to </a:t>
            </a:r>
            <a:r>
              <a:rPr lang="en-US" dirty="0"/>
              <a:t>ensure best audio quality.</a:t>
            </a:r>
          </a:p>
          <a:p>
            <a:r>
              <a:rPr lang="en-US" dirty="0" smtClean="0"/>
              <a:t>Please turn </a:t>
            </a:r>
            <a:r>
              <a:rPr lang="en-US" dirty="0"/>
              <a:t>off video and only operate audio</a:t>
            </a:r>
            <a:r>
              <a:rPr lang="en-US" dirty="0" smtClean="0"/>
              <a:t>.</a:t>
            </a:r>
          </a:p>
          <a:p>
            <a:r>
              <a:rPr lang="en-GB" dirty="0"/>
              <a:t>Please DO NOT use the built-in hand raising tool (      ) to ask for the floor. Use instead the TOHRU hand raising tool (see next slide</a:t>
            </a:r>
            <a:r>
              <a:rPr lang="en-GB" dirty="0" smtClean="0"/>
              <a:t>)</a:t>
            </a:r>
            <a:endParaRPr lang="en-US" dirty="0"/>
          </a:p>
        </p:txBody>
      </p:sp>
      <p:pic>
        <p:nvPicPr>
          <p:cNvPr id="4" name="Picture 39"/>
          <p:cNvPicPr/>
          <p:nvPr/>
        </p:nvPicPr>
        <p:blipFill>
          <a:blip r:embed="rId2"/>
          <a:stretch>
            <a:fillRect/>
          </a:stretch>
        </p:blipFill>
        <p:spPr>
          <a:xfrm>
            <a:off x="8404747" y="5287054"/>
            <a:ext cx="441278" cy="428445"/>
          </a:xfrm>
          <a:prstGeom prst="rect">
            <a:avLst/>
          </a:prstGeom>
        </p:spPr>
      </p:pic>
    </p:spTree>
    <p:extLst>
      <p:ext uri="{BB962C8B-B14F-4D97-AF65-F5344CB8AC3E}">
        <p14:creationId xmlns:p14="http://schemas.microsoft.com/office/powerpoint/2010/main" val="2616293149"/>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TOHRU hand raising tool</a:t>
            </a:r>
            <a:endParaRPr lang="fr-FR" dirty="0"/>
          </a:p>
        </p:txBody>
      </p:sp>
      <p:sp>
        <p:nvSpPr>
          <p:cNvPr id="3" name="Espace réservé du contenu 2"/>
          <p:cNvSpPr>
            <a:spLocks noGrp="1"/>
          </p:cNvSpPr>
          <p:nvPr>
            <p:ph idx="1"/>
          </p:nvPr>
        </p:nvSpPr>
        <p:spPr>
          <a:xfrm>
            <a:off x="142152" y="1771033"/>
            <a:ext cx="10515600" cy="4351338"/>
          </a:xfrm>
        </p:spPr>
        <p:txBody>
          <a:bodyPr/>
          <a:lstStyle/>
          <a:p>
            <a:r>
              <a:rPr lang="en-GB" sz="1800" dirty="0"/>
              <a:t>Find TOHRU at </a:t>
            </a:r>
            <a:r>
              <a:rPr lang="en-GB" sz="1800" u="sng" dirty="0">
                <a:hlinkClick r:id="rId2"/>
              </a:rPr>
              <a:t>https://tohru.raisingthefloor.org/</a:t>
            </a:r>
            <a:r>
              <a:rPr lang="en-GB" sz="1800" dirty="0"/>
              <a:t>. </a:t>
            </a:r>
            <a:endParaRPr lang="en-GB" sz="1800" dirty="0" smtClean="0"/>
          </a:p>
          <a:p>
            <a:pPr lvl="1"/>
            <a:r>
              <a:rPr lang="en-GB" sz="1600" dirty="0" smtClean="0"/>
              <a:t>runs on any </a:t>
            </a:r>
            <a:r>
              <a:rPr lang="en-GB" sz="1600" dirty="0"/>
              <a:t>browser, nothing to </a:t>
            </a:r>
            <a:r>
              <a:rPr lang="en-GB" sz="1600" dirty="0" smtClean="0"/>
              <a:t>download/install.</a:t>
            </a:r>
          </a:p>
          <a:p>
            <a:r>
              <a:rPr lang="en-GB" sz="1800" dirty="0" smtClean="0"/>
              <a:t>Information to fill in</a:t>
            </a:r>
          </a:p>
          <a:p>
            <a:pPr lvl="1"/>
            <a:r>
              <a:rPr lang="en-GB" sz="1600" dirty="0" smtClean="0"/>
              <a:t>Meeting ID:</a:t>
            </a:r>
          </a:p>
          <a:p>
            <a:pPr lvl="2"/>
            <a:r>
              <a:rPr lang="en-GB" sz="1400" dirty="0" smtClean="0"/>
              <a:t>Mon, Sep. 14: 	CT#89-e_GTW_1</a:t>
            </a:r>
            <a:endParaRPr lang="fr-FR" sz="1400" dirty="0"/>
          </a:p>
          <a:p>
            <a:pPr lvl="2"/>
            <a:r>
              <a:rPr lang="en-GB" sz="1400" dirty="0" smtClean="0"/>
              <a:t>Tue, Sep. 15: 	CT#89-e_GTW_</a:t>
            </a:r>
            <a:r>
              <a:rPr lang="fr-FR" sz="1400" dirty="0" smtClean="0"/>
              <a:t>2</a:t>
            </a:r>
          </a:p>
          <a:p>
            <a:pPr lvl="2"/>
            <a:r>
              <a:rPr lang="fr-FR" sz="1400" dirty="0" err="1" smtClean="0"/>
              <a:t>Wed</a:t>
            </a:r>
            <a:r>
              <a:rPr lang="fr-FR" sz="1400" dirty="0" smtClean="0"/>
              <a:t>, Sep. 16: 	</a:t>
            </a:r>
            <a:r>
              <a:rPr lang="en-GB" sz="1400" dirty="0" smtClean="0"/>
              <a:t>CT#89-e_GTW_3</a:t>
            </a:r>
            <a:endParaRPr lang="fr-FR" sz="1400" dirty="0"/>
          </a:p>
          <a:p>
            <a:pPr lvl="1"/>
            <a:r>
              <a:rPr lang="en-GB" sz="1600" dirty="0" smtClean="0"/>
              <a:t>Name + Affiliation</a:t>
            </a:r>
          </a:p>
          <a:p>
            <a:pPr lvl="2"/>
            <a:r>
              <a:rPr lang="en-GB" sz="1400" dirty="0" smtClean="0"/>
              <a:t>Format: </a:t>
            </a:r>
            <a:r>
              <a:rPr lang="en-GB" sz="1400" dirty="0" err="1" smtClean="0"/>
              <a:t>FirstName</a:t>
            </a:r>
            <a:r>
              <a:rPr lang="en-GB" sz="1400" dirty="0" smtClean="0"/>
              <a:t> (company/organisation)</a:t>
            </a:r>
          </a:p>
          <a:p>
            <a:pPr lvl="2"/>
            <a:r>
              <a:rPr lang="en-GB" sz="1400" dirty="0" smtClean="0"/>
              <a:t>E.g.: Lionel (ORANGE)</a:t>
            </a:r>
          </a:p>
          <a:p>
            <a:r>
              <a:rPr lang="en-GB" sz="1800" dirty="0" smtClean="0"/>
              <a:t>Click on "Enter as Participant"</a:t>
            </a:r>
          </a:p>
          <a:p>
            <a:r>
              <a:rPr lang="en-GB" sz="1800" dirty="0" smtClean="0"/>
              <a:t> Raise your hand to be added in the queue</a:t>
            </a:r>
          </a:p>
          <a:p>
            <a:pPr lvl="1"/>
            <a:r>
              <a:rPr lang="en-GB" sz="1400" dirty="0" smtClean="0"/>
              <a:t>The list is time-ordered</a:t>
            </a:r>
          </a:p>
          <a:p>
            <a:pPr lvl="1"/>
            <a:r>
              <a:rPr lang="en-GB" sz="1400" dirty="0" smtClean="0"/>
              <a:t>You can remove yourself from the queue (if not required anymore)</a:t>
            </a:r>
          </a:p>
          <a:p>
            <a:r>
              <a:rPr lang="en-GB" sz="1800" dirty="0" smtClean="0"/>
              <a:t>The floor is given by the chair</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5648" y="1832309"/>
            <a:ext cx="3402083" cy="38219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3981" y="2582934"/>
            <a:ext cx="3119257" cy="38219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45579441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a:t>
            </a:r>
            <a:r>
              <a:rPr lang="fr-FR" dirty="0" smtClean="0"/>
              <a:t> You!</a:t>
            </a:r>
            <a:endParaRPr lang="fr-FR" dirty="0"/>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Chairman</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Behrouz Aghili</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ATIS</a:t>
            </a:r>
            <a:br>
              <a:rPr lang="fr-FR" altLang="en-US" sz="1800"/>
            </a:br>
            <a:r>
              <a:rPr lang="en-US" altLang="en-US" sz="1800"/>
              <a:t>behrouz.aghili@interdigital.com</a:t>
            </a:r>
            <a:endParaRPr lang="fr-FR" altLang="en-US" sz="1800"/>
          </a:p>
          <a:p>
            <a:pPr>
              <a:lnSpc>
                <a:spcPct val="100000"/>
              </a:lnSpc>
              <a:spcBef>
                <a:spcPct val="0"/>
              </a:spcBef>
              <a:buFontTx/>
              <a:buNone/>
            </a:pPr>
            <a:endParaRPr lang="fr-FR" altLang="en-US" sz="1800"/>
          </a:p>
          <a:p>
            <a:pPr>
              <a:buFontTx/>
              <a:buNone/>
            </a:pPr>
            <a:endParaRPr lang="fr-FR" altLang="en-US" sz="1800"/>
          </a:p>
          <a:p>
            <a:pPr>
              <a:buFontTx/>
              <a:buNone/>
            </a:pPr>
            <a:endParaRPr lang="en-US" altLang="en-US" sz="1800"/>
          </a:p>
        </p:txBody>
      </p:sp>
      <p:sp>
        <p:nvSpPr>
          <p:cNvPr id="4101"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J</a:t>
            </a:r>
            <a:r>
              <a:rPr lang="fr-FR" altLang="en-US" sz="1800" dirty="0" err="1"/>
              <a:t>ohannes</a:t>
            </a:r>
            <a:r>
              <a:rPr lang="fr-FR" altLang="en-US" sz="1800" dirty="0"/>
              <a:t> Achter</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johannes.achter@magenta.at</a:t>
            </a:r>
            <a:endParaRPr lang="fr-FR" altLang="en-US" sz="1800" dirty="0"/>
          </a:p>
          <a:p>
            <a:pPr>
              <a:buFontTx/>
              <a:buNone/>
            </a:pPr>
            <a:endParaRPr lang="en-US" altLang="en-US" sz="1800" dirty="0"/>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t>kimmo.kymalainen@etsi.org</a:t>
            </a:r>
            <a:endParaRPr lang="en-US" altLang="en-US" sz="1800" dirty="0"/>
          </a:p>
        </p:txBody>
      </p:sp>
      <p:pic>
        <p:nvPicPr>
          <p:cNvPr id="4105" name="Picture 2"/>
          <p:cNvPicPr>
            <a:picLocks noChangeAspect="1"/>
          </p:cNvPicPr>
          <p:nvPr/>
        </p:nvPicPr>
        <p:blipFill>
          <a:blip r:embed="rId4">
            <a:extLst>
              <a:ext uri="{28A0092B-C50C-407E-A947-70E740481C1C}">
                <a14:useLocalDpi xmlns:a14="http://schemas.microsoft.com/office/drawing/2010/main" val="0"/>
              </a:ext>
            </a:extLst>
          </a:blip>
          <a:srcRect t="26517" r="27983"/>
          <a:stretch>
            <a:fillRect/>
          </a:stretch>
        </p:blipFill>
        <p:spPr bwMode="auto">
          <a:xfrm>
            <a:off x="6210300" y="3505200"/>
            <a:ext cx="12477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
          <p:cNvPicPr>
            <a:picLocks noChangeAspect="1"/>
          </p:cNvPicPr>
          <p:nvPr/>
        </p:nvPicPr>
        <p:blipFill>
          <a:blip r:embed="rId5">
            <a:extLst>
              <a:ext uri="{28A0092B-C50C-407E-A947-70E740481C1C}">
                <a14:useLocalDpi xmlns:a14="http://schemas.microsoft.com/office/drawing/2010/main" val="0"/>
              </a:ext>
            </a:extLst>
          </a:blip>
          <a:srcRect l="34241" t="34871" r="32156" b="33260"/>
          <a:stretch>
            <a:fillRect/>
          </a:stretch>
        </p:blipFill>
        <p:spPr bwMode="auto">
          <a:xfrm>
            <a:off x="6358467" y="2011472"/>
            <a:ext cx="1099608" cy="1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 xmlns:a16="http://schemas.microsoft.com/office/drawing/2014/main" id="{A1F42FB0-3F4D-4D24-93E6-391849EBED8B}"/>
              </a:ext>
            </a:extLst>
          </p:cNvPr>
          <p:cNvPicPr>
            <a:picLocks noChangeAspect="1"/>
          </p:cNvPicPr>
          <p:nvPr/>
        </p:nvPicPr>
        <p:blipFill>
          <a:blip r:embed="rId8"/>
          <a:stretch>
            <a:fillRect/>
          </a:stretch>
        </p:blipFill>
        <p:spPr>
          <a:xfrm>
            <a:off x="702734" y="4775200"/>
            <a:ext cx="1460975" cy="1429189"/>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General Information</a:t>
            </a:r>
            <a:endParaRPr lang="fr-FR" dirty="0"/>
          </a:p>
        </p:txBody>
      </p:sp>
      <p:sp>
        <p:nvSpPr>
          <p:cNvPr id="4" name="Espace réservé du contenu 3"/>
          <p:cNvSpPr>
            <a:spLocks noGrp="1"/>
          </p:cNvSpPr>
          <p:nvPr>
            <p:ph idx="1"/>
          </p:nvPr>
        </p:nvSpPr>
        <p:spPr/>
        <p:txBody>
          <a:bodyPr/>
          <a:lstStyle/>
          <a:p>
            <a:pPr lvl="0"/>
            <a:r>
              <a:rPr lang="en-GB" sz="2400" dirty="0" smtClean="0"/>
              <a:t>meeting duration:</a:t>
            </a:r>
          </a:p>
          <a:p>
            <a:pPr lvl="1"/>
            <a:r>
              <a:rPr lang="en-GB" sz="2000" dirty="0" smtClean="0"/>
              <a:t>Sunday 13.09.2020 22:00 </a:t>
            </a:r>
            <a:r>
              <a:rPr lang="fr-FR" sz="2000" dirty="0" smtClean="0"/>
              <a:t>UTC</a:t>
            </a:r>
            <a:r>
              <a:rPr lang="en-GB" sz="2000" dirty="0" smtClean="0"/>
              <a:t> until Wed 16.09.2020 21:30 </a:t>
            </a:r>
            <a:r>
              <a:rPr lang="fr-FR" sz="2000" dirty="0" smtClean="0"/>
              <a:t>UTC</a:t>
            </a:r>
            <a:endParaRPr lang="en-GB" sz="2000" dirty="0" smtClean="0"/>
          </a:p>
          <a:p>
            <a:pPr lvl="1"/>
            <a:r>
              <a:rPr lang="en-GB" sz="2000" dirty="0" smtClean="0"/>
              <a:t>Kick-off by the CT chair with the usual reminders and the approval of the agenda.</a:t>
            </a:r>
            <a:endParaRPr lang="fr-FR" sz="2000" dirty="0" smtClean="0"/>
          </a:p>
          <a:p>
            <a:pPr lvl="0"/>
            <a:r>
              <a:rPr lang="en-GB" sz="2400" dirty="0" smtClean="0"/>
              <a:t>type of meeting:</a:t>
            </a:r>
          </a:p>
          <a:p>
            <a:pPr lvl="1"/>
            <a:r>
              <a:rPr lang="en-GB" sz="2000" dirty="0" smtClean="0"/>
              <a:t>electronic meeting based on </a:t>
            </a:r>
            <a:r>
              <a:rPr lang="fr-FR" sz="2000" dirty="0" smtClean="0"/>
              <a:t>email exchanges, </a:t>
            </a:r>
            <a:r>
              <a:rPr lang="en-GB" sz="2000" dirty="0" smtClean="0"/>
              <a:t>with full decision power </a:t>
            </a:r>
          </a:p>
          <a:p>
            <a:pPr lvl="1"/>
            <a:r>
              <a:rPr lang="en-GB" sz="2000" dirty="0" smtClean="0"/>
              <a:t>Daily Online Sessions using </a:t>
            </a:r>
            <a:r>
              <a:rPr lang="en-GB" sz="2000" dirty="0" err="1" smtClean="0"/>
              <a:t>GoToWebinar</a:t>
            </a:r>
            <a:r>
              <a:rPr lang="en-GB" sz="2000" dirty="0" smtClean="0"/>
              <a:t> (except if not required)</a:t>
            </a:r>
          </a:p>
          <a:p>
            <a:pPr lvl="2"/>
            <a:r>
              <a:rPr lang="en-US" sz="1800" dirty="0" smtClean="0"/>
              <a:t>Only open to registered delegates and invitations will only be sent to registered delegates</a:t>
            </a:r>
          </a:p>
          <a:p>
            <a:pPr lvl="2"/>
            <a:r>
              <a:rPr lang="en-US" sz="1800" dirty="0" smtClean="0"/>
              <a:t>Exact session agenda</a:t>
            </a:r>
            <a:r>
              <a:rPr lang="en-GB" sz="1800" dirty="0" smtClean="0"/>
              <a:t> announced by the CT chair at the latest 18 hours before</a:t>
            </a:r>
          </a:p>
          <a:p>
            <a:pPr lvl="2"/>
            <a:r>
              <a:rPr lang="en-GB" sz="1800" dirty="0" smtClean="0"/>
              <a:t>Any conclusion reached during the online sessions will be reassessed on the email list</a:t>
            </a:r>
            <a:endParaRPr lang="fr-FR" sz="1800" dirty="0" smtClean="0"/>
          </a:p>
          <a:p>
            <a:pPr lvl="0"/>
            <a:r>
              <a:rPr lang="en-GB" sz="2400" dirty="0" smtClean="0"/>
              <a:t>location:</a:t>
            </a:r>
          </a:p>
          <a:p>
            <a:pPr lvl="1"/>
            <a:r>
              <a:rPr lang="en-GB" sz="2000" dirty="0" smtClean="0"/>
              <a:t>CT89e email reflector: </a:t>
            </a:r>
            <a:r>
              <a:rPr lang="en-GB" sz="2000" dirty="0" smtClean="0">
                <a:hlinkClick r:id="rId2"/>
              </a:rPr>
              <a:t>3GPP_CT89_E_Meeting@list.etsi.org</a:t>
            </a:r>
            <a:endParaRPr lang="en-GB" sz="2000" dirty="0" smtClean="0"/>
          </a:p>
          <a:p>
            <a:pPr lvl="1"/>
            <a:r>
              <a:rPr lang="en-GB" sz="2000" dirty="0" smtClean="0"/>
              <a:t>Automatic subscription after registration to the e-meeting</a:t>
            </a:r>
            <a:endParaRPr lang="fr-FR" sz="2400" dirty="0"/>
          </a:p>
        </p:txBody>
      </p:sp>
    </p:spTree>
    <p:extLst>
      <p:ext uri="{BB962C8B-B14F-4D97-AF65-F5344CB8AC3E}">
        <p14:creationId xmlns:p14="http://schemas.microsoft.com/office/powerpoint/2010/main" val="320007180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Please REGISTER</a:t>
            </a:r>
          </a:p>
          <a:p>
            <a:pPr lvl="1"/>
            <a:r>
              <a:rPr lang="en-US" dirty="0" smtClean="0"/>
              <a:t>Registration only open to 3GPP delegates</a:t>
            </a:r>
          </a:p>
          <a:p>
            <a:pPr lvl="1"/>
            <a:r>
              <a:rPr lang="en-US" dirty="0" smtClean="0"/>
              <a:t>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sz="2000" dirty="0" smtClean="0"/>
              <a:t>Full agenda</a:t>
            </a:r>
          </a:p>
          <a:p>
            <a:r>
              <a:rPr lang="en-US" sz="2000" dirty="0" smtClean="0"/>
              <a:t>Highest </a:t>
            </a:r>
            <a:r>
              <a:rPr lang="en-US" sz="2000" dirty="0"/>
              <a:t>Priority will be given to the </a:t>
            </a:r>
            <a:r>
              <a:rPr lang="en-US" sz="2000" dirty="0" smtClean="0"/>
              <a:t>completion of the exceptions for Rel-16 work items</a:t>
            </a:r>
          </a:p>
          <a:p>
            <a:pPr lvl="1"/>
            <a:r>
              <a:rPr lang="en-US" sz="1800" dirty="0" smtClean="0"/>
              <a:t>Working agreement</a:t>
            </a:r>
          </a:p>
          <a:p>
            <a:pPr lvl="1"/>
            <a:r>
              <a:rPr lang="en-US" sz="1800" dirty="0" smtClean="0"/>
              <a:t>Rel-16 WI exception</a:t>
            </a:r>
          </a:p>
          <a:p>
            <a:pPr lvl="1"/>
            <a:r>
              <a:rPr lang="en-US" sz="1800" dirty="0" smtClean="0"/>
              <a:t>LS In &amp; LS Out proposals</a:t>
            </a:r>
          </a:p>
          <a:p>
            <a:pPr lvl="1"/>
            <a:r>
              <a:rPr lang="en-US" sz="1800" dirty="0"/>
              <a:t>New Work Item and Study Item descriptions for Rel-17</a:t>
            </a:r>
          </a:p>
          <a:p>
            <a:pPr lvl="1"/>
            <a:r>
              <a:rPr lang="en-US" sz="1800" dirty="0" smtClean="0"/>
              <a:t>CRs </a:t>
            </a:r>
            <a:r>
              <a:rPr lang="en-US" sz="1800" dirty="0"/>
              <a:t>(CR packs) 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r>
              <a:rPr lang="en-US" sz="2000" dirty="0" smtClean="0"/>
              <a:t>Other items will be given with a lower priority, e.g.:</a:t>
            </a:r>
          </a:p>
          <a:p>
            <a:pPr lvl="1"/>
            <a:r>
              <a:rPr lang="en-US" sz="1800" dirty="0" smtClean="0"/>
              <a:t>CRs on pre-Rel-16</a:t>
            </a:r>
          </a:p>
          <a:p>
            <a:pPr lvl="1"/>
            <a:r>
              <a:rPr lang="en-US" sz="1800" dirty="0" smtClean="0"/>
              <a:t>CT WG/IETF status Reports</a:t>
            </a:r>
          </a:p>
          <a:p>
            <a:pPr lvl="1"/>
            <a:r>
              <a:rPr lang="en-US" sz="1800" dirty="0" err="1" smtClean="0"/>
              <a:t>Workplan</a:t>
            </a:r>
            <a:r>
              <a:rPr lang="en-US" sz="1800" dirty="0" smtClean="0"/>
              <a:t> update</a:t>
            </a:r>
          </a:p>
        </p:txBody>
      </p:sp>
    </p:spTree>
    <p:extLst>
      <p:ext uri="{BB962C8B-B14F-4D97-AF65-F5344CB8AC3E}">
        <p14:creationId xmlns:p14="http://schemas.microsoft.com/office/powerpoint/2010/main" val="214747982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CT#89e email </a:t>
            </a:r>
            <a:r>
              <a:rPr lang="fr-FR" dirty="0" err="1" smtClean="0"/>
              <a:t>reflector</a:t>
            </a:r>
            <a:endParaRPr lang="fr-FR" dirty="0"/>
          </a:p>
        </p:txBody>
      </p:sp>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1016008777"/>
              </p:ext>
            </p:extLst>
          </p:nvPr>
        </p:nvGraphicFramePr>
        <p:xfrm>
          <a:off x="2156334" y="1716638"/>
          <a:ext cx="9416966" cy="2499360"/>
        </p:xfrm>
        <a:graphic>
          <a:graphicData uri="http://schemas.openxmlformats.org/drawingml/2006/table">
            <a:tbl>
              <a:tblPr/>
              <a:tblGrid>
                <a:gridCol w="834141"/>
                <a:gridCol w="3874342"/>
                <a:gridCol w="2375579"/>
                <a:gridCol w="2332904"/>
              </a:tblGrid>
              <a:tr h="0">
                <a:tc>
                  <a:txBody>
                    <a:bodyPr/>
                    <a:lstStyle/>
                    <a:p>
                      <a:r>
                        <a:rPr lang="fr-FR" dirty="0"/>
                        <a:t> </a:t>
                      </a:r>
                    </a:p>
                  </a:txBody>
                  <a:tcPr anchor="ctr">
                    <a:lnL>
                      <a:noFill/>
                    </a:lnL>
                    <a:lnR>
                      <a:noFill/>
                    </a:lnR>
                    <a:lnT>
                      <a:noFill/>
                    </a:lnT>
                    <a:lnB>
                      <a:noFill/>
                    </a:lnB>
                  </a:tcPr>
                </a:tc>
                <a:tc gridSpan="3">
                  <a:txBody>
                    <a:bodyPr/>
                    <a:lstStyle/>
                    <a:p>
                      <a:r>
                        <a:rPr lang="fr-FR" sz="2800" dirty="0" smtClean="0">
                          <a:hlinkClick r:id="rId2"/>
                        </a:rPr>
                        <a:t>https://www.3gpp.org/ftp/tsg_ct/TSG_CT/TSGC_89e</a:t>
                      </a:r>
                      <a:r>
                        <a:rPr lang="fr-FR" sz="2800" dirty="0" smtClean="0"/>
                        <a:t> </a:t>
                      </a:r>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p:txBody>
          <a:bodyPr/>
          <a:lstStyle/>
          <a:p>
            <a:r>
              <a:rPr lang="fr-FR" sz="2400" dirty="0" smtClean="0"/>
              <a:t>As </a:t>
            </a:r>
            <a:r>
              <a:rPr lang="fr-FR" sz="2400" dirty="0" err="1" smtClean="0"/>
              <a:t>usual</a:t>
            </a:r>
            <a:r>
              <a:rPr lang="fr-FR" sz="2400" dirty="0" smtClean="0"/>
              <a:t>, Kimmo (MCC) </a:t>
            </a:r>
            <a:r>
              <a:rPr lang="fr-FR" sz="2400" dirty="0" err="1" smtClean="0"/>
              <a:t>will</a:t>
            </a:r>
            <a:r>
              <a:rPr lang="fr-FR" sz="2400" dirty="0" smtClean="0"/>
              <a:t> </a:t>
            </a:r>
            <a:r>
              <a:rPr lang="en-GB" sz="2400" dirty="0" smtClean="0"/>
              <a:t>allocate </a:t>
            </a:r>
            <a:r>
              <a:rPr lang="en-GB" sz="2400" dirty="0" err="1"/>
              <a:t>tdoc</a:t>
            </a:r>
            <a:r>
              <a:rPr lang="en-GB" sz="2400" dirty="0"/>
              <a:t> </a:t>
            </a:r>
            <a:r>
              <a:rPr lang="en-GB" sz="2400" dirty="0" smtClean="0"/>
              <a:t>numbers</a:t>
            </a:r>
          </a:p>
          <a:p>
            <a:pPr lvl="1"/>
            <a:r>
              <a:rPr lang="en-GB" sz="2000" dirty="0" smtClean="0"/>
              <a:t>Please send </a:t>
            </a:r>
            <a:r>
              <a:rPr lang="en-GB" sz="2000" dirty="0"/>
              <a:t>an email to Kimmo Kymalainen </a:t>
            </a:r>
            <a:r>
              <a:rPr lang="en-GB" sz="2000" dirty="0" smtClean="0"/>
              <a:t>(</a:t>
            </a:r>
            <a:r>
              <a:rPr lang="en-GB" sz="2000" dirty="0" smtClean="0">
                <a:hlinkClick r:id="rId2"/>
              </a:rPr>
              <a:t>Kimmo.Kymalainen@etsi.org</a:t>
            </a:r>
            <a:r>
              <a:rPr lang="en-GB" sz="2000" dirty="0"/>
              <a:t>)</a:t>
            </a:r>
            <a:endParaRPr lang="en-GB" sz="2000" dirty="0" smtClean="0"/>
          </a:p>
          <a:p>
            <a:r>
              <a:rPr lang="en-GB" sz="2400" dirty="0" smtClean="0"/>
              <a:t>New </a:t>
            </a:r>
            <a:r>
              <a:rPr lang="en-GB" sz="2400" dirty="0"/>
              <a:t>documents must be uploaded to the </a:t>
            </a:r>
            <a:r>
              <a:rPr lang="en-GB" sz="2400" dirty="0" smtClean="0"/>
              <a:t>"Inbox" folder</a:t>
            </a:r>
          </a:p>
          <a:p>
            <a:r>
              <a:rPr lang="en-GB" sz="2400" dirty="0" smtClean="0"/>
              <a:t>"Inbox/Drafts" folder can be used to work offline on documents</a:t>
            </a:r>
          </a:p>
          <a:p>
            <a:pPr lvl="1"/>
            <a:r>
              <a:rPr lang="en-GB" sz="2000" dirty="0" smtClean="0"/>
              <a:t>Please DO NOT use official filename when using the </a:t>
            </a:r>
            <a:r>
              <a:rPr lang="en-GB" sz="2000" dirty="0"/>
              <a:t>"Inbox/Drafts" </a:t>
            </a:r>
            <a:r>
              <a:rPr lang="en-GB" sz="2000" dirty="0" smtClean="0"/>
              <a:t>folder (see slide 8)</a:t>
            </a:r>
          </a:p>
          <a:p>
            <a:r>
              <a:rPr lang="fr-FR" sz="2400" dirty="0" smtClean="0"/>
              <a:t>"</a:t>
            </a:r>
            <a:r>
              <a:rPr lang="fr-FR" sz="2400" dirty="0"/>
              <a:t>Inbox" and "Inbox/</a:t>
            </a:r>
            <a:r>
              <a:rPr lang="fr-FR" sz="2400" dirty="0" err="1"/>
              <a:t>Drafts</a:t>
            </a:r>
            <a:r>
              <a:rPr lang="fr-FR" sz="2400" dirty="0"/>
              <a:t>" </a:t>
            </a:r>
            <a:r>
              <a:rPr lang="fr-FR" sz="2400" dirty="0" err="1"/>
              <a:t>can</a:t>
            </a:r>
            <a:r>
              <a:rPr lang="fr-FR" sz="2400" dirty="0"/>
              <a:t> </a:t>
            </a:r>
            <a:r>
              <a:rPr lang="fr-FR" sz="2400" dirty="0" err="1"/>
              <a:t>be</a:t>
            </a:r>
            <a:r>
              <a:rPr lang="fr-FR" sz="2400" dirty="0"/>
              <a:t> </a:t>
            </a:r>
            <a:r>
              <a:rPr lang="fr-FR" sz="2400" dirty="0" err="1"/>
              <a:t>used</a:t>
            </a:r>
            <a:r>
              <a:rPr lang="fr-FR" sz="2400" dirty="0"/>
              <a:t> by </a:t>
            </a:r>
            <a:r>
              <a:rPr lang="fr-FR" sz="2400" dirty="0" err="1"/>
              <a:t>delegates</a:t>
            </a:r>
            <a:r>
              <a:rPr lang="fr-FR" sz="2400" dirty="0"/>
              <a:t> </a:t>
            </a:r>
            <a:r>
              <a:rPr lang="fr-FR" sz="2400" dirty="0" err="1" smtClean="0"/>
              <a:t>without</a:t>
            </a:r>
            <a:r>
              <a:rPr lang="fr-FR" sz="2400" dirty="0" smtClean="0"/>
              <a:t> FTP.</a:t>
            </a:r>
          </a:p>
          <a:p>
            <a:pPr lvl="1"/>
            <a:r>
              <a:rPr lang="fr-FR" sz="2000" dirty="0" smtClean="0"/>
              <a:t>On </a:t>
            </a:r>
            <a:r>
              <a:rPr lang="fr-FR" sz="2000" dirty="0"/>
              <a:t>the web, </a:t>
            </a:r>
            <a:r>
              <a:rPr lang="fr-FR" sz="2000" dirty="0" err="1"/>
              <a:t>it</a:t>
            </a:r>
            <a:r>
              <a:rPr lang="fr-FR" sz="2000" dirty="0"/>
              <a:t>  </a:t>
            </a:r>
            <a:r>
              <a:rPr lang="fr-FR" sz="2000" dirty="0" err="1"/>
              <a:t>is</a:t>
            </a:r>
            <a:r>
              <a:rPr lang="fr-FR" sz="2000" dirty="0"/>
              <a:t> possible to </a:t>
            </a:r>
            <a:r>
              <a:rPr lang="fr-FR" sz="2000" dirty="0" smtClean="0"/>
              <a:t>log in (</a:t>
            </a:r>
            <a:r>
              <a:rPr lang="fr-FR" sz="2000" dirty="0" err="1" smtClean="0"/>
              <a:t>using</a:t>
            </a:r>
            <a:r>
              <a:rPr lang="fr-FR" sz="2000" dirty="0" smtClean="0"/>
              <a:t> </a:t>
            </a:r>
            <a:r>
              <a:rPr lang="fr-FR" sz="2000" dirty="0"/>
              <a:t>EOL </a:t>
            </a:r>
            <a:r>
              <a:rPr lang="fr-FR" sz="2000" dirty="0" err="1"/>
              <a:t>account</a:t>
            </a:r>
            <a:r>
              <a:rPr lang="fr-FR" sz="2000" dirty="0"/>
              <a:t>) and </a:t>
            </a:r>
            <a:r>
              <a:rPr lang="fr-FR" sz="2000" dirty="0" err="1" smtClean="0"/>
              <a:t>then</a:t>
            </a:r>
            <a:r>
              <a:rPr lang="fr-FR" sz="2000" dirty="0" smtClean="0"/>
              <a:t> </a:t>
            </a:r>
            <a:r>
              <a:rPr lang="fr-FR" sz="2000" dirty="0" err="1" smtClean="0"/>
              <a:t>updload</a:t>
            </a:r>
            <a:r>
              <a:rPr lang="fr-FR" sz="2000" dirty="0" smtClean="0"/>
              <a:t> documents</a:t>
            </a:r>
            <a:r>
              <a:rPr lang="en-GB" sz="2000" dirty="0"/>
              <a:t/>
            </a:r>
            <a:br>
              <a:rPr lang="en-GB" sz="2000" dirty="0"/>
            </a:br>
            <a:endParaRPr lang="fr-FR" sz="20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a:t>
            </a:r>
            <a:r>
              <a:rPr lang="fr-FR" dirty="0" smtClean="0"/>
              <a:t>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smtClean="0"/>
              <a:t>For draft version of revised document, please use:</a:t>
            </a:r>
            <a:endParaRPr lang="en-US" dirty="0"/>
          </a:p>
          <a:p>
            <a:pPr lvl="1"/>
            <a:r>
              <a:rPr lang="en-GB" dirty="0"/>
              <a:t>CP-20&lt;</a:t>
            </a:r>
            <a:r>
              <a:rPr lang="en-GB" dirty="0" err="1"/>
              <a:t>originalTdocNbr</a:t>
            </a:r>
            <a:r>
              <a:rPr lang="en-GB" dirty="0"/>
              <a:t>&gt;_rev</a:t>
            </a:r>
            <a:r>
              <a:rPr lang="en-GB" dirty="0" smtClean="0"/>
              <a:t>&lt;#&gt;</a:t>
            </a:r>
          </a:p>
          <a:p>
            <a:pPr lvl="1"/>
            <a:r>
              <a:rPr lang="en-GB" dirty="0" smtClean="0"/>
              <a:t>E.g. CP-20</a:t>
            </a:r>
            <a:r>
              <a:rPr lang="en-US" dirty="0" smtClean="0"/>
              <a:t>2015_</a:t>
            </a:r>
            <a:r>
              <a:rPr lang="en-GB" dirty="0"/>
              <a:t>rev1</a:t>
            </a:r>
            <a:r>
              <a:rPr lang="en-US" dirty="0" smtClean="0"/>
              <a:t>.zip</a:t>
            </a:r>
          </a:p>
          <a:p>
            <a:pPr lvl="1"/>
            <a:r>
              <a:rPr lang="en-US" dirty="0" smtClean="0"/>
              <a:t>Revision number is incremented by the source company.</a:t>
            </a:r>
            <a:endParaRPr lang="en-GB" dirty="0" smtClean="0"/>
          </a:p>
          <a:p>
            <a:r>
              <a:rPr lang="en-US" dirty="0" smtClean="0"/>
              <a:t>Proposed revisions/comments </a:t>
            </a:r>
            <a:r>
              <a:rPr lang="en-US" dirty="0"/>
              <a:t>on the draft document, </a:t>
            </a:r>
            <a:r>
              <a:rPr lang="en-US" dirty="0" smtClean="0"/>
              <a:t>please append your initials.</a:t>
            </a:r>
            <a:endParaRPr lang="fr-FR" dirty="0"/>
          </a:p>
          <a:p>
            <a:pPr lvl="1"/>
            <a:r>
              <a:rPr lang="en-GB" dirty="0"/>
              <a:t>CP-20&lt;</a:t>
            </a:r>
            <a:r>
              <a:rPr lang="en-GB" dirty="0" err="1"/>
              <a:t>originalTdocNbr</a:t>
            </a:r>
            <a:r>
              <a:rPr lang="en-GB" dirty="0"/>
              <a:t>&gt;_rev</a:t>
            </a:r>
            <a:r>
              <a:rPr lang="en-GB" dirty="0" smtClean="0"/>
              <a:t>&lt;#&gt;_&lt;</a:t>
            </a:r>
            <a:r>
              <a:rPr lang="en-GB" dirty="0" err="1" smtClean="0"/>
              <a:t>nn</a:t>
            </a:r>
            <a:r>
              <a:rPr lang="en-GB" dirty="0" smtClean="0"/>
              <a:t>&gt;</a:t>
            </a:r>
          </a:p>
          <a:p>
            <a:pPr lvl="1"/>
            <a:r>
              <a:rPr lang="en-GB" dirty="0" smtClean="0"/>
              <a:t>E.g. CP-20</a:t>
            </a:r>
            <a:r>
              <a:rPr lang="en-US" dirty="0" smtClean="0"/>
              <a:t>2015_</a:t>
            </a:r>
            <a:r>
              <a:rPr lang="en-GB" dirty="0"/>
              <a:t>rev1_kk</a:t>
            </a:r>
            <a:r>
              <a:rPr lang="en-US" dirty="0" smtClean="0"/>
              <a:t>.zip, </a:t>
            </a:r>
            <a:r>
              <a:rPr lang="en-GB" dirty="0" smtClean="0"/>
              <a:t>CP-20</a:t>
            </a:r>
            <a:r>
              <a:rPr lang="en-US" dirty="0" smtClean="0"/>
              <a:t>2015_</a:t>
            </a:r>
            <a:r>
              <a:rPr lang="en-GB" dirty="0"/>
              <a:t>rev1</a:t>
            </a:r>
            <a:r>
              <a:rPr lang="en-US" dirty="0"/>
              <a:t>_kk_ja.zip</a:t>
            </a:r>
            <a:endParaRPr lang="en-GB" dirty="0"/>
          </a:p>
          <a:p>
            <a:r>
              <a:rPr lang="en-US" dirty="0" smtClean="0"/>
              <a:t>copy/paste the </a:t>
            </a:r>
            <a:r>
              <a:rPr lang="en-US" dirty="0"/>
              <a:t>hyperlink to the file stored in </a:t>
            </a:r>
            <a:r>
              <a:rPr lang="en-US" dirty="0" smtClean="0"/>
              <a:t>Inbox/Drafts and send an email on the mailing list if you want to share the information</a:t>
            </a:r>
            <a:endParaRPr lang="fr-FR" dirty="0"/>
          </a:p>
          <a:p>
            <a:pPr lvl="1"/>
            <a:r>
              <a:rPr lang="en-US" dirty="0"/>
              <a:t>e.g. </a:t>
            </a:r>
            <a:r>
              <a:rPr lang="en-US" u="sng" dirty="0" smtClean="0">
                <a:hlinkClick r:id="rId2"/>
              </a:rPr>
              <a:t>CP-202015_rev1.zip</a:t>
            </a:r>
            <a:r>
              <a:rPr lang="en-US" u="sng" dirty="0" smtClean="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Initial Agenda:		Mon	24.08.2020 22:00 UTC</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Fri</a:t>
            </a:r>
            <a:r>
              <a:rPr lang="fr-FR" sz="2400" dirty="0" smtClean="0"/>
              <a:t> 	28.08.2020 21:30 UTC</a:t>
            </a:r>
            <a:endParaRPr lang="fr-FR" sz="2400" dirty="0"/>
          </a:p>
          <a:p>
            <a:r>
              <a:rPr lang="fr-FR" sz="2400" dirty="0" smtClean="0"/>
              <a:t> (3) </a:t>
            </a:r>
            <a:r>
              <a:rPr lang="fr-FR" sz="2400" dirty="0" err="1" smtClean="0"/>
              <a:t>Tdoc</a:t>
            </a:r>
            <a:r>
              <a:rPr lang="fr-FR" sz="2400" dirty="0" smtClean="0"/>
              <a:t> </a:t>
            </a:r>
            <a:r>
              <a:rPr lang="fr-FR" sz="2400" dirty="0" err="1"/>
              <a:t>request</a:t>
            </a:r>
            <a:r>
              <a:rPr lang="fr-FR" sz="2400" dirty="0"/>
              <a:t> </a:t>
            </a:r>
            <a:r>
              <a:rPr lang="fr-FR" sz="2400" dirty="0" smtClean="0"/>
              <a:t>:		</a:t>
            </a:r>
            <a:r>
              <a:rPr lang="fr-FR" sz="2400" dirty="0" err="1" smtClean="0"/>
              <a:t>Wed</a:t>
            </a:r>
            <a:r>
              <a:rPr lang="fr-FR" sz="2400" dirty="0" smtClean="0"/>
              <a:t> 	02.09.2020 21:30 UTC</a:t>
            </a:r>
          </a:p>
          <a:p>
            <a:r>
              <a:rPr lang="fr-FR" sz="2400" dirty="0" smtClean="0"/>
              <a:t> (4)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Frid</a:t>
            </a:r>
            <a:r>
              <a:rPr lang="fr-FR" sz="2400" dirty="0" smtClean="0"/>
              <a:t> 	04.09.2020 </a:t>
            </a:r>
            <a:r>
              <a:rPr lang="fr-FR" sz="2400" dirty="0"/>
              <a:t>21:30 UTC</a:t>
            </a:r>
            <a:endParaRPr lang="fr-FR" sz="2400" dirty="0" smtClean="0"/>
          </a:p>
          <a:p>
            <a:r>
              <a:rPr lang="en-US" sz="2400" dirty="0" smtClean="0"/>
              <a:t> (5) Initial comment phase:	</a:t>
            </a:r>
            <a:r>
              <a:rPr lang="fr-FR" sz="2400" dirty="0" smtClean="0"/>
              <a:t>Mon 	</a:t>
            </a:r>
            <a:r>
              <a:rPr lang="fr-FR" sz="2400" dirty="0"/>
              <a:t>14.09.2020 21:30 UTC</a:t>
            </a:r>
            <a:endParaRPr lang="en-US" sz="2400" dirty="0" smtClean="0"/>
          </a:p>
          <a:p>
            <a:r>
              <a:rPr lang="en-US" sz="2400" dirty="0" smtClean="0"/>
              <a:t> (6) Revisions submission: 	Tues	</a:t>
            </a:r>
            <a:r>
              <a:rPr lang="fr-FR" sz="2400" dirty="0"/>
              <a:t>15.09.2020 21:30 UTC</a:t>
            </a:r>
            <a:endParaRPr lang="en-US" sz="2400" dirty="0" smtClean="0"/>
          </a:p>
          <a:p>
            <a:r>
              <a:rPr lang="en-US" sz="2400" dirty="0"/>
              <a:t> </a:t>
            </a:r>
            <a:r>
              <a:rPr lang="en-US" sz="2400" dirty="0" smtClean="0"/>
              <a:t>(7) Final comment phase :</a:t>
            </a:r>
            <a:r>
              <a:rPr lang="en-US" sz="2400" dirty="0"/>
              <a:t>	</a:t>
            </a:r>
            <a:r>
              <a:rPr lang="en-US" sz="2400" dirty="0" smtClean="0"/>
              <a:t>Wed 	16.09.2020 </a:t>
            </a:r>
            <a:r>
              <a:rPr lang="fr-FR" sz="2400" dirty="0" smtClean="0"/>
              <a:t>16:00 </a:t>
            </a:r>
            <a:r>
              <a:rPr lang="fr-FR" sz="2400" dirty="0"/>
              <a:t>UTC</a:t>
            </a:r>
            <a:endParaRPr lang="fr-FR" sz="2400" dirty="0" smtClean="0"/>
          </a:p>
          <a:p>
            <a:endParaRPr lang="fr-FR" sz="2400" dirty="0"/>
          </a:p>
        </p:txBody>
      </p:sp>
    </p:spTree>
    <p:extLst>
      <p:ext uri="{BB962C8B-B14F-4D97-AF65-F5344CB8AC3E}">
        <p14:creationId xmlns:p14="http://schemas.microsoft.com/office/powerpoint/2010/main" val="122032313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21193</TotalTime>
  <Words>1078</Words>
  <Application>Microsoft Office PowerPoint</Application>
  <PresentationFormat>Grand écran</PresentationFormat>
  <Paragraphs>185</Paragraphs>
  <Slides>15</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vt:i4>
      </vt:variant>
    </vt:vector>
  </HeadingPairs>
  <TitlesOfParts>
    <vt:vector size="21" baseType="lpstr">
      <vt:lpstr>Arial</vt:lpstr>
      <vt:lpstr>Arial </vt:lpstr>
      <vt:lpstr>Calibri</vt:lpstr>
      <vt:lpstr>Calibri Light</vt:lpstr>
      <vt:lpstr>Times New Roman</vt:lpstr>
      <vt:lpstr>Office Theme</vt:lpstr>
      <vt:lpstr>CT#89-e Guidance</vt:lpstr>
      <vt:lpstr>TSG CT Officials</vt:lpstr>
      <vt:lpstr>General Information</vt:lpstr>
      <vt:lpstr>Registration and Voting Rights</vt:lpstr>
      <vt:lpstr>Agenda</vt:lpstr>
      <vt:lpstr>Working directories</vt:lpstr>
      <vt:lpstr>Tdoc # allocation during the meeting</vt:lpstr>
      <vt:lpstr>Handling of files in Inbox/Drafts folder</vt:lpstr>
      <vt:lpstr>Deadlines (!)</vt:lpstr>
      <vt:lpstr>Approval process</vt:lpstr>
      <vt:lpstr>Proposed email subject headers</vt:lpstr>
      <vt:lpstr>GoToWebinar sessions</vt:lpstr>
      <vt:lpstr>GoToWebinar tips</vt:lpstr>
      <vt:lpstr>TOHRU hand raising tool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MORAND Lionel TGI/OLN</cp:lastModifiedBy>
  <cp:revision>825</cp:revision>
  <dcterms:created xsi:type="dcterms:W3CDTF">2010-02-05T13:52:04Z</dcterms:created>
  <dcterms:modified xsi:type="dcterms:W3CDTF">2020-08-31T13:15:20Z</dcterms:modified>
  <cp:contentStatus>Template 2017</cp:contentStatus>
</cp:coreProperties>
</file>