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40"/>
  </p:notesMasterIdLst>
  <p:handoutMasterIdLst>
    <p:handoutMasterId r:id="rId41"/>
  </p:handoutMasterIdLst>
  <p:sldIdLst>
    <p:sldId id="337" r:id="rId3"/>
    <p:sldId id="339" r:id="rId4"/>
    <p:sldId id="338" r:id="rId5"/>
    <p:sldId id="415" r:id="rId6"/>
    <p:sldId id="416" r:id="rId7"/>
    <p:sldId id="355" r:id="rId8"/>
    <p:sldId id="385" r:id="rId9"/>
    <p:sldId id="359" r:id="rId10"/>
    <p:sldId id="369" r:id="rId11"/>
    <p:sldId id="386" r:id="rId12"/>
    <p:sldId id="417" r:id="rId13"/>
    <p:sldId id="388" r:id="rId14"/>
    <p:sldId id="387" r:id="rId15"/>
    <p:sldId id="340" r:id="rId16"/>
    <p:sldId id="406" r:id="rId17"/>
    <p:sldId id="433" r:id="rId18"/>
    <p:sldId id="434" r:id="rId19"/>
    <p:sldId id="438" r:id="rId20"/>
    <p:sldId id="439" r:id="rId21"/>
    <p:sldId id="440" r:id="rId22"/>
    <p:sldId id="445" r:id="rId23"/>
    <p:sldId id="446" r:id="rId24"/>
    <p:sldId id="447" r:id="rId25"/>
    <p:sldId id="448" r:id="rId26"/>
    <p:sldId id="449" r:id="rId27"/>
    <p:sldId id="450" r:id="rId28"/>
    <p:sldId id="451" r:id="rId29"/>
    <p:sldId id="452" r:id="rId30"/>
    <p:sldId id="453" r:id="rId31"/>
    <p:sldId id="454" r:id="rId32"/>
    <p:sldId id="455" r:id="rId33"/>
    <p:sldId id="456" r:id="rId34"/>
    <p:sldId id="381" r:id="rId35"/>
    <p:sldId id="398" r:id="rId36"/>
    <p:sldId id="400" r:id="rId37"/>
    <p:sldId id="372" r:id="rId38"/>
    <p:sldId id="368" r:id="rId39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AF2F"/>
    <a:srgbClr val="FF0000"/>
    <a:srgbClr val="3399F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764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-3130" y="-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EC88B-41B2-4A31-B2A7-F92EB4BD2C1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DE411-EFFA-4E4B-988A-F82C028547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A136F-1F95-41E8-A45E-BE39AC592D5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8B456-F9B1-4AAF-9A09-31595617CBC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9/10/2015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9/10/2015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9/10/2015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9/10/2015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9/10/2015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9/10/2015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9/10/2015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0FD99-6286-4AFC-91D7-39312A529DF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9/10/2015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9/10/2015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9/10/2015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9/10/2015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A69B3-A8D0-409C-9AE6-1D9462AA3FE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5DEE4-C8EF-4DAE-B1BC-5B8EBA16B49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5FF3C-0BAB-436B-B147-DB704AEEABF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F1022-DA20-47C2-BD03-5B57638114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650E4-54FA-49A7-AF3F-8627E6E8A5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C3EB1-ADA1-4172-A3EB-752C5E2AF4F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3730E-EE2F-410B-AA42-3EC4AF123A2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 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2015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CT #</a:t>
            </a:r>
            <a:r>
              <a:rPr lang="en-US" altLang="de-DE" dirty="0" smtClean="0">
                <a:solidFill>
                  <a:schemeClr val="bg1"/>
                </a:solidFill>
              </a:rPr>
              <a:t>69, September 201</a:t>
            </a:r>
            <a:r>
              <a:rPr lang="de-DE" altLang="de-DE" dirty="0" smtClean="0">
                <a:solidFill>
                  <a:schemeClr val="bg1"/>
                </a:solidFill>
              </a:rPr>
              <a:t>5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9/10/2015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nhberry\Documents\3GPP%20Meetings\TSG%20CT%20WG4\TSG%20CT%20WG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+mn-lt"/>
                <a:cs typeface="Arial" charset="0"/>
              </a:rPr>
              <a:t>TSG CT WG</a:t>
            </a:r>
            <a:r>
              <a:rPr lang="de-DE" altLang="de-DE" sz="2400" dirty="0">
                <a:latin typeface="+mn-lt"/>
                <a:cs typeface="Arial" charset="0"/>
              </a:rPr>
              <a:t>4</a:t>
            </a:r>
            <a:r>
              <a:rPr lang="en-GB" altLang="de-DE" sz="2400" dirty="0">
                <a:latin typeface="+mn-lt"/>
                <a:cs typeface="Arial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de-DE" altLang="de-DE" sz="2400" dirty="0">
                <a:latin typeface="+mn-lt"/>
                <a:cs typeface="Arial" charset="0"/>
              </a:rPr>
              <a:t>Nigel Berry</a:t>
            </a:r>
            <a:r>
              <a:rPr lang="en-GB" altLang="de-DE" sz="2400" dirty="0">
                <a:latin typeface="+mn-lt"/>
                <a:cs typeface="Arial" charset="0"/>
              </a:rPr>
              <a:t> (</a:t>
            </a:r>
            <a:r>
              <a:rPr lang="de-DE" altLang="de-DE" sz="2400" dirty="0">
                <a:latin typeface="+mn-lt"/>
                <a:cs typeface="Arial" charset="0"/>
              </a:rPr>
              <a:t>Alcatel-Lucent</a:t>
            </a:r>
            <a:r>
              <a:rPr lang="en-GB" altLang="de-DE" sz="2400" dirty="0">
                <a:latin typeface="+mn-lt"/>
                <a:cs typeface="Arial" charset="0"/>
              </a:rPr>
              <a:t>)</a:t>
            </a: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984375" y="2011363"/>
            <a:ext cx="49069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to TSG CT #6</a:t>
            </a:r>
            <a:r>
              <a:rPr lang="de-DE" altLang="de-DE" sz="4000" dirty="0">
                <a:solidFill>
                  <a:srgbClr val="FF3300"/>
                </a:solidFill>
                <a:latin typeface="+mj-lt"/>
                <a:cs typeface="Arial" charset="0"/>
              </a:rPr>
              <a:t>9</a:t>
            </a:r>
            <a:endParaRPr lang="en-US" altLang="de-DE" sz="4000" dirty="0" smtClean="0">
              <a:solidFill>
                <a:srgbClr val="FF3300"/>
              </a:solidFill>
              <a:latin typeface="+mj-lt"/>
              <a:cs typeface="Arial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63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GB" altLang="de-DE" sz="1600" dirty="0" smtClean="0">
                <a:latin typeface="+mj-lt"/>
              </a:rPr>
              <a:t>3GPP TSG CT Plenary Meeting #69			</a:t>
            </a:r>
            <a:r>
              <a:rPr lang="de-DE" altLang="de-DE" sz="1600" dirty="0" smtClean="0">
                <a:latin typeface="+mj-lt"/>
              </a:rPr>
              <a:t>CP-15</a:t>
            </a:r>
            <a:r>
              <a:rPr lang="de-DE" altLang="de-DE" sz="1600" dirty="0">
                <a:latin typeface="+mj-lt"/>
              </a:rPr>
              <a:t>0566</a:t>
            </a:r>
            <a:endParaRPr lang="en-GB" altLang="de-DE" sz="16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r>
              <a:rPr lang="de-DE" altLang="de-DE" sz="1600" dirty="0" smtClean="0">
                <a:latin typeface="+mj-lt"/>
              </a:rPr>
              <a:t>Phoenix</a:t>
            </a:r>
            <a:r>
              <a:rPr lang="en-GB" altLang="de-DE" sz="1600" dirty="0" smtClean="0">
                <a:latin typeface="+mj-lt"/>
              </a:rPr>
              <a:t>, </a:t>
            </a:r>
            <a:r>
              <a:rPr lang="de-DE" altLang="de-DE" sz="1600" dirty="0" smtClean="0">
                <a:latin typeface="+mj-lt"/>
              </a:rPr>
              <a:t>USA</a:t>
            </a:r>
            <a:r>
              <a:rPr lang="en-US" altLang="de-DE" sz="1600" dirty="0" smtClean="0">
                <a:latin typeface="+mj-lt"/>
              </a:rPr>
              <a:t>; 14</a:t>
            </a:r>
            <a:r>
              <a:rPr lang="en-GB" altLang="de-DE" sz="1600" dirty="0" smtClean="0">
                <a:latin typeface="+mj-lt"/>
              </a:rPr>
              <a:t> – </a:t>
            </a:r>
            <a:r>
              <a:rPr lang="de-DE" altLang="de-DE" sz="1600" dirty="0" smtClean="0">
                <a:latin typeface="+mj-lt"/>
              </a:rPr>
              <a:t>15</a:t>
            </a:r>
            <a:r>
              <a:rPr lang="en-GB" altLang="de-DE" sz="1600" dirty="0" smtClean="0">
                <a:latin typeface="+mj-lt"/>
              </a:rPr>
              <a:t> </a:t>
            </a:r>
            <a:r>
              <a:rPr lang="de-DE" altLang="de-DE" sz="1600" dirty="0" smtClean="0">
                <a:latin typeface="+mj-lt"/>
              </a:rPr>
              <a:t>September</a:t>
            </a:r>
            <a:r>
              <a:rPr lang="en-GB" altLang="de-DE" sz="1600" dirty="0" smtClean="0">
                <a:latin typeface="+mj-lt"/>
              </a:rPr>
              <a:t> 201</a:t>
            </a:r>
            <a:r>
              <a:rPr lang="de-DE" altLang="de-DE" sz="1600" dirty="0">
                <a:latin typeface="+mj-lt"/>
              </a:rPr>
              <a:t>5</a:t>
            </a:r>
            <a:r>
              <a:rPr lang="de-DE" altLang="de-DE" sz="1600" dirty="0" smtClean="0">
                <a:latin typeface="+mj-lt"/>
              </a:rPr>
              <a:t>	</a:t>
            </a:r>
            <a:r>
              <a:rPr lang="fi-FI" altLang="de-DE" sz="1600" dirty="0" smtClean="0">
                <a:latin typeface="+mj-lt"/>
              </a:rPr>
              <a:t>	</a:t>
            </a:r>
            <a:r>
              <a:rPr lang="de-DE" altLang="de-DE" sz="1600" dirty="0"/>
              <a:t> </a:t>
            </a:r>
            <a:r>
              <a:rPr lang="de-DE" altLang="de-DE" sz="1400" i="1" dirty="0" smtClean="0"/>
              <a:t>Revision of </a:t>
            </a:r>
            <a:r>
              <a:rPr lang="de-DE" altLang="de-DE" sz="1400" i="1" dirty="0"/>
              <a:t>CP-150420</a:t>
            </a:r>
            <a:endParaRPr lang="en-US" altLang="de-DE" sz="1400" i="1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charset="0"/>
                <a:cs typeface="Arial" charset="0"/>
              </a:rPr>
              <a:t>Technical Reports</a:t>
            </a:r>
            <a:r>
              <a:rPr lang="nb-NO" altLang="de-DE" dirty="0" smtClean="0">
                <a:latin typeface="Arial" charset="0"/>
                <a:cs typeface="Arial" charset="0"/>
              </a:rPr>
              <a:t> for Information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0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1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2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3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4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5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de-DE" altLang="de-DE" dirty="0" smtClean="0">
                <a:latin typeface="Arial" charset="0"/>
                <a:cs typeface="Arial" charset="0"/>
              </a:rPr>
              <a:t>CT4 Summary f</a:t>
            </a:r>
            <a:r>
              <a:rPr lang="en-US" altLang="de-DE" dirty="0" smtClean="0">
                <a:latin typeface="Arial" charset="0"/>
                <a:cs typeface="Arial" charset="0"/>
              </a:rPr>
              <a:t>or CT Plenary 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876959"/>
            <a:ext cx="8686800" cy="561884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GB" sz="2000" dirty="0"/>
              <a:t>CT4 has agreed or endorsed </a:t>
            </a:r>
            <a:r>
              <a:rPr lang="en-GB" sz="2000" dirty="0" smtClean="0"/>
              <a:t>10 </a:t>
            </a:r>
            <a:r>
              <a:rPr lang="en-GB" sz="2000" dirty="0"/>
              <a:t>new Rel-13 Work Items and has just started stage 3 work for several of them.  </a:t>
            </a:r>
          </a:p>
          <a:p>
            <a:r>
              <a:rPr lang="en-GB" sz="2000" dirty="0"/>
              <a:t>Good progress has been made on many work items: IMEI signalling over </a:t>
            </a:r>
            <a:r>
              <a:rPr lang="en-GB" sz="2000" dirty="0" smtClean="0"/>
              <a:t>WLAN, </a:t>
            </a:r>
            <a:r>
              <a:rPr lang="en-GB" sz="2000" dirty="0"/>
              <a:t>EPC Signalling Improvements for Race </a:t>
            </a:r>
            <a:r>
              <a:rPr lang="en-GB" sz="2000" dirty="0" smtClean="0"/>
              <a:t>scenarios, </a:t>
            </a:r>
            <a:r>
              <a:rPr lang="en-GB" sz="2000" dirty="0"/>
              <a:t>P-CSCF Restoration for WLAN access, High Latency Communications, Monitoring enhancements and Architecture Enhancements for Service Capability Exposure</a:t>
            </a:r>
            <a:r>
              <a:rPr lang="en-GB" sz="2000" dirty="0" smtClean="0"/>
              <a:t>.</a:t>
            </a:r>
            <a:endParaRPr lang="en-GB" sz="2000" dirty="0"/>
          </a:p>
          <a:p>
            <a:r>
              <a:rPr lang="en-GB" sz="2000" dirty="0"/>
              <a:t>CT4 has not agreed yet on the protocol to retain over the new T6a/T6b reference points between the MME/SGSN and the SCEF (Service Capability Exposure Function). A conference call will take place after CT#69 to decide between HTTP Rest, Diameter or a TLV based application protocol</a:t>
            </a:r>
            <a:r>
              <a:rPr lang="en-GB" sz="2000" dirty="0" smtClean="0"/>
              <a:t>.</a:t>
            </a:r>
            <a:endParaRPr lang="en-GB" sz="2000" dirty="0"/>
          </a:p>
          <a:p>
            <a:r>
              <a:rPr lang="en-GB" sz="2000" dirty="0"/>
              <a:t>Dedicated Core Networks raised system-wide questions and comments, which also require further offline </a:t>
            </a:r>
            <a:r>
              <a:rPr lang="en-GB" sz="2000" dirty="0" smtClean="0"/>
              <a:t>discussion (some </a:t>
            </a:r>
            <a:r>
              <a:rPr lang="en-GB" sz="2000" dirty="0"/>
              <a:t>aspects may require some stage 2 updates). </a:t>
            </a:r>
          </a:p>
          <a:p>
            <a:r>
              <a:rPr lang="en-GB" sz="2000" dirty="0"/>
              <a:t>CT4 is going to start a new study, in cooperation with CT3 and SA5, to analyse the impacts of the latest IETF Diameter Base Protocol specification on the 3GPP Diameter based interfaces.</a:t>
            </a: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094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6834188" cy="639762"/>
          </a:xfrm>
        </p:spPr>
        <p:txBody>
          <a:bodyPr/>
          <a:lstStyle/>
          <a:p>
            <a:r>
              <a:rPr lang="en-GB" dirty="0" smtClean="0">
                <a:latin typeface="Arial" charset="0"/>
              </a:rPr>
              <a:t>Incoming liaisons to CT plenary</a:t>
            </a:r>
            <a:endParaRPr lang="en-GB" dirty="0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F7B0EA8-6FDB-4673-AC15-7684ACE5070E}" type="slidenum">
              <a:rPr lang="en-GB" sz="1100" smtClean="0">
                <a:solidFill>
                  <a:schemeClr val="bg1"/>
                </a:solidFill>
              </a:rPr>
              <a:pPr/>
              <a:t>12</a:t>
            </a:fld>
            <a:endParaRPr lang="en-GB" sz="1100" smtClean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2509" y="1255760"/>
            <a:ext cx="8455231" cy="40011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GB" sz="2000" dirty="0" smtClean="0">
                <a:ea typeface="ＭＳ Ｐゴシック" pitchFamily="34" charset="-128"/>
              </a:rPr>
              <a:t> None</a:t>
            </a:r>
            <a:endParaRPr lang="en-GB" sz="200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de-DE" smtClean="0">
                <a:latin typeface="Arial" charset="0"/>
                <a:cs typeface="Arial" charset="0"/>
              </a:rPr>
              <a:t>CRs for </a:t>
            </a:r>
            <a:r>
              <a:rPr lang="de-DE" altLang="de-DE" smtClean="0">
                <a:latin typeface="Arial" charset="0"/>
                <a:cs typeface="Arial" charset="0"/>
              </a:rPr>
              <a:t>C</a:t>
            </a:r>
            <a:r>
              <a:rPr lang="nb-NO" altLang="de-DE" smtClean="0">
                <a:latin typeface="Arial" charset="0"/>
                <a:cs typeface="Arial" charset="0"/>
              </a:rPr>
              <a:t>onditional </a:t>
            </a:r>
            <a:r>
              <a:rPr lang="de-DE" altLang="de-DE" smtClean="0">
                <a:latin typeface="Arial" charset="0"/>
                <a:cs typeface="Arial" charset="0"/>
              </a:rPr>
              <a:t>A</a:t>
            </a:r>
            <a:r>
              <a:rPr lang="nb-NO" altLang="de-DE" smtClean="0">
                <a:latin typeface="Arial" charset="0"/>
                <a:cs typeface="Arial" charset="0"/>
              </a:rPr>
              <a:t>pproval (CT</a:t>
            </a:r>
            <a:r>
              <a:rPr lang="de-DE" altLang="de-DE" smtClean="0">
                <a:latin typeface="Arial" charset="0"/>
                <a:cs typeface="Arial" charset="0"/>
              </a:rPr>
              <a:t>4</a:t>
            </a:r>
            <a:r>
              <a:rPr lang="nb-NO" altLang="de-DE" smtClean="0">
                <a:latin typeface="Arial" charset="0"/>
                <a:cs typeface="Arial" charset="0"/>
              </a:rPr>
              <a:t>)</a:t>
            </a:r>
            <a:endParaRPr lang="en-US" altLang="de-DE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708475" y="1600200"/>
          <a:ext cx="7727049" cy="45259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3188"/>
                <a:gridCol w="474637"/>
                <a:gridCol w="519927"/>
                <a:gridCol w="424517"/>
                <a:gridCol w="679347"/>
                <a:gridCol w="678623"/>
                <a:gridCol w="678623"/>
                <a:gridCol w="678623"/>
                <a:gridCol w="678623"/>
                <a:gridCol w="678623"/>
                <a:gridCol w="756038"/>
                <a:gridCol w="856280"/>
              </a:tblGrid>
              <a:tr h="3592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TSG_tdoc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C4 Tdoc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Agenda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Work_item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Title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Spec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CR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Cat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Version_old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Other specs affected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 anchor="ctr"/>
                </a:tc>
              </a:tr>
              <a:tr h="70048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434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C4-151378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7.2.9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Rel-12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MTCe-UEPCOP-CT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Storage of Active Timer for PSM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23.008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0457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12.7.0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23.401-2893, 23.060-1977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</a:tr>
              <a:tr h="70048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434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C4-151379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7.2.9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MTCe-UEPCOP-CT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Storage of Active Timer for PSM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23.008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0458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13.1.0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23.401-2894, 23.060-1978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</a:tr>
              <a:tr h="138284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439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C4-151343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6.3.12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eDRX-CT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eDRX impact on GTPv1 for network initiated control plane procedure 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29.060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1025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13.1.0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23.060-1983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</a:tr>
              <a:tr h="138284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439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C4-151321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6.3.12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eDRX-CT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eDRX impact on GTPv2 for network originated control plane procedure 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29.274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1610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13.2.0</a:t>
                      </a:r>
                      <a:endParaRPr lang="en-GB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23.401-2887, 23.060-1983</a:t>
                      </a:r>
                      <a:endParaRPr lang="en-GB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58" marR="9058" marT="9058" marB="9058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0" y="381000"/>
            <a:ext cx="8610600" cy="1143000"/>
          </a:xfrm>
        </p:spPr>
        <p:txBody>
          <a:bodyPr/>
          <a:lstStyle/>
          <a:p>
            <a:r>
              <a:rPr lang="en-GB" smtClean="0"/>
              <a:t>CRs to Plenary</a:t>
            </a:r>
            <a:endParaRPr lang="en-US" altLang="de-DE" smtClean="0"/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CRs agreed at:	CT4#70	  		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Rel-8	=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Rel-9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Rel-10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Rel-11	=	5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Rel-12	=	7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Rel-13	=	62			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Rel-8 to Rel-12 CRs are under FASMO acceptance, i.e. CRs that solve Frequent and Serious 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Mis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-operation Only are accepted.</a:t>
            </a:r>
          </a:p>
          <a:p>
            <a:pPr>
              <a:lnSpc>
                <a:spcPct val="80000"/>
              </a:lnSpc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216968"/>
            <a:ext cx="8567737" cy="541514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6.1.3 P-CSCF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Restoration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E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nhancements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with WLAN [PCSCF_RES_WLAN]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000" dirty="0"/>
              <a:t>Stage 2 CRs to TS 23.380 </a:t>
            </a:r>
            <a:r>
              <a:rPr lang="en-GB" sz="2000" dirty="0" smtClean="0"/>
              <a:t>were </a:t>
            </a:r>
            <a:r>
              <a:rPr lang="en-GB" sz="2000" dirty="0"/>
              <a:t>agreed. They cover the P-CSCF restoration basic mechanism for WLAN (IMS PDN connection release by the PGW), and the extension with an additional information transferred  to the UE  requesting a new IMS registration. This extension is specified for trusted and untrusted WLANs. Stage 3 CRs will be addressed in the next meeting.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532884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259110" y="1009656"/>
            <a:ext cx="8712942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6.1.5 </a:t>
            </a:r>
            <a:r>
              <a:rPr lang="en-GB" sz="2000" dirty="0">
                <a:latin typeface="Arial"/>
                <a:ea typeface="Times New Roman"/>
              </a:rPr>
              <a:t>Study on EPC Signalling Improvement for Race Scenarios</a:t>
            </a:r>
            <a:r>
              <a:rPr lang="en-GB" sz="2000" dirty="0">
                <a:latin typeface="Times New Roman"/>
                <a:ea typeface="Times New Roman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FS_EPC_SIG_RACE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 smtClean="0"/>
              <a:t>An </a:t>
            </a:r>
            <a:r>
              <a:rPr lang="en-GB" sz="2000" dirty="0"/>
              <a:t>pCR (C4-151304) was agreed clarifying the conclusions of the TR 29.811. </a:t>
            </a:r>
            <a:r>
              <a:rPr lang="en-GB" sz="2000" dirty="0" smtClean="0"/>
              <a:t>Solution </a:t>
            </a:r>
            <a:r>
              <a:rPr lang="en-GB" sz="2000" dirty="0"/>
              <a:t>5 (based on the Maximum Wait Time parameter) may also be used over roaming interfaces, if allowed by operator policy (e.g. in shared networks). TR 29.811 v1.1.0 is available in C4-151407. The study is now </a:t>
            </a:r>
            <a:r>
              <a:rPr lang="en-GB" sz="2000" dirty="0" smtClean="0"/>
              <a:t>complete </a:t>
            </a:r>
            <a:r>
              <a:rPr lang="en-GB" sz="2000" dirty="0"/>
              <a:t>but the TR still requires some minor updates regarding the PCRF behaviour (see CT3 Reply LS in C3-153436</a:t>
            </a:r>
            <a:r>
              <a:rPr lang="en-GB" sz="2000" dirty="0" smtClean="0"/>
              <a:t>).</a:t>
            </a:r>
            <a:endParaRPr lang="en-GB" sz="2000" dirty="0"/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74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1303" y="1583209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1.7 CT aspects of EVS in 3G Circuit-Switched Networks  [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EVSoCS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>
              <a:lnSpc>
                <a:spcPct val="80000"/>
              </a:lnSpc>
              <a:defRPr/>
            </a:pPr>
            <a:r>
              <a:rPr lang="en-GB" sz="2000" dirty="0" smtClean="0"/>
              <a:t>CT4 </a:t>
            </a:r>
            <a:r>
              <a:rPr lang="en-GB" sz="2000" dirty="0"/>
              <a:t>sent a Reply LS to SA4 in </a:t>
            </a:r>
            <a:r>
              <a:rPr lang="en-GB" sz="2000" dirty="0" smtClean="0"/>
              <a:t>C4-151290 with our comments.</a:t>
            </a:r>
            <a:endParaRPr lang="en-GB" sz="2000" dirty="0"/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07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20485" y="1291378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1.8 H.248 Aspects of WebRTC Data Channel on IMS Access Gateway  [WebRTCH248DC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 lvl="0"/>
            <a:r>
              <a:rPr lang="en-GB" sz="2000" dirty="0" smtClean="0"/>
              <a:t>Inputs were provided for MSRP.</a:t>
            </a:r>
          </a:p>
          <a:p>
            <a:pPr lvl="0"/>
            <a:r>
              <a:rPr lang="en-GB" sz="2000" dirty="0" smtClean="0"/>
              <a:t>A </a:t>
            </a:r>
            <a:r>
              <a:rPr lang="en-GB" sz="2000" dirty="0"/>
              <a:t>related 23.334 CR was agreed in C4-151318.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37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39941" y="1271923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smtClean="0">
                <a:latin typeface="Arial" pitchFamily="34" charset="0"/>
                <a:cs typeface="Arial" pitchFamily="34" charset="0"/>
              </a:rPr>
              <a:t>6.1.9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Monitoring Enhancements CT aspects  [MONTE-CT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>
              <a:lnSpc>
                <a:spcPct val="80000"/>
              </a:lnSpc>
              <a:defRPr/>
            </a:pPr>
            <a:r>
              <a:rPr lang="en-GB" sz="2000" dirty="0" smtClean="0"/>
              <a:t>An important </a:t>
            </a:r>
            <a:r>
              <a:rPr lang="en-GB" sz="2000" dirty="0"/>
              <a:t>discussion occurred about the selection of the protocol for the T6a/b interface between the MME/SGSN and the SCEF (Service Capability Exposure Function). </a:t>
            </a:r>
            <a:endParaRPr lang="en-GB" sz="2000" dirty="0" smtClean="0"/>
          </a:p>
          <a:p>
            <a:r>
              <a:rPr lang="en-GB" sz="2000" dirty="0"/>
              <a:t>No agreement was reached in </a:t>
            </a:r>
            <a:r>
              <a:rPr lang="en-GB" sz="2000" dirty="0" smtClean="0"/>
              <a:t>the </a:t>
            </a:r>
            <a:r>
              <a:rPr lang="en-GB" sz="2000" dirty="0"/>
              <a:t>meeting. A conference call will be </a:t>
            </a:r>
            <a:r>
              <a:rPr lang="en-GB" sz="2000" dirty="0" smtClean="0"/>
              <a:t>organized </a:t>
            </a:r>
            <a:r>
              <a:rPr lang="en-GB" sz="2000" dirty="0"/>
              <a:t>the week after CT Plenary for companies to voice their preference and a decision taken on the protocol </a:t>
            </a:r>
            <a:r>
              <a:rPr lang="en-GB" sz="2000" dirty="0" smtClean="0"/>
              <a:t>choice.</a:t>
            </a:r>
          </a:p>
          <a:p>
            <a:r>
              <a:rPr lang="en-GB" sz="2000" dirty="0"/>
              <a:t>For other interfaces, major stage 3 work occurred in this meeting with:</a:t>
            </a:r>
          </a:p>
          <a:p>
            <a:pPr lvl="1"/>
            <a:r>
              <a:rPr lang="en-GB" sz="1600" dirty="0"/>
              <a:t>a discussion paper addressing the points requiring investigation with proposals for many of them;</a:t>
            </a:r>
          </a:p>
          <a:p>
            <a:pPr lvl="1"/>
            <a:r>
              <a:rPr lang="en-GB" sz="1600" dirty="0"/>
              <a:t>a big CR to TS 29.336 describing the procedures, commands and AVPs to configure and report the MONTE events over the S6t interface between the HSS and the SCEF.</a:t>
            </a:r>
          </a:p>
          <a:p>
            <a:pPr lvl="1"/>
            <a:r>
              <a:rPr lang="en-GB" sz="1600" dirty="0"/>
              <a:t>another big CR to TS 29.272 with the impacts on existing procedures to configure and report MONTE events;</a:t>
            </a:r>
          </a:p>
          <a:p>
            <a:pPr lvl="1"/>
            <a:r>
              <a:rPr lang="en-GB" sz="1600" dirty="0"/>
              <a:t>a CR to TS 23.008 identifying the new subscriber data with a table for the AESE related data.</a:t>
            </a:r>
          </a:p>
          <a:p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2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cs typeface="Arial" charset="0"/>
              </a:rPr>
              <a:t>TSG CT WG</a:t>
            </a:r>
            <a:r>
              <a:rPr lang="de-DE" altLang="de-DE" dirty="0" smtClean="0">
                <a:cs typeface="Arial" charset="0"/>
              </a:rPr>
              <a:t>4</a:t>
            </a:r>
            <a:r>
              <a:rPr lang="en-US" altLang="de-DE" dirty="0" smtClean="0">
                <a:cs typeface="Arial" charset="0"/>
              </a:rPr>
              <a:t> </a:t>
            </a:r>
            <a:r>
              <a:rPr lang="en-GB" altLang="de-DE" dirty="0" smtClean="0">
                <a:cs typeface="Arial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8"/>
            <a:ext cx="4927600" cy="408622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cs typeface="Arial" charset="0"/>
              </a:rPr>
              <a:t>Meetings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>
                <a:cs typeface="Arial" charset="0"/>
              </a:rPr>
              <a:t>CT</a:t>
            </a:r>
            <a:r>
              <a:rPr lang="de-DE" altLang="de-DE" sz="1800" dirty="0">
                <a:cs typeface="Arial" charset="0"/>
              </a:rPr>
              <a:t>4</a:t>
            </a:r>
            <a:r>
              <a:rPr lang="en-US" altLang="de-DE" sz="1800" dirty="0">
                <a:cs typeface="Arial" charset="0"/>
              </a:rPr>
              <a:t> has had </a:t>
            </a:r>
            <a:r>
              <a:rPr lang="de-DE" altLang="de-DE" sz="1800" dirty="0" smtClean="0">
                <a:cs typeface="Arial" charset="0"/>
              </a:rPr>
              <a:t>one</a:t>
            </a:r>
            <a:r>
              <a:rPr lang="en-US" altLang="de-DE" sz="1800" dirty="0" smtClean="0">
                <a:cs typeface="Arial" charset="0"/>
              </a:rPr>
              <a:t> meeting </a:t>
            </a:r>
            <a:r>
              <a:rPr lang="en-US" altLang="de-DE" sz="1800" dirty="0">
                <a:cs typeface="Arial" charset="0"/>
              </a:rPr>
              <a:t>since the last CT plenary:</a:t>
            </a:r>
          </a:p>
          <a:p>
            <a:pPr marL="971550" lvl="2" indent="-342900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>
                <a:cs typeface="Arial" charset="0"/>
              </a:rPr>
              <a:t>CT</a:t>
            </a:r>
            <a:r>
              <a:rPr lang="de-DE" altLang="de-DE" sz="1800" dirty="0">
                <a:cs typeface="Arial" charset="0"/>
              </a:rPr>
              <a:t>4</a:t>
            </a:r>
            <a:r>
              <a:rPr lang="en-US" altLang="de-DE" sz="1800" dirty="0" smtClean="0">
                <a:cs typeface="Arial" charset="0"/>
              </a:rPr>
              <a:t>#</a:t>
            </a:r>
            <a:r>
              <a:rPr lang="de-DE" altLang="de-DE" sz="1800" dirty="0" smtClean="0">
                <a:cs typeface="Arial" charset="0"/>
              </a:rPr>
              <a:t>70</a:t>
            </a:r>
            <a:r>
              <a:rPr lang="en-US" altLang="de-DE" sz="1800" dirty="0" smtClean="0">
                <a:cs typeface="Arial" charset="0"/>
              </a:rPr>
              <a:t> (Vancouver), </a:t>
            </a:r>
            <a:r>
              <a:rPr lang="en-US" altLang="de-DE" sz="1800" dirty="0">
                <a:cs typeface="Arial" charset="0"/>
              </a:rPr>
              <a:t>co-lo</a:t>
            </a:r>
            <a:r>
              <a:rPr lang="de-DE" altLang="de-DE" sz="1800" dirty="0">
                <a:cs typeface="Arial" charset="0"/>
              </a:rPr>
              <a:t>cate</a:t>
            </a:r>
            <a:r>
              <a:rPr lang="en-US" altLang="de-DE" sz="1800" dirty="0">
                <a:cs typeface="Arial" charset="0"/>
              </a:rPr>
              <a:t>d with CT</a:t>
            </a:r>
            <a:r>
              <a:rPr lang="de-DE" altLang="de-DE" sz="1800" dirty="0" smtClean="0">
                <a:cs typeface="Arial" charset="0"/>
              </a:rPr>
              <a:t>1, CT3 and SA6;</a:t>
            </a:r>
            <a:endParaRPr lang="de-DE" altLang="de-DE" sz="1800" dirty="0">
              <a:cs typeface="Arial" charset="0"/>
            </a:endParaRPr>
          </a:p>
          <a:p>
            <a:pPr marL="1314450" lvl="3" eaLnBrk="1" hangingPunct="1">
              <a:spcBef>
                <a:spcPct val="20000"/>
              </a:spcBef>
              <a:buClr>
                <a:schemeClr val="hlink"/>
              </a:buClr>
              <a:defRPr/>
            </a:pPr>
            <a:r>
              <a:rPr lang="de-DE" altLang="de-DE" sz="1800" dirty="0" smtClean="0">
                <a:cs typeface="Arial" charset="0"/>
              </a:rPr>
              <a:t>The </a:t>
            </a:r>
            <a:r>
              <a:rPr lang="de-DE" altLang="de-DE" sz="1800" dirty="0">
                <a:cs typeface="Arial" charset="0"/>
              </a:rPr>
              <a:t>Meeting </a:t>
            </a:r>
            <a:r>
              <a:rPr lang="de-DE" altLang="de-DE" sz="1800" dirty="0" smtClean="0">
                <a:cs typeface="Arial" charset="0"/>
              </a:rPr>
              <a:t>Report is </a:t>
            </a:r>
            <a:r>
              <a:rPr lang="de-DE" altLang="de-DE" sz="1800" dirty="0">
                <a:cs typeface="Arial" charset="0"/>
              </a:rPr>
              <a:t>in </a:t>
            </a:r>
            <a:r>
              <a:rPr lang="de-DE" altLang="de-DE" sz="1800" dirty="0" smtClean="0">
                <a:cs typeface="Arial" charset="0"/>
              </a:rPr>
              <a:t>CP-150421.</a:t>
            </a:r>
            <a:endParaRPr lang="en-US" altLang="de-DE" sz="1800" dirty="0">
              <a:cs typeface="Arial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>
                <a:cs typeface="Arial" charset="0"/>
              </a:rPr>
              <a:t>CT</a:t>
            </a:r>
            <a:r>
              <a:rPr lang="de-DE" altLang="de-DE" sz="1800" dirty="0">
                <a:cs typeface="Arial" charset="0"/>
              </a:rPr>
              <a:t>4</a:t>
            </a:r>
            <a:r>
              <a:rPr lang="en-US" altLang="de-DE" sz="1800" dirty="0">
                <a:cs typeface="Arial" charset="0"/>
              </a:rPr>
              <a:t> will have </a:t>
            </a:r>
            <a:r>
              <a:rPr lang="de-DE" altLang="de-DE" sz="1800" dirty="0" smtClean="0">
                <a:cs typeface="Arial" charset="0"/>
              </a:rPr>
              <a:t>two</a:t>
            </a:r>
            <a:r>
              <a:rPr lang="en-US" altLang="de-DE" sz="1800" dirty="0" smtClean="0">
                <a:cs typeface="Arial" charset="0"/>
              </a:rPr>
              <a:t> meetings </a:t>
            </a:r>
            <a:r>
              <a:rPr lang="en-US" altLang="de-DE" sz="1800" dirty="0">
                <a:cs typeface="Arial" charset="0"/>
              </a:rPr>
              <a:t>during </a:t>
            </a:r>
            <a:r>
              <a:rPr lang="en-US" altLang="de-DE" sz="1800" dirty="0" smtClean="0">
                <a:cs typeface="Arial" charset="0"/>
              </a:rPr>
              <a:t>the next </a:t>
            </a:r>
            <a:r>
              <a:rPr lang="en-US" altLang="de-DE" sz="1800" dirty="0">
                <a:cs typeface="Arial" charset="0"/>
              </a:rPr>
              <a:t>plenary cycle:</a:t>
            </a:r>
          </a:p>
          <a:p>
            <a:pPr marL="971550" lvl="2" indent="-342900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 smtClean="0">
                <a:cs typeface="Arial" charset="0"/>
              </a:rPr>
              <a:t>CT4#70bis (Belgrade) </a:t>
            </a:r>
            <a:r>
              <a:rPr lang="en-US" altLang="de-DE" sz="1800" dirty="0">
                <a:cs typeface="Arial" charset="0"/>
              </a:rPr>
              <a:t>co-lo</a:t>
            </a:r>
            <a:r>
              <a:rPr lang="de-DE" altLang="de-DE" sz="1800" dirty="0">
                <a:cs typeface="Arial" charset="0"/>
              </a:rPr>
              <a:t>cate</a:t>
            </a:r>
            <a:r>
              <a:rPr lang="en-US" altLang="de-DE" sz="1800" dirty="0">
                <a:cs typeface="Arial" charset="0"/>
              </a:rPr>
              <a:t>d with CT</a:t>
            </a:r>
            <a:r>
              <a:rPr lang="de-DE" altLang="de-DE" sz="1800" dirty="0" smtClean="0">
                <a:cs typeface="Arial" charset="0"/>
              </a:rPr>
              <a:t>1 and CT3</a:t>
            </a:r>
            <a:r>
              <a:rPr lang="en-US" altLang="de-DE" sz="1800" dirty="0" smtClean="0">
                <a:cs typeface="Arial" charset="0"/>
              </a:rPr>
              <a:t>;</a:t>
            </a:r>
          </a:p>
          <a:p>
            <a:pPr marL="971550" lvl="2" indent="-342900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 smtClean="0">
                <a:cs typeface="Arial" charset="0"/>
              </a:rPr>
              <a:t>CT4#71 (Anaheim) co-located </a:t>
            </a:r>
            <a:r>
              <a:rPr lang="en-US" altLang="de-DE" sz="1800" dirty="0">
                <a:cs typeface="Arial" charset="0"/>
              </a:rPr>
              <a:t>with </a:t>
            </a:r>
            <a:r>
              <a:rPr lang="en-US" altLang="de-DE" sz="1800" dirty="0" smtClean="0">
                <a:cs typeface="Arial" charset="0"/>
              </a:rPr>
              <a:t>all CT, RAN, SA and GERAN WGs</a:t>
            </a:r>
            <a:endParaRPr lang="en-US" altLang="de-DE" sz="1800" dirty="0">
              <a:cs typeface="Arial" charset="0"/>
            </a:endParaRP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cs typeface="Arial" charset="0"/>
              </a:rPr>
              <a:t>TSG CT WG</a:t>
            </a:r>
            <a:r>
              <a:rPr lang="de-DE" altLang="de-DE" sz="1800" dirty="0">
                <a:cs typeface="Arial" charset="0"/>
              </a:rPr>
              <a:t>4</a:t>
            </a:r>
            <a:r>
              <a:rPr lang="en-US" altLang="de-DE" sz="1800" dirty="0"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cs typeface="Arial" charset="0"/>
              </a:rPr>
              <a:t>Chairman: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>
                <a:cs typeface="Arial" charset="0"/>
              </a:rPr>
              <a:t>Nigel Berry</a:t>
            </a:r>
            <a:r>
              <a:rPr lang="en-GB" altLang="de-DE" sz="1800" dirty="0">
                <a:cs typeface="Arial" charset="0"/>
              </a:rPr>
              <a:t/>
            </a:r>
            <a:br>
              <a:rPr lang="en-GB" altLang="de-DE" sz="1800" dirty="0">
                <a:cs typeface="Arial" charset="0"/>
              </a:rPr>
            </a:br>
            <a:r>
              <a:rPr lang="da-DK" altLang="de-DE" sz="1800" dirty="0">
                <a:cs typeface="Arial" charset="0"/>
              </a:rPr>
              <a:t>(</a:t>
            </a:r>
            <a:r>
              <a:rPr lang="de-DE" altLang="de-DE" sz="1800" dirty="0">
                <a:cs typeface="Arial" charset="0"/>
              </a:rPr>
              <a:t>Alcatel-Lucent</a:t>
            </a:r>
            <a:r>
              <a:rPr lang="da-DK" altLang="de-DE" sz="1800" dirty="0">
                <a:cs typeface="Arial" charset="0"/>
              </a:rPr>
              <a:t> / </a:t>
            </a:r>
            <a:r>
              <a:rPr lang="de-DE" altLang="de-DE" sz="1800" dirty="0">
                <a:cs typeface="Arial" charset="0"/>
              </a:rPr>
              <a:t>ETSI</a:t>
            </a:r>
            <a:r>
              <a:rPr lang="da-DK" altLang="de-DE" sz="1800" dirty="0">
                <a:cs typeface="Arial" charset="0"/>
              </a:rPr>
              <a:t>)</a:t>
            </a:r>
            <a:endParaRPr lang="en-GB" altLang="de-DE" sz="1800" dirty="0"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cs typeface="Arial" charset="0"/>
              </a:rPr>
              <a:t>Vice chairs:</a:t>
            </a:r>
            <a:endParaRPr lang="en-GB" altLang="de-DE" sz="1800" dirty="0"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>
                <a:cs typeface="Arial" charset="0"/>
              </a:rPr>
              <a:t>Lionel Morand </a:t>
            </a:r>
            <a:r>
              <a:rPr lang="en-GB" altLang="de-DE" sz="1800" dirty="0">
                <a:cs typeface="Arial" charset="0"/>
              </a:rPr>
              <a:t>(</a:t>
            </a:r>
            <a:r>
              <a:rPr lang="de-DE" altLang="de-DE" sz="1800" dirty="0">
                <a:cs typeface="Arial" charset="0"/>
              </a:rPr>
              <a:t>Orange</a:t>
            </a:r>
            <a:r>
              <a:rPr lang="en-GB" altLang="de-DE" sz="1800" dirty="0">
                <a:cs typeface="Arial" charset="0"/>
              </a:rPr>
              <a:t> / ETSI)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>
                <a:cs typeface="Arial" charset="0"/>
              </a:rPr>
              <a:t>Yvette Koza (DT</a:t>
            </a:r>
            <a:r>
              <a:rPr lang="en-GB" altLang="de-DE" sz="1800" dirty="0">
                <a:cs typeface="Arial" charset="0"/>
              </a:rPr>
              <a:t> / ETSI)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>
                <a:cs typeface="Arial" charset="0"/>
              </a:rPr>
              <a:t>MCC support: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GB" altLang="de-DE" sz="1800" dirty="0">
                <a:cs typeface="Arial" charset="0"/>
              </a:rPr>
              <a:t>Kimmo Kymäläinen</a:t>
            </a: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3"/>
            <a:ext cx="4529138" cy="6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fi-FI" altLang="de-DE" dirty="0" smtClean="0">
                <a:latin typeface="Arial" pitchFamily="34" charset="0"/>
                <a:cs typeface="Arial" pitchFamily="34" charset="0"/>
              </a:rPr>
              <a:t>Legend</a:t>
            </a:r>
            <a:br>
              <a:rPr lang="fi-FI" altLang="de-DE" dirty="0" smtClean="0">
                <a:latin typeface="Arial" pitchFamily="34" charset="0"/>
                <a:cs typeface="Arial" pitchFamily="34" charset="0"/>
              </a:rPr>
            </a:br>
            <a:r>
              <a:rPr lang="fi-FI" altLang="de-DE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Blue –  (re)elected since previous plenary </a:t>
            </a:r>
            <a:br>
              <a:rPr lang="fi-FI" altLang="de-DE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Re</a:t>
            </a:r>
            <a:r>
              <a:rPr lang="fi-FI" altLang="de-DE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 –   for (re)election in coming plenary period</a:t>
            </a:r>
            <a:endParaRPr lang="da-DK" altLang="de-DE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75132" y="1202945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6.1.10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Mobile Equipment signalling over the WLAN access  [MEI_WLAN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/>
              <a:t>The following </a:t>
            </a:r>
            <a:r>
              <a:rPr lang="en-GB" sz="2000" dirty="0" smtClean="0"/>
              <a:t>CRs </a:t>
            </a:r>
            <a:r>
              <a:rPr lang="en-GB" sz="2000" dirty="0"/>
              <a:t>were agreed:</a:t>
            </a:r>
          </a:p>
          <a:p>
            <a:pPr lvl="0"/>
            <a:r>
              <a:rPr lang="en-GB" sz="2000" dirty="0"/>
              <a:t>C4-151327: IMEI(SV) signalling for untrusted WLAN access: </a:t>
            </a:r>
          </a:p>
          <a:p>
            <a:pPr lvl="1"/>
            <a:r>
              <a:rPr lang="en-GB" sz="1600" dirty="0"/>
              <a:t>A new Terminal-Information IE is added to the </a:t>
            </a:r>
            <a:r>
              <a:rPr lang="en-GB" sz="1600" dirty="0" err="1"/>
              <a:t>SWm</a:t>
            </a:r>
            <a:r>
              <a:rPr lang="en-GB" sz="1600" dirty="0"/>
              <a:t> Authentication and Authorization Request to enable the </a:t>
            </a:r>
            <a:r>
              <a:rPr lang="en-GB" sz="1600" dirty="0" err="1"/>
              <a:t>ePDG</a:t>
            </a:r>
            <a:r>
              <a:rPr lang="en-GB" sz="1600" dirty="0"/>
              <a:t> to forward the IMEI(SV) received from the UE via IKEv2 to the 3GPP AAA Server</a:t>
            </a:r>
            <a:r>
              <a:rPr lang="en-GB" sz="1600" dirty="0" smtClean="0"/>
              <a:t>.</a:t>
            </a:r>
            <a:r>
              <a:rPr lang="en-GB" sz="1600" dirty="0"/>
              <a:t> </a:t>
            </a:r>
          </a:p>
          <a:p>
            <a:r>
              <a:rPr lang="en-GB" sz="2000" dirty="0"/>
              <a:t>C4-151419: IMEI(SV) signalling for trusted WLAN access </a:t>
            </a:r>
          </a:p>
          <a:p>
            <a:pPr lvl="1"/>
            <a:r>
              <a:rPr lang="en-GB" sz="1600" dirty="0"/>
              <a:t>A new Terminal-Information IE is added to the </a:t>
            </a:r>
            <a:r>
              <a:rPr lang="en-GB" sz="1600" dirty="0" err="1"/>
              <a:t>STa</a:t>
            </a:r>
            <a:r>
              <a:rPr lang="en-GB" sz="1600" dirty="0"/>
              <a:t> Authentication and Authorization Answer to enable the 3GPP AAA Server to send the IMEI(SV), received from the UE via EAP-AKA', to the TWAN. </a:t>
            </a:r>
          </a:p>
          <a:p>
            <a:r>
              <a:rPr lang="en-GB" sz="2000" dirty="0"/>
              <a:t>C4-151331: IMEI(SV) signalling during Non-3GPP IP Access Registration</a:t>
            </a:r>
          </a:p>
          <a:p>
            <a:pPr lvl="1"/>
            <a:r>
              <a:rPr lang="en-GB" sz="1600" dirty="0"/>
              <a:t>A new Terminal-Information IE is added to the </a:t>
            </a:r>
            <a:r>
              <a:rPr lang="en-GB" sz="1600" dirty="0" err="1"/>
              <a:t>SWx</a:t>
            </a:r>
            <a:r>
              <a:rPr lang="en-GB" sz="1600" dirty="0"/>
              <a:t> Non-3GPP IP Access Registration Request to enable the 3GPP AAA Server to send the IMEI(SV) to the HSS</a:t>
            </a:r>
            <a:r>
              <a:rPr lang="en-GB" sz="1600" dirty="0" smtClean="0"/>
              <a:t>.</a:t>
            </a:r>
            <a:endParaRPr lang="en-GB" sz="1600" dirty="0"/>
          </a:p>
          <a:p>
            <a:r>
              <a:rPr lang="en-GB" sz="2000" dirty="0"/>
              <a:t>This completes the CT4 work. 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89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75132" y="1202945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6.1.11 </a:t>
            </a:r>
            <a:r>
              <a:rPr lang="en-GB" sz="2000" dirty="0">
                <a:latin typeface="Arial"/>
                <a:ea typeface="Times New Roman"/>
              </a:rPr>
              <a:t>Study on SCC AS Restoration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 [</a:t>
            </a:r>
            <a:r>
              <a:rPr lang="en-GB" sz="2000" dirty="0"/>
              <a:t>FS_SCCAS_RES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/>
              <a:t>Two </a:t>
            </a:r>
            <a:r>
              <a:rPr lang="en-GB" sz="2000" dirty="0" err="1" smtClean="0"/>
              <a:t>pCRS</a:t>
            </a:r>
            <a:r>
              <a:rPr lang="en-GB" sz="2000" dirty="0" smtClean="0"/>
              <a:t> </a:t>
            </a:r>
            <a:r>
              <a:rPr lang="en-GB" sz="2000" dirty="0"/>
              <a:t>were agreed to be incorporated in TR </a:t>
            </a:r>
            <a:r>
              <a:rPr lang="en-GB" sz="2000" dirty="0" smtClean="0"/>
              <a:t>29.812:</a:t>
            </a:r>
            <a:endParaRPr lang="en-GB" sz="2000" dirty="0"/>
          </a:p>
          <a:p>
            <a:pPr lvl="1"/>
            <a:r>
              <a:rPr lang="en-GB" sz="1600" dirty="0" smtClean="0"/>
              <a:t>one </a:t>
            </a:r>
            <a:r>
              <a:rPr lang="en-GB" sz="1600" dirty="0"/>
              <a:t>on introduction and use </a:t>
            </a:r>
            <a:r>
              <a:rPr lang="en-GB" sz="1600" dirty="0" smtClean="0"/>
              <a:t>cases focuses </a:t>
            </a:r>
            <a:r>
              <a:rPr lang="en-GB" sz="1600" dirty="0"/>
              <a:t>on the SCC AS and SRVCC (3rd party registration, originating and terminating calls);</a:t>
            </a:r>
          </a:p>
          <a:p>
            <a:pPr lvl="1"/>
            <a:r>
              <a:rPr lang="en-GB" sz="1600" dirty="0"/>
              <a:t>the second describes the solution with call flows based on transparent data storing the ATCF-Path-URI and ATCF management URI.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46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75132" y="1202945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6.1.12 </a:t>
            </a:r>
            <a:r>
              <a:rPr lang="en-GB" sz="2000" dirty="0">
                <a:latin typeface="Arial"/>
                <a:ea typeface="Times New Roman"/>
              </a:rPr>
              <a:t>SDP Capability Negotiation for IMS Media Plane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 [</a:t>
            </a:r>
            <a:r>
              <a:rPr lang="en-GB" sz="2000" dirty="0"/>
              <a:t>SDPCN_IMS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 smtClean="0"/>
              <a:t>Detailed </a:t>
            </a:r>
            <a:r>
              <a:rPr lang="en-GB" sz="2000" dirty="0"/>
              <a:t>use case </a:t>
            </a:r>
            <a:r>
              <a:rPr lang="en-GB" sz="2000" dirty="0" smtClean="0"/>
              <a:t>examples are required.</a:t>
            </a:r>
            <a:endParaRPr lang="en-GB" sz="2000" dirty="0"/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46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75132" y="1202945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6.1.13 </a:t>
            </a:r>
            <a:r>
              <a:rPr lang="en-GB" sz="2000" dirty="0">
                <a:latin typeface="Arial"/>
                <a:ea typeface="Times New Roman"/>
              </a:rPr>
              <a:t>CT aspects of Optimizations to Support High Latency </a:t>
            </a:r>
            <a:r>
              <a:rPr lang="en-GB" sz="2000" dirty="0" smtClean="0">
                <a:latin typeface="Arial"/>
                <a:ea typeface="Times New Roman"/>
              </a:rPr>
              <a:t>Communications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de-DE" sz="2000" dirty="0">
                <a:latin typeface="Arial"/>
                <a:ea typeface="Times New Roman"/>
              </a:rPr>
              <a:t>HLcom-CT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/>
              <a:t>CT4 agreed several CRs </a:t>
            </a:r>
            <a:r>
              <a:rPr lang="en-GB" sz="2000" dirty="0" smtClean="0"/>
              <a:t>to </a:t>
            </a:r>
            <a:r>
              <a:rPr lang="en-GB" sz="2000" dirty="0"/>
              <a:t>support extended buffering at SGW of DL user plane packets received for a UE making use of a power saving mechanism (e.g. extended DRX or Power Saving Mode</a:t>
            </a:r>
            <a:r>
              <a:rPr lang="en-GB" sz="2000" dirty="0" smtClean="0"/>
              <a:t>).</a:t>
            </a:r>
            <a:r>
              <a:rPr lang="en-GB" sz="2000" dirty="0"/>
              <a:t> </a:t>
            </a:r>
          </a:p>
          <a:p>
            <a:r>
              <a:rPr lang="en-GB" sz="2000" dirty="0"/>
              <a:t>This completes most of the CT4 normative work.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46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75132" y="1202945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6.1.14 </a:t>
            </a:r>
            <a:r>
              <a:rPr lang="en-GB" sz="2000" dirty="0">
                <a:latin typeface="Arial"/>
                <a:ea typeface="Times New Roman"/>
              </a:rPr>
              <a:t>CT aspects of Group based Enhancements</a:t>
            </a:r>
            <a:r>
              <a:rPr lang="en-GB" sz="2000" dirty="0" smtClean="0">
                <a:latin typeface="Arial"/>
                <a:ea typeface="Times New Roman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de-DE" sz="2000" dirty="0">
                <a:latin typeface="Arial"/>
                <a:ea typeface="Times New Roman"/>
              </a:rPr>
              <a:t>GROUPE-CT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/>
              <a:t>The identification of the groups to which a UE belongs is a part of the subscription data stored in the HSS (CR to TS 23.008). </a:t>
            </a:r>
          </a:p>
          <a:p>
            <a:r>
              <a:rPr lang="en-GB" sz="2000" dirty="0"/>
              <a:t>A discussion occurred on the definition of the IMSI-group ID in TS 23.003 with a CR finally agreed.  </a:t>
            </a:r>
          </a:p>
          <a:p>
            <a:r>
              <a:rPr lang="en-GB" sz="2000" dirty="0"/>
              <a:t>A CR to TS 29.272 specifies the way this information is transferred over S6a/d, here through several AVPs in a grouped AVP.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30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75132" y="1202945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6.1.15 </a:t>
            </a:r>
            <a:r>
              <a:rPr lang="en-GB" sz="2000" dirty="0">
                <a:latin typeface="Arial"/>
                <a:ea typeface="Times New Roman"/>
              </a:rPr>
              <a:t>CT Aspects of Video Enhancements by Region-of-Interest Information Signalling</a:t>
            </a:r>
            <a:r>
              <a:rPr lang="en-GB" sz="2000" dirty="0" smtClean="0">
                <a:latin typeface="Arial"/>
                <a:ea typeface="Times New Roman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de-DE" sz="2000" dirty="0">
                <a:latin typeface="Arial"/>
                <a:ea typeface="Times New Roman"/>
              </a:rPr>
              <a:t>ROI-CT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 lvl="0"/>
            <a:r>
              <a:rPr lang="en-GB" sz="2000" dirty="0"/>
              <a:t>T</a:t>
            </a:r>
            <a:r>
              <a:rPr lang="en-GB" sz="2000" dirty="0" smtClean="0"/>
              <a:t>here </a:t>
            </a:r>
            <a:r>
              <a:rPr lang="en-GB" sz="2000" dirty="0"/>
              <a:t>are three ROI modes, the impacts of each one on </a:t>
            </a:r>
            <a:r>
              <a:rPr lang="en-GB" sz="2000" dirty="0" err="1"/>
              <a:t>Iq</a:t>
            </a:r>
            <a:r>
              <a:rPr lang="en-GB" sz="2000" dirty="0"/>
              <a:t> and </a:t>
            </a:r>
            <a:r>
              <a:rPr lang="en-GB" sz="2000" dirty="0" err="1"/>
              <a:t>Mp</a:t>
            </a:r>
            <a:r>
              <a:rPr lang="en-GB" sz="2000" dirty="0"/>
              <a:t> need to be specified </a:t>
            </a:r>
            <a:r>
              <a:rPr lang="en-GB" sz="2000" dirty="0" smtClean="0"/>
              <a:t>in </a:t>
            </a:r>
            <a:r>
              <a:rPr lang="en-GB" sz="2000" dirty="0"/>
              <a:t>more </a:t>
            </a:r>
            <a:r>
              <a:rPr lang="en-GB" sz="2000" dirty="0" smtClean="0"/>
              <a:t>detail.</a:t>
            </a:r>
            <a:endParaRPr lang="en-GB" sz="2000" dirty="0"/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13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75132" y="1202945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6.1.16 </a:t>
            </a:r>
            <a:r>
              <a:rPr lang="en-GB" sz="2000" dirty="0">
                <a:latin typeface="Arial"/>
                <a:ea typeface="Times New Roman"/>
              </a:rPr>
              <a:t>S6a/S6d Shared Data Update</a:t>
            </a:r>
            <a:r>
              <a:rPr lang="en-GB" sz="2000" dirty="0" smtClean="0">
                <a:latin typeface="Arial"/>
                <a:ea typeface="Times New Roman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de-DE" sz="2000" dirty="0">
                <a:latin typeface="Arial"/>
                <a:ea typeface="Times New Roman"/>
              </a:rPr>
              <a:t>FS_eSDU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>
              <a:lnSpc>
                <a:spcPct val="80000"/>
              </a:lnSpc>
              <a:defRPr/>
            </a:pPr>
            <a:r>
              <a:rPr lang="en-GB" sz="2000" dirty="0"/>
              <a:t>This work is starting with the first version of TR 29.813. </a:t>
            </a: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r>
              <a:rPr lang="en-GB" sz="2000" dirty="0" smtClean="0"/>
              <a:t>An </a:t>
            </a:r>
            <a:r>
              <a:rPr lang="en-GB" sz="2000" dirty="0"/>
              <a:t>pCR serves as a reminder for the existing mechanisms (bunch of individual updates, individual updates spread over time, reset with Reset-ID) with their drawbacks.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79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0757" y="1442853"/>
            <a:ext cx="8567737" cy="541514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6.2.6 </a:t>
            </a:r>
            <a:r>
              <a:rPr lang="en-GB" sz="2000" dirty="0">
                <a:latin typeface="Arial"/>
                <a:ea typeface="Times New Roman"/>
              </a:rPr>
              <a:t>IP Flow Mobility support for S2a and S2b Interfaces on stage 3 (CT1)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>
                <a:latin typeface="Arial"/>
                <a:ea typeface="Times New Roman"/>
              </a:rPr>
              <a:t>NBIFOM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 smtClean="0"/>
              <a:t>The stage </a:t>
            </a:r>
            <a:r>
              <a:rPr lang="en-GB" sz="2000" dirty="0"/>
              <a:t>3 CRs to </a:t>
            </a:r>
            <a:r>
              <a:rPr lang="en-GB" sz="2000" dirty="0" smtClean="0"/>
              <a:t>specify </a:t>
            </a:r>
            <a:r>
              <a:rPr lang="en-GB" sz="2000" dirty="0"/>
              <a:t>the new GTP protocol extensions for </a:t>
            </a:r>
            <a:r>
              <a:rPr lang="en-GB" sz="2000" dirty="0" smtClean="0"/>
              <a:t>NBIFOM </a:t>
            </a:r>
            <a:r>
              <a:rPr lang="en-GB" sz="2000" dirty="0"/>
              <a:t>were postponed to leave time to review the CT1 outputs and ensure a consistent end-to-end encoding between the UE and the PGW/PCRF.</a:t>
            </a:r>
          </a:p>
          <a:p>
            <a:r>
              <a:rPr lang="en-GB" sz="2000" dirty="0"/>
              <a:t>A</a:t>
            </a:r>
            <a:r>
              <a:rPr lang="en-GB" sz="2000" dirty="0" smtClean="0"/>
              <a:t> </a:t>
            </a:r>
            <a:r>
              <a:rPr lang="en-GB" sz="2000" dirty="0"/>
              <a:t>simple GTPv2 CR </a:t>
            </a:r>
            <a:r>
              <a:rPr lang="en-GB" sz="2000" dirty="0" smtClean="0"/>
              <a:t>was agreed to </a:t>
            </a:r>
            <a:r>
              <a:rPr lang="en-GB" sz="2000" dirty="0"/>
              <a:t>signal the support of NBIFOM by the MME/SGSN, SGW, TWAN/</a:t>
            </a:r>
            <a:r>
              <a:rPr lang="en-GB" sz="2000" dirty="0" err="1"/>
              <a:t>ePDG</a:t>
            </a:r>
            <a:r>
              <a:rPr lang="en-GB" sz="2000" dirty="0"/>
              <a:t> to the PGW (C4-151428), and a 29.273 CR specifying a new requested/selected Default Access Type over </a:t>
            </a:r>
            <a:r>
              <a:rPr lang="en-GB" sz="2000" dirty="0" err="1"/>
              <a:t>STa</a:t>
            </a:r>
            <a:r>
              <a:rPr lang="en-GB" sz="2000" dirty="0"/>
              <a:t> for SCM (C4-151366).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12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0757" y="1442853"/>
            <a:ext cx="8567737" cy="541514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6.2.7 </a:t>
            </a:r>
            <a:r>
              <a:rPr lang="en-GB" sz="2000" dirty="0">
                <a:latin typeface="Arial"/>
                <a:ea typeface="Times New Roman"/>
              </a:rPr>
              <a:t>CT aspects of enhancements to Proximity-based Services extensions (CT1)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 err="1">
                <a:latin typeface="Arial"/>
                <a:ea typeface="Times New Roman"/>
              </a:rPr>
              <a:t>eProSe</a:t>
            </a:r>
            <a:r>
              <a:rPr lang="en-GB" sz="2000" dirty="0">
                <a:latin typeface="Arial"/>
                <a:ea typeface="Times New Roman"/>
              </a:rPr>
              <a:t>-Ext-CT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/>
              <a:t>This Work item addresses Rel-13 Prose extensions.</a:t>
            </a:r>
          </a:p>
          <a:p>
            <a:r>
              <a:rPr lang="en-GB" sz="2000" dirty="0"/>
              <a:t>A CR to TS 23.003 specifies a FQDN format for the Prose Function when it is self-constructed by the UE.</a:t>
            </a:r>
          </a:p>
          <a:p>
            <a:r>
              <a:rPr lang="en-GB" sz="2000" dirty="0"/>
              <a:t>A </a:t>
            </a:r>
            <a:r>
              <a:rPr lang="en-GB" sz="2000" dirty="0" smtClean="0"/>
              <a:t>open </a:t>
            </a:r>
            <a:r>
              <a:rPr lang="en-GB" sz="2000" dirty="0"/>
              <a:t>point is about the addition of the </a:t>
            </a:r>
            <a:r>
              <a:rPr lang="en-GB" sz="2000" dirty="0" err="1"/>
              <a:t>ProSe</a:t>
            </a:r>
            <a:r>
              <a:rPr lang="en-GB" sz="2000" dirty="0"/>
              <a:t> discovery service authorization for restricted discovery which impacts the description of the existing Prose Discovery command pair with </a:t>
            </a:r>
            <a:r>
              <a:rPr lang="en-GB" sz="2000" dirty="0" smtClean="0"/>
              <a:t>possible backward </a:t>
            </a:r>
            <a:r>
              <a:rPr lang="en-GB" sz="2000" dirty="0"/>
              <a:t>compatibility </a:t>
            </a:r>
            <a:r>
              <a:rPr lang="en-GB" sz="2000" dirty="0" smtClean="0"/>
              <a:t>aspects and this will need to be </a:t>
            </a:r>
            <a:r>
              <a:rPr lang="en-GB" sz="2000" dirty="0"/>
              <a:t>further investigated.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65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01965" y="1214253"/>
            <a:ext cx="8567737" cy="541514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6.2.8 </a:t>
            </a:r>
            <a:r>
              <a:rPr lang="en-GB" sz="2000" dirty="0">
                <a:latin typeface="Arial"/>
                <a:ea typeface="Times New Roman"/>
              </a:rPr>
              <a:t>CT aspects of Architecture Enhancements for Service Capability (CT3)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>
                <a:latin typeface="Arial"/>
                <a:ea typeface="Times New Roman"/>
              </a:rPr>
              <a:t>AESE-CT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/>
              <a:t>M</a:t>
            </a:r>
            <a:r>
              <a:rPr lang="en-GB" sz="2000" dirty="0" smtClean="0"/>
              <a:t>ajor </a:t>
            </a:r>
            <a:r>
              <a:rPr lang="en-GB" sz="2000" dirty="0"/>
              <a:t>stage 3 work occurred in this meeting with:</a:t>
            </a:r>
          </a:p>
          <a:p>
            <a:pPr lvl="1"/>
            <a:r>
              <a:rPr lang="en-GB" sz="1600" dirty="0"/>
              <a:t>a discussion paper addressing the points requiring investigation with proposals for many of them;</a:t>
            </a:r>
          </a:p>
          <a:p>
            <a:pPr lvl="1"/>
            <a:r>
              <a:rPr lang="en-GB" sz="1600" dirty="0"/>
              <a:t>a CR to TS 29.336 describing the complements to bring to the MONTE CR: procedures impacts, new AVPs to configure the communication patterns over the S6t interface;</a:t>
            </a:r>
          </a:p>
          <a:p>
            <a:pPr lvl="1"/>
            <a:r>
              <a:rPr lang="en-GB" sz="1600" dirty="0"/>
              <a:t>a CR to TS 29.272 with the impacts on existing procedures to send communication patterns to the MME</a:t>
            </a:r>
            <a:r>
              <a:rPr lang="en-GB" sz="1600" dirty="0" smtClean="0"/>
              <a:t>.</a:t>
            </a:r>
            <a:r>
              <a:rPr lang="en-GB" sz="1600" dirty="0"/>
              <a:t> </a:t>
            </a:r>
          </a:p>
          <a:p>
            <a:r>
              <a:rPr lang="en-GB" sz="2000" dirty="0"/>
              <a:t>The main CT4 decisions and the remaining open points are hereafter listed:</a:t>
            </a:r>
          </a:p>
          <a:p>
            <a:pPr lvl="1"/>
            <a:r>
              <a:rPr lang="en-GB" sz="1600" dirty="0"/>
              <a:t>a SCEF reference id can be associated to several communication patterns sets; </a:t>
            </a:r>
          </a:p>
          <a:p>
            <a:pPr lvl="1"/>
            <a:r>
              <a:rPr lang="en-GB" sz="1600" dirty="0"/>
              <a:t>an overwrite of a communication pattern  is accepted when coming from the same SCEF;</a:t>
            </a:r>
          </a:p>
          <a:p>
            <a:pPr lvl="1"/>
            <a:r>
              <a:rPr lang="en-GB" sz="1600" dirty="0"/>
              <a:t>a command request (CIR) from an SCEF can contain MONTE events and communication patterns (multiple SCEF reference IDs);</a:t>
            </a:r>
          </a:p>
          <a:p>
            <a:pPr lvl="1"/>
            <a:r>
              <a:rPr lang="en-GB" sz="1600" dirty="0"/>
              <a:t>the HSS sends the acknowledgement to the SCEF before the MME is updated with the communication patterns;</a:t>
            </a:r>
          </a:p>
          <a:p>
            <a:pPr lvl="1"/>
            <a:r>
              <a:rPr lang="en-GB" sz="1600" dirty="0"/>
              <a:t>the deletion of a communication pattern is waiting for a stage 2 input;</a:t>
            </a:r>
          </a:p>
          <a:p>
            <a:pPr lvl="1"/>
            <a:r>
              <a:rPr lang="en-GB" sz="1600" dirty="0"/>
              <a:t>a supported feature bit is added on S6a for the support of communication patterns;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08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751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2" y="1026206"/>
            <a:ext cx="8433975" cy="5461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Arial" pitchFamily="34" charset="0"/>
                <a:cs typeface="Arial" pitchFamily="34" charset="0"/>
              </a:rPr>
              <a:t> TSG CT WG</a:t>
            </a:r>
            <a:r>
              <a:rPr lang="de-DE" altLang="de-DE" sz="2800" dirty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2800" dirty="0">
                <a:latin typeface="Arial" pitchFamily="34" charset="0"/>
                <a:cs typeface="Arial" pitchFamily="34" charset="0"/>
              </a:rPr>
              <a:t> statistics</a:t>
            </a:r>
            <a:r>
              <a:rPr lang="en-US" altLang="de-DE" sz="2800" dirty="0" smtClean="0">
                <a:latin typeface="Arial" pitchFamily="34" charset="0"/>
                <a:cs typeface="Arial" pitchFamily="34" charset="0"/>
              </a:rPr>
              <a:t>:</a:t>
            </a:r>
            <a:endParaRPr lang="en-US" altLang="de-DE" sz="24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84</a:t>
            </a:r>
            <a:r>
              <a:rPr lang="en-US" altLang="de-DE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Change </a:t>
            </a:r>
            <a:r>
              <a:rPr lang="en-US" altLang="de-DE" sz="2400" dirty="0">
                <a:latin typeface="Arial" pitchFamily="34" charset="0"/>
                <a:cs typeface="Arial" pitchFamily="34" charset="0"/>
              </a:rPr>
              <a:t>Requests agreed</a:t>
            </a:r>
            <a:endParaRPr lang="nb-NO" altLang="de-DE" sz="24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400" dirty="0" smtClean="0">
                <a:latin typeface="Arial" pitchFamily="34" charset="0"/>
                <a:cs typeface="Arial" pitchFamily="34" charset="0"/>
              </a:rPr>
              <a:t>Rel-13 </a:t>
            </a:r>
            <a:r>
              <a:rPr lang="nb-NO" altLang="de-DE" sz="2400" dirty="0">
                <a:latin typeface="Arial" pitchFamily="34" charset="0"/>
                <a:cs typeface="Arial" pitchFamily="34" charset="0"/>
              </a:rPr>
              <a:t>Work Items / Study Items approved</a:t>
            </a: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new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Item(s)</a:t>
            </a:r>
            <a:endParaRPr lang="en-US" altLang="de-DE" sz="2000" dirty="0">
              <a:latin typeface="Arial" pitchFamily="34" charset="0"/>
              <a:cs typeface="Arial" pitchFamily="34" charset="0"/>
            </a:endParaRP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revised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Item(s) </a:t>
            </a:r>
            <a:endParaRPr lang="nb-NO" altLang="de-DE" sz="2000" dirty="0">
              <a:latin typeface="Arial" pitchFamily="34" charset="0"/>
              <a:cs typeface="Arial" pitchFamily="34" charset="0"/>
            </a:endParaRP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endorsed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Item(s) </a:t>
            </a:r>
            <a:endParaRPr lang="nb-NO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nb-NO" altLang="de-DE" sz="2400" dirty="0" smtClean="0">
                <a:latin typeface="Arial" pitchFamily="34" charset="0"/>
                <a:cs typeface="Arial" pitchFamily="34" charset="0"/>
              </a:rPr>
              <a:t> Rel-13 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TS/TRs</a:t>
            </a:r>
            <a:r>
              <a:rPr lang="nb-NO" alt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nb-NO" altLang="de-DE" sz="2400" dirty="0">
                <a:latin typeface="Arial" pitchFamily="34" charset="0"/>
                <a:cs typeface="Arial" pitchFamily="34" charset="0"/>
              </a:rPr>
              <a:t>for approval 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nb-NO" altLang="de-DE" sz="2400" dirty="0" smtClean="0">
                <a:latin typeface="Arial" pitchFamily="34" charset="0"/>
                <a:cs typeface="Arial" pitchFamily="34" charset="0"/>
              </a:rPr>
              <a:t> Rel-13 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TSs</a:t>
            </a:r>
            <a:r>
              <a:rPr lang="nb-NO" altLang="de-DE" sz="2400" dirty="0">
                <a:latin typeface="Arial" pitchFamily="34" charset="0"/>
                <a:cs typeface="Arial" pitchFamily="34" charset="0"/>
              </a:rPr>
              <a:t> for </a:t>
            </a:r>
            <a:r>
              <a:rPr lang="nb-NO" altLang="de-DE" sz="2400" dirty="0" smtClean="0">
                <a:latin typeface="Arial" pitchFamily="34" charset="0"/>
                <a:cs typeface="Arial" pitchFamily="34" charset="0"/>
              </a:rPr>
              <a:t>information</a:t>
            </a:r>
            <a:endParaRPr lang="en-US" altLang="de-DE" sz="24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CT4#70: </a:t>
            </a:r>
            <a:endParaRPr lang="en-US" altLang="de-DE" sz="2400" dirty="0">
              <a:latin typeface="Arial" pitchFamily="34" charset="0"/>
              <a:cs typeface="Arial" pitchFamily="34" charset="0"/>
            </a:endParaRP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89</a:t>
            </a: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2400" dirty="0">
                <a:latin typeface="Arial" pitchFamily="34" charset="0"/>
                <a:cs typeface="Arial" pitchFamily="34" charset="0"/>
              </a:rPr>
              <a:t>Registered Participants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~</a:t>
            </a:r>
            <a:r>
              <a:rPr lang="en-US" altLang="de-DE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69</a:t>
            </a: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2400" dirty="0">
                <a:latin typeface="Arial" pitchFamily="34" charset="0"/>
                <a:cs typeface="Arial" pitchFamily="34" charset="0"/>
              </a:rPr>
              <a:t>Participants </a:t>
            </a: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Attending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21321" y="4761036"/>
            <a:ext cx="4180175" cy="172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0757" y="1442853"/>
            <a:ext cx="8567737" cy="541514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6.3.9 </a:t>
            </a:r>
            <a:r>
              <a:rPr lang="en-GB" sz="2000" dirty="0">
                <a:latin typeface="Arial"/>
                <a:ea typeface="Times New Roman"/>
              </a:rPr>
              <a:t>EPC Signalling Improvement for Race Scenarios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>
                <a:latin typeface="Arial"/>
                <a:ea typeface="Times New Roman"/>
              </a:rPr>
              <a:t>EPC_SIG_RACE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 smtClean="0"/>
              <a:t>CT4 </a:t>
            </a:r>
            <a:r>
              <a:rPr lang="en-GB" sz="2000" dirty="0"/>
              <a:t>agreed normative CRs implementing all the solutions agreed to be standardized in the conclusions of the TR. </a:t>
            </a:r>
          </a:p>
          <a:p>
            <a:r>
              <a:rPr lang="en-GB" sz="2000" dirty="0"/>
              <a:t>This completes all the CT4 normative work. CT3 is expected to specify the corresponding </a:t>
            </a:r>
            <a:r>
              <a:rPr lang="en-GB" sz="2000" dirty="0" err="1"/>
              <a:t>Gx</a:t>
            </a:r>
            <a:r>
              <a:rPr lang="en-GB" sz="2000" dirty="0"/>
              <a:t> protocol updates at their next meeting (in October).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05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0757" y="1442853"/>
            <a:ext cx="8567737" cy="541514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6.3.11 </a:t>
            </a:r>
            <a:r>
              <a:rPr lang="en-GB" sz="2000" dirty="0">
                <a:latin typeface="Arial"/>
                <a:ea typeface="Times New Roman"/>
              </a:rPr>
              <a:t>Dedicated Core Networks</a:t>
            </a:r>
            <a:r>
              <a:rPr lang="en-GB" sz="2000" dirty="0" smtClean="0">
                <a:latin typeface="Arial"/>
                <a:ea typeface="Times New Roman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 smtClean="0">
                <a:latin typeface="Arial"/>
                <a:ea typeface="Times New Roman"/>
              </a:rPr>
              <a:t>DECOR-CT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>
                <a:latin typeface="Arial"/>
                <a:ea typeface="Times New Roman"/>
              </a:rPr>
              <a:t>CT4 discussed </a:t>
            </a:r>
            <a:r>
              <a:rPr lang="en-GB" sz="2000" dirty="0" smtClean="0">
                <a:latin typeface="Arial"/>
                <a:ea typeface="Times New Roman"/>
              </a:rPr>
              <a:t>the </a:t>
            </a:r>
            <a:r>
              <a:rPr lang="en-GB" sz="2000" dirty="0">
                <a:latin typeface="Arial"/>
                <a:ea typeface="Times New Roman"/>
              </a:rPr>
              <a:t>procedure that an MME/SGSN should invoke, to retrieve the UE Usage Type from the HSS. Stage 2 suggests an Update Location Request with a new 'No Registration' </a:t>
            </a:r>
            <a:r>
              <a:rPr lang="en-GB" sz="2000" dirty="0" smtClean="0">
                <a:latin typeface="Arial"/>
                <a:ea typeface="Times New Roman"/>
              </a:rPr>
              <a:t>flag </a:t>
            </a:r>
            <a:r>
              <a:rPr lang="en-GB" sz="2000" dirty="0">
                <a:latin typeface="Arial"/>
                <a:ea typeface="Times New Roman"/>
              </a:rPr>
              <a:t>but this approach causes concerns as it misuses the ULR for purposes other than registering the user and, for the first time over S6a/S6d, this would require to set the M bit of the Supported-Features AVP to force an HSS not supporting DÉCOR to reject the request (rather than registering the user). It was questioned whether this M bit behaviour is well supported by all legacy HSS </a:t>
            </a:r>
            <a:r>
              <a:rPr lang="en-GB" sz="2000" dirty="0" smtClean="0">
                <a:latin typeface="Arial"/>
                <a:ea typeface="Times New Roman"/>
              </a:rPr>
              <a:t>implementations.</a:t>
            </a:r>
            <a:endParaRPr lang="en-GB" sz="4000" dirty="0"/>
          </a:p>
          <a:p>
            <a:r>
              <a:rPr lang="en-GB" sz="2000" dirty="0">
                <a:latin typeface="Arial"/>
                <a:ea typeface="Times New Roman"/>
              </a:rPr>
              <a:t>Possible alternatives have been suggested to retrieve the UE Usage </a:t>
            </a:r>
            <a:r>
              <a:rPr lang="en-GB" sz="2000" dirty="0" smtClean="0">
                <a:latin typeface="Arial"/>
                <a:ea typeface="Times New Roman"/>
              </a:rPr>
              <a:t>Type:</a:t>
            </a:r>
          </a:p>
          <a:p>
            <a:pPr lvl="1"/>
            <a:r>
              <a:rPr lang="en-GB" sz="1600" dirty="0"/>
              <a:t>Authentication Information Request/Answer </a:t>
            </a:r>
            <a:r>
              <a:rPr lang="en-GB" sz="1600" dirty="0" smtClean="0"/>
              <a:t>exchange;</a:t>
            </a:r>
          </a:p>
          <a:p>
            <a:pPr lvl="1"/>
            <a:r>
              <a:rPr lang="en-GB" sz="1600" dirty="0"/>
              <a:t>Notification Request/Answer </a:t>
            </a:r>
            <a:r>
              <a:rPr lang="en-GB" sz="1600" dirty="0" smtClean="0"/>
              <a:t>exchange;</a:t>
            </a:r>
          </a:p>
          <a:p>
            <a:pPr lvl="1"/>
            <a:r>
              <a:rPr lang="en-GB" sz="1600" dirty="0"/>
              <a:t>Define a new Application ID and Command Pair </a:t>
            </a:r>
            <a:endParaRPr lang="en-GB" sz="1600" dirty="0" smtClean="0"/>
          </a:p>
          <a:p>
            <a:r>
              <a:rPr lang="en-GB" sz="2000" dirty="0"/>
              <a:t>It was agreed to further discuss offline these different alternatives</a:t>
            </a:r>
            <a:endParaRPr lang="en-GB" sz="2000" dirty="0">
              <a:latin typeface="Arial"/>
              <a:ea typeface="Times New Roman"/>
            </a:endParaRPr>
          </a:p>
          <a:p>
            <a:pPr marL="0" indent="0">
              <a:buNone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91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9549" y="976861"/>
            <a:ext cx="8567737" cy="541514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6.3.12 </a:t>
            </a:r>
            <a:r>
              <a:rPr lang="en-GB" sz="2000" dirty="0" err="1">
                <a:latin typeface="Arial"/>
                <a:ea typeface="Times New Roman"/>
              </a:rPr>
              <a:t>eDRX</a:t>
            </a:r>
            <a:r>
              <a:rPr lang="en-GB" sz="2000" dirty="0" smtClean="0">
                <a:latin typeface="Arial"/>
                <a:ea typeface="Times New Roman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 err="1">
                <a:latin typeface="Arial"/>
                <a:ea typeface="Times New Roman"/>
              </a:rPr>
              <a:t>eDRX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 err="1"/>
              <a:t>eDRX</a:t>
            </a:r>
            <a:r>
              <a:rPr lang="en-GB" sz="2000" dirty="0"/>
              <a:t> will NOT apply to users with CS subscription or PS+SMS subscriptions with SMS delivered via NAS over the </a:t>
            </a:r>
            <a:r>
              <a:rPr lang="en-GB" sz="2000" dirty="0" err="1"/>
              <a:t>Iu</a:t>
            </a:r>
            <a:r>
              <a:rPr lang="en-GB" sz="2000" dirty="0"/>
              <a:t>/A interfaces, i.e. the NAS Location Updates procedure over A/</a:t>
            </a:r>
            <a:r>
              <a:rPr lang="en-GB" sz="2000" dirty="0" err="1"/>
              <a:t>Iu</a:t>
            </a:r>
            <a:r>
              <a:rPr lang="en-GB" sz="2000" dirty="0"/>
              <a:t> will NOT be extended to enable the negotiation of extended DRX</a:t>
            </a:r>
            <a:r>
              <a:rPr lang="en-GB" sz="2000" dirty="0" smtClean="0"/>
              <a:t>.</a:t>
            </a:r>
            <a:endParaRPr lang="en-GB" sz="2000" dirty="0"/>
          </a:p>
          <a:p>
            <a:r>
              <a:rPr lang="en-GB" sz="2000" dirty="0"/>
              <a:t>A new 'Delay Tolerant Connection' indication has been introduced in the GTPv2 Create Session Response message (C4-151321) and GTPv1 Create PDP Context Response (C4-151343) to indicate to the MME/SGSN that the PDN Connection is Delay Tolerant, i.e. for that PDN </a:t>
            </a:r>
            <a:r>
              <a:rPr lang="en-GB" sz="2000" dirty="0" smtClean="0"/>
              <a:t>connection</a:t>
            </a:r>
            <a:r>
              <a:rPr lang="en-GB" sz="2000" dirty="0"/>
              <a:t> </a:t>
            </a:r>
          </a:p>
          <a:p>
            <a:r>
              <a:rPr lang="en-GB" sz="2000" dirty="0"/>
              <a:t>A new GTP cause was also specified for the Create Bearer Response and Update Bearer Response messages to enable the MME/SGSN to reject a network initiated control plane procedure initiated for a UE temporarily not reachable due to power saving and to request the PGW/GGSN to hold the </a:t>
            </a:r>
            <a:r>
              <a:rPr lang="en-GB" sz="2000" dirty="0" err="1"/>
              <a:t>ongoing</a:t>
            </a:r>
            <a:r>
              <a:rPr lang="en-GB" sz="2000" dirty="0"/>
              <a:t> network initiated procedure until the UE is available again for end to end signalling</a:t>
            </a:r>
            <a:r>
              <a:rPr lang="en-GB" sz="2000" dirty="0" smtClean="0"/>
              <a:t>.</a:t>
            </a:r>
            <a:endParaRPr lang="en-GB" sz="2000" dirty="0"/>
          </a:p>
          <a:p>
            <a:r>
              <a:rPr lang="en-GB" sz="2000" dirty="0"/>
              <a:t>How the PGW/GGSN determines whether a specific PDN connection is Delay Tolerant or not is currently not detailed in stage 2 and thus was left For Further Study. </a:t>
            </a:r>
          </a:p>
          <a:p>
            <a:pPr marL="0" indent="0">
              <a:buNone/>
            </a:pPr>
            <a:r>
              <a:rPr lang="en-GB" sz="2000" dirty="0"/>
              <a:t> 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90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>
          <a:xfrm>
            <a:off x="486383" y="1308809"/>
            <a:ext cx="8229600" cy="532765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altLang="ko-KR" sz="1800" dirty="0" smtClean="0">
                <a:latin typeface="Arial" pitchFamily="34" charset="0"/>
                <a:ea typeface="굴림" pitchFamily="34" charset="-127"/>
                <a:cs typeface="Arial" pitchFamily="34" charset="0"/>
              </a:rPr>
              <a:t>7.1.12 P-CSCF restoration enhancements [PCSCF_RES]</a:t>
            </a:r>
          </a:p>
          <a:p>
            <a:r>
              <a:rPr lang="en-GB" sz="1800" dirty="0"/>
              <a:t>A CR to TS 29.228 complements the HSS behaviour which shall clear the S-CSCF Restoration Information when a SAR with SAT=UNREGISTERED_USER and with the P-CSCF-Restoration-Indication is received, the Public Identity being registered and IMS Restoration Procedures being supported.</a:t>
            </a:r>
          </a:p>
          <a:p>
            <a:r>
              <a:rPr lang="en-GB" sz="1800" dirty="0"/>
              <a:t>A CR to TS 29.229 adds the case </a:t>
            </a:r>
            <a:r>
              <a:rPr lang="en-GB" sz="1800" dirty="0" smtClean="0"/>
              <a:t>where </a:t>
            </a:r>
            <a:r>
              <a:rPr lang="en-GB" sz="1800" dirty="0"/>
              <a:t>a SAR is sent with a SAT=UNREGISTERED_USER for a UE being registered with only one Private User Identity and the S-CSCF starting a P-CSCF Restoration procedure with the HSS.</a:t>
            </a:r>
          </a:p>
          <a:p>
            <a:pPr>
              <a:lnSpc>
                <a:spcPct val="80000"/>
              </a:lnSpc>
              <a:defRPr/>
            </a:pPr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42950"/>
          </a:xfrm>
        </p:spPr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250825" y="979488"/>
            <a:ext cx="8686800" cy="5516562"/>
          </a:xfrm>
        </p:spPr>
        <p:txBody>
          <a:bodyPr/>
          <a:lstStyle/>
          <a:p>
            <a:pPr>
              <a:defRPr/>
            </a:pPr>
            <a:r>
              <a:rPr lang="en-GB" sz="1800" dirty="0">
                <a:latin typeface="Arial" pitchFamily="34" charset="0"/>
                <a:cs typeface="Arial" pitchFamily="34" charset="0"/>
              </a:rPr>
              <a:t> 7.2.4 Proxi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mity Services [</a:t>
            </a:r>
            <a:r>
              <a:rPr lang="en-GB" sz="1800" dirty="0" err="1" smtClean="0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1800" dirty="0"/>
              <a:t>The </a:t>
            </a:r>
            <a:r>
              <a:rPr lang="en-GB" sz="1800" dirty="0" err="1"/>
              <a:t>ProSe</a:t>
            </a:r>
            <a:r>
              <a:rPr lang="en-GB" sz="1800" dirty="0"/>
              <a:t> Function Identity is added as a temporary data in TS 23.008.</a:t>
            </a:r>
          </a:p>
          <a:p>
            <a:r>
              <a:rPr lang="en-GB" sz="1800" dirty="0"/>
              <a:t>The </a:t>
            </a:r>
            <a:r>
              <a:rPr lang="en-GB" sz="1800" dirty="0" err="1"/>
              <a:t>ProSe</a:t>
            </a:r>
            <a:r>
              <a:rPr lang="en-GB" sz="1800" dirty="0"/>
              <a:t> Application Code size of 184 bit was confirmed in TS 23.003.</a:t>
            </a:r>
          </a:p>
          <a:p>
            <a:pPr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  <a:defRPr/>
            </a:pPr>
            <a:r>
              <a:rPr lang="en-US" sz="1800" dirty="0">
                <a:latin typeface="Arial" pitchFamily="34" charset="0"/>
                <a:cs typeface="Arial" pitchFamily="34" charset="0"/>
              </a:rPr>
              <a:t/>
            </a:r>
            <a:br>
              <a:rPr lang="en-US" sz="1800" dirty="0">
                <a:latin typeface="Arial" pitchFamily="34" charset="0"/>
                <a:cs typeface="Arial" pitchFamily="34" charset="0"/>
              </a:rPr>
            </a:br>
            <a:endParaRPr lang="en-GB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50165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Rel-12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213550" y="935120"/>
            <a:ext cx="8686800" cy="5816600"/>
          </a:xfrm>
        </p:spPr>
        <p:txBody>
          <a:bodyPr/>
          <a:lstStyle/>
          <a:p>
            <a:pPr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7.2.9 </a:t>
            </a:r>
            <a:r>
              <a:rPr lang="en-GB" sz="2000" dirty="0" err="1">
                <a:latin typeface="Arial"/>
                <a:ea typeface="Times New Roman"/>
              </a:rPr>
              <a:t>MTCe</a:t>
            </a:r>
            <a:r>
              <a:rPr lang="en-GB" sz="2000" dirty="0">
                <a:latin typeface="Arial"/>
                <a:ea typeface="Times New Roman"/>
              </a:rPr>
              <a:t>-UEPCOP-CT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 err="1">
                <a:latin typeface="Arial"/>
                <a:ea typeface="Times New Roman"/>
              </a:rPr>
              <a:t>MTCe</a:t>
            </a:r>
            <a:r>
              <a:rPr lang="en-GB" sz="2000" dirty="0">
                <a:latin typeface="Arial"/>
                <a:ea typeface="Times New Roman"/>
              </a:rPr>
              <a:t>-UEPCOP-CT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>
              <a:defRPr/>
            </a:pPr>
            <a:r>
              <a:rPr lang="en-GB" sz="2000" dirty="0"/>
              <a:t>The Active Time Value for PSM parameter is added in the TS 23.008 storage tables for GPRS and EPS for MME, S4-SGSN and </a:t>
            </a:r>
            <a:r>
              <a:rPr lang="en-GB" sz="2000" dirty="0" err="1"/>
              <a:t>Gn</a:t>
            </a:r>
            <a:r>
              <a:rPr lang="en-GB" sz="2000" dirty="0"/>
              <a:t>/</a:t>
            </a:r>
            <a:r>
              <a:rPr lang="en-GB" sz="2000" dirty="0" err="1"/>
              <a:t>Gp</a:t>
            </a:r>
            <a:r>
              <a:rPr lang="en-GB" sz="2000" dirty="0"/>
              <a:t>-SGSN.</a:t>
            </a:r>
          </a:p>
          <a:p>
            <a:pPr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0" y="1435100"/>
            <a:ext cx="8686800" cy="4830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The Chairman wants to thank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the delegates for their dedication, hard work and the willingness to be cooperative which resulted in lively discussions and achieved excellent results. 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Lionel </a:t>
            </a:r>
            <a:r>
              <a:rPr lang="en-GB" altLang="ja-JP" dirty="0" err="1" smtClean="0">
                <a:latin typeface="Arial" pitchFamily="34" charset="0"/>
                <a:ea typeface="MS PGothic" pitchFamily="34" charset="-128"/>
                <a:cs typeface="Arial" pitchFamily="34" charset="0"/>
              </a:rPr>
              <a:t>Morand</a:t>
            </a:r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 and Yvette Koza for expertly taking care of the parallel sessions. 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to my MCC support, Kimmo Kymäläinen, for providing wonderful assistance during and between the meetings. 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Finally, the hosts of our meeting, for the chance to visit beautiful Vancouver. </a:t>
            </a:r>
            <a:endParaRPr lang="en-US" altLang="ja-JP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4365381" y="3516652"/>
            <a:ext cx="3444875" cy="2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03A811B-9091-482D-8692-60C6A52E50BC}" type="slidenum">
              <a:rPr lang="en-GB" altLang="de-DE" sz="1100" smtClean="0">
                <a:solidFill>
                  <a:schemeClr val="bg1"/>
                </a:solidFill>
              </a:rPr>
              <a:pPr/>
              <a:t>37</a:t>
            </a:fld>
            <a:endParaRPr lang="en-GB" altLang="de-DE" sz="1100" smtClean="0">
              <a:solidFill>
                <a:schemeClr val="bg1"/>
              </a:solidFill>
            </a:endParaRPr>
          </a:p>
        </p:txBody>
      </p:sp>
      <p:sp>
        <p:nvSpPr>
          <p:cNvPr id="50181" name="Slide Number Placeholder 5"/>
          <p:cNvSpPr txBox="1">
            <a:spLocks noGrp="1"/>
          </p:cNvSpPr>
          <p:nvPr/>
        </p:nvSpPr>
        <p:spPr bwMode="auto">
          <a:xfrm>
            <a:off x="8451850" y="6430963"/>
            <a:ext cx="395288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9345682-7555-44E1-94D1-2FC2F44B6CFD}" type="slidenum">
              <a:rPr lang="en-GB" altLang="de-DE" sz="1100"/>
              <a:pPr/>
              <a:t>37</a:t>
            </a:fld>
            <a:endParaRPr lang="en-GB" altLang="de-DE" sz="1100"/>
          </a:p>
        </p:txBody>
      </p:sp>
      <p:sp>
        <p:nvSpPr>
          <p:cNvPr id="50182" name="Title 1"/>
          <p:cNvSpPr>
            <a:spLocks noGrp="1"/>
          </p:cNvSpPr>
          <p:nvPr>
            <p:ph type="title"/>
          </p:nvPr>
        </p:nvSpPr>
        <p:spPr>
          <a:xfrm>
            <a:off x="2033588" y="242888"/>
            <a:ext cx="5232400" cy="1143000"/>
          </a:xfrm>
        </p:spPr>
        <p:txBody>
          <a:bodyPr/>
          <a:lstStyle/>
          <a:p>
            <a:r>
              <a:rPr lang="en-GB" altLang="de-DE" sz="4400" dirty="0" smtClean="0"/>
              <a:t>Thank  You</a:t>
            </a:r>
          </a:p>
        </p:txBody>
      </p:sp>
      <p:sp>
        <p:nvSpPr>
          <p:cNvPr id="50183" name="Slide Number Placeholder 3"/>
          <p:cNvSpPr txBox="1">
            <a:spLocks noGrp="1"/>
          </p:cNvSpPr>
          <p:nvPr/>
        </p:nvSpPr>
        <p:spPr bwMode="auto">
          <a:xfrm>
            <a:off x="8451850" y="6430963"/>
            <a:ext cx="395288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2DA6813-DB12-40DA-BA9F-E4F8F3747799}" type="slidenum">
              <a:rPr lang="en-GB" altLang="de-DE" sz="1100">
                <a:solidFill>
                  <a:schemeClr val="bg1"/>
                </a:solidFill>
                <a:cs typeface="Arial" charset="0"/>
              </a:rPr>
              <a:pPr/>
              <a:t>37</a:t>
            </a:fld>
            <a:endParaRPr lang="en-GB" altLang="de-DE" sz="11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50184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50185" name="Rectangle 11"/>
          <p:cNvSpPr>
            <a:spLocks noChangeArrowheads="1"/>
          </p:cNvSpPr>
          <p:nvPr/>
        </p:nvSpPr>
        <p:spPr bwMode="auto">
          <a:xfrm>
            <a:off x="1173452" y="1821161"/>
            <a:ext cx="2767012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sz="2800" b="1" dirty="0">
                <a:cs typeface="Arial" charset="0"/>
              </a:rPr>
              <a:t>Nigel Berry</a:t>
            </a:r>
          </a:p>
          <a:p>
            <a:pPr algn="ctr"/>
            <a:r>
              <a:rPr lang="fi-FI" sz="1400" dirty="0">
                <a:cs typeface="Arial" charset="0"/>
              </a:rPr>
              <a:t>3GPP TSG CT WG4 Chairman</a:t>
            </a:r>
          </a:p>
          <a:p>
            <a:pPr algn="ctr"/>
            <a:r>
              <a:rPr lang="fi-FI" sz="1400" dirty="0">
                <a:solidFill>
                  <a:srgbClr val="7F7F7F"/>
                </a:solidFill>
                <a:cs typeface="Arial" charset="0"/>
              </a:rPr>
              <a:t>+44 7880 786 684</a:t>
            </a:r>
          </a:p>
          <a:p>
            <a:pPr algn="ctr"/>
            <a:r>
              <a:rPr lang="fi-FI" sz="1400" dirty="0">
                <a:solidFill>
                  <a:srgbClr val="7F7F7F"/>
                </a:solidFill>
                <a:cs typeface="Arial" charset="0"/>
              </a:rPr>
              <a:t>nigel.berry@alcatel-lucent.com</a:t>
            </a:r>
            <a:endParaRPr lang="en-US" sz="1400" dirty="0">
              <a:solidFill>
                <a:srgbClr val="7F7F7F"/>
              </a:solidFill>
              <a:cs typeface="Arial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77" y="1225060"/>
            <a:ext cx="7763608" cy="4312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Rel-13 WIs 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Led</a:t>
            </a:r>
          </a:p>
        </p:txBody>
      </p:sp>
      <p:sp>
        <p:nvSpPr>
          <p:cNvPr id="18435" name="Inhaltsplatzhalter 1"/>
          <p:cNvSpPr>
            <a:spLocks noGrp="1"/>
          </p:cNvSpPr>
          <p:nvPr>
            <p:ph sz="half" idx="1"/>
          </p:nvPr>
        </p:nvSpPr>
        <p:spPr>
          <a:xfrm>
            <a:off x="371476" y="1035050"/>
            <a:ext cx="4171950" cy="5280025"/>
          </a:xfrm>
        </p:spPr>
        <p:txBody>
          <a:bodyPr/>
          <a:lstStyle/>
          <a:p>
            <a:pPr marL="533400" indent="-533400">
              <a:lnSpc>
                <a:spcPct val="140000"/>
              </a:lnSpc>
            </a:pPr>
            <a:r>
              <a:rPr lang="de-DE" sz="1800" dirty="0" smtClean="0"/>
              <a:t>voE_UTRAN_PPD-CT4</a:t>
            </a:r>
            <a:r>
              <a:rPr lang="de-DE" sz="1800" dirty="0"/>
              <a:t>	</a:t>
            </a:r>
            <a:r>
              <a:rPr lang="de-DE" sz="1800" dirty="0" smtClean="0"/>
              <a:t>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/>
              <a:t>RTCP_MUX-C4</a:t>
            </a:r>
            <a:r>
              <a:rPr lang="de-DE" sz="1800" dirty="0"/>
              <a:t>	100</a:t>
            </a:r>
            <a:r>
              <a:rPr lang="de-DE" sz="1800" dirty="0" smtClean="0"/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en-US" sz="1800" dirty="0" err="1"/>
              <a:t>EVSoCS</a:t>
            </a:r>
            <a:r>
              <a:rPr lang="en-US" sz="1800" dirty="0"/>
              <a:t>-CT		95</a:t>
            </a:r>
            <a:r>
              <a:rPr lang="en-US" sz="1800" dirty="0" smtClean="0"/>
              <a:t>%</a:t>
            </a:r>
            <a:endParaRPr lang="de-DE" sz="1800" dirty="0" smtClean="0"/>
          </a:p>
          <a:p>
            <a:pPr marL="533400" indent="-533400">
              <a:lnSpc>
                <a:spcPct val="140000"/>
              </a:lnSpc>
            </a:pPr>
            <a:r>
              <a:rPr lang="de-DE" sz="1800" dirty="0">
                <a:solidFill>
                  <a:srgbClr val="00B050"/>
                </a:solidFill>
              </a:rPr>
              <a:t>SHARED_SubData_UPD	</a:t>
            </a:r>
            <a:r>
              <a:rPr lang="de-DE" sz="1800" dirty="0" smtClean="0">
                <a:solidFill>
                  <a:srgbClr val="00B050"/>
                </a:solidFill>
              </a:rPr>
              <a:t>95% </a:t>
            </a:r>
            <a:r>
              <a:rPr lang="de-DE" sz="1800" dirty="0">
                <a:solidFill>
                  <a:srgbClr val="00B050"/>
                </a:solidFill>
              </a:rPr>
              <a:t>=&gt; </a:t>
            </a:r>
            <a:r>
              <a:rPr lang="de-DE" sz="1800" dirty="0" smtClean="0">
                <a:solidFill>
                  <a:srgbClr val="00B050"/>
                </a:solidFill>
              </a:rPr>
              <a:t>100%</a:t>
            </a:r>
            <a:endParaRPr lang="de-DE" sz="1800" dirty="0" smtClean="0"/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PCSCF_RES_WLAN-CT4</a:t>
            </a:r>
            <a:r>
              <a:rPr lang="de-DE" sz="1800" dirty="0">
                <a:solidFill>
                  <a:srgbClr val="00B050"/>
                </a:solidFill>
              </a:rPr>
              <a:t>	</a:t>
            </a:r>
            <a:r>
              <a:rPr lang="de-DE" sz="1800" dirty="0" smtClean="0">
                <a:solidFill>
                  <a:srgbClr val="00B050"/>
                </a:solidFill>
              </a:rPr>
              <a:t>75% =&gt; 85%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/>
              <a:t>FS_DLoCME</a:t>
            </a:r>
            <a:r>
              <a:rPr lang="de-DE" sz="1800" dirty="0"/>
              <a:t>		</a:t>
            </a:r>
            <a:r>
              <a:rPr lang="de-DE" sz="1800" dirty="0" smtClean="0"/>
              <a:t>10%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WebRTCH248DC	10% =&gt; 20%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>
                <a:solidFill>
                  <a:srgbClr val="00B050"/>
                </a:solidFill>
              </a:rPr>
              <a:t>FS_EPC_SIG_RACE	8</a:t>
            </a:r>
            <a:r>
              <a:rPr lang="de-DE" sz="1800" dirty="0" smtClean="0">
                <a:solidFill>
                  <a:srgbClr val="00B050"/>
                </a:solidFill>
              </a:rPr>
              <a:t>0</a:t>
            </a:r>
            <a:r>
              <a:rPr lang="de-DE" sz="1800" dirty="0">
                <a:solidFill>
                  <a:srgbClr val="00B050"/>
                </a:solidFill>
              </a:rPr>
              <a:t>% =&gt; </a:t>
            </a:r>
            <a:r>
              <a:rPr lang="de-DE" sz="1800" dirty="0" smtClean="0">
                <a:solidFill>
                  <a:srgbClr val="00B050"/>
                </a:solidFill>
              </a:rPr>
              <a:t>95%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MONTE-CT		5% =&gt; 50%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MEI_WLAN		40% =&gt; 90%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FS_SCCAS_RES	5% =&gt; 20%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SDPCN_IMS		0% =&gt; 5%</a:t>
            </a: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227513" y="1150938"/>
            <a:ext cx="4838700" cy="4629150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5157458" y="6019801"/>
            <a:ext cx="3295650" cy="590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new since previous plenary</a:t>
            </a:r>
          </a:p>
          <a:p>
            <a:pPr marL="533400" indent="-533400">
              <a:lnSpc>
                <a:spcPct val="14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 dirty="0">
                <a:cs typeface="Arial" charset="0"/>
              </a:rPr>
              <a:t> –  progressed since previous </a:t>
            </a:r>
            <a:r>
              <a:rPr lang="fi-FI" altLang="de-DE" dirty="0" smtClean="0">
                <a:cs typeface="Arial" charset="0"/>
              </a:rPr>
              <a:t>plenary</a:t>
            </a:r>
            <a:r>
              <a:rPr lang="de-DE" dirty="0">
                <a:solidFill>
                  <a:srgbClr val="00B050"/>
                </a:solidFill>
              </a:rPr>
              <a:t>		</a:t>
            </a:r>
            <a:endParaRPr lang="da-DK" altLang="de-DE" dirty="0">
              <a:cs typeface="Arial" charset="0"/>
            </a:endParaRPr>
          </a:p>
        </p:txBody>
      </p:sp>
      <p:sp>
        <p:nvSpPr>
          <p:cNvPr id="7" name="Inhaltsplatzhalter 1"/>
          <p:cNvSpPr txBox="1">
            <a:spLocks/>
          </p:cNvSpPr>
          <p:nvPr/>
        </p:nvSpPr>
        <p:spPr bwMode="auto">
          <a:xfrm>
            <a:off x="4719308" y="1150939"/>
            <a:ext cx="4171950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533400" indent="-533400">
              <a:lnSpc>
                <a:spcPct val="140000"/>
              </a:lnSpc>
            </a:pPr>
            <a:r>
              <a:rPr lang="de-DE" sz="1800" dirty="0">
                <a:solidFill>
                  <a:srgbClr val="00B050"/>
                </a:solidFill>
              </a:rPr>
              <a:t>HLcom-CT		0% =&gt; 80</a:t>
            </a:r>
            <a:r>
              <a:rPr lang="de-DE" sz="1800" dirty="0" smtClean="0">
                <a:solidFill>
                  <a:srgbClr val="00B050"/>
                </a:solidFill>
              </a:rPr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GROUPE-CT		0% =&gt; 80%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ROI-CT		0% =&gt; 5%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FS_eSDU		0% =&gt; 20%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800" dirty="0" smtClean="0">
                <a:solidFill>
                  <a:srgbClr val="0000FF"/>
                </a:solidFill>
              </a:rPr>
              <a:t>EPC_SIG_RACE	0% =&gt; 95%</a:t>
            </a:r>
          </a:p>
          <a:p>
            <a:pPr marL="533400" indent="-533400">
              <a:lnSpc>
                <a:spcPct val="140000"/>
              </a:lnSpc>
            </a:pPr>
            <a:r>
              <a:rPr lang="en-GB" sz="1800" dirty="0" smtClean="0">
                <a:solidFill>
                  <a:srgbClr val="0000FF"/>
                </a:solidFill>
              </a:rPr>
              <a:t>DECOR-CT		0% =&gt; 70%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800" dirty="0" smtClean="0">
                <a:solidFill>
                  <a:srgbClr val="0000FF"/>
                </a:solidFill>
              </a:rPr>
              <a:t>FS_DBPU		0%</a:t>
            </a:r>
            <a:endParaRPr lang="en-GB" sz="1800" dirty="0">
              <a:solidFill>
                <a:srgbClr val="0000FF"/>
              </a:solidFill>
            </a:endParaRPr>
          </a:p>
          <a:p>
            <a:pPr marL="533400" indent="-533400">
              <a:lnSpc>
                <a:spcPct val="140000"/>
              </a:lnSpc>
            </a:pPr>
            <a:endParaRPr lang="en-GB" sz="1800" dirty="0">
              <a:solidFill>
                <a:srgbClr val="0000FF"/>
              </a:solidFill>
            </a:endParaRPr>
          </a:p>
          <a:p>
            <a:pPr marL="533400" indent="-533400">
              <a:lnSpc>
                <a:spcPct val="140000"/>
              </a:lnSpc>
            </a:pPr>
            <a:endParaRPr lang="de-DE" sz="1800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48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Rel-13 WIs 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</a:t>
            </a: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Supported</a:t>
            </a:r>
            <a:endParaRPr lang="en-US" altLang="de-DE" sz="3200" dirty="0">
              <a:solidFill>
                <a:srgbClr val="FF0000"/>
              </a:solidFill>
              <a:latin typeface="+mj-lt"/>
              <a:cs typeface="Arial" charset="0"/>
            </a:endParaRPr>
          </a:p>
        </p:txBody>
      </p:sp>
      <p:sp>
        <p:nvSpPr>
          <p:cNvPr id="18435" name="Inhaltsplatzhalter 1"/>
          <p:cNvSpPr>
            <a:spLocks noGrp="1"/>
          </p:cNvSpPr>
          <p:nvPr>
            <p:ph sz="half" idx="1"/>
          </p:nvPr>
        </p:nvSpPr>
        <p:spPr>
          <a:xfrm>
            <a:off x="523876" y="1216025"/>
            <a:ext cx="4241556" cy="5280025"/>
          </a:xfrm>
        </p:spPr>
        <p:txBody>
          <a:bodyPr/>
          <a:lstStyle/>
          <a:p>
            <a:pPr marL="533400" indent="-533400">
              <a:lnSpc>
                <a:spcPct val="140000"/>
              </a:lnSpc>
            </a:pPr>
            <a:r>
              <a:rPr lang="en-US" sz="1800" dirty="0">
                <a:solidFill>
                  <a:srgbClr val="00B050"/>
                </a:solidFill>
              </a:rPr>
              <a:t>UPCON-DOTCON-CT4	9</a:t>
            </a:r>
            <a:r>
              <a:rPr lang="en-US" sz="1800" dirty="0" smtClean="0">
                <a:solidFill>
                  <a:srgbClr val="00B050"/>
                </a:solidFill>
              </a:rPr>
              <a:t>0</a:t>
            </a:r>
            <a:r>
              <a:rPr lang="en-US" sz="1800" dirty="0">
                <a:solidFill>
                  <a:srgbClr val="00B050"/>
                </a:solidFill>
              </a:rPr>
              <a:t>% =&gt; </a:t>
            </a:r>
            <a:r>
              <a:rPr lang="en-US" sz="1800" dirty="0" smtClean="0">
                <a:solidFill>
                  <a:srgbClr val="00B050"/>
                </a:solidFill>
              </a:rPr>
              <a:t>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/>
              <a:t>QOSE2EMTSI-CT4</a:t>
            </a:r>
            <a:r>
              <a:rPr lang="de-DE" sz="1800" dirty="0"/>
              <a:t>	0</a:t>
            </a:r>
            <a:r>
              <a:rPr lang="de-DE" sz="1800" dirty="0" smtClean="0"/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/>
              <a:t>ePCSCF_WLAN-CT4	</a:t>
            </a:r>
            <a:r>
              <a:rPr lang="de-DE" sz="1800" dirty="0" smtClean="0"/>
              <a:t>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/>
              <a:t>WSR_EPS</a:t>
            </a:r>
            <a:r>
              <a:rPr lang="de-DE" sz="1800" dirty="0"/>
              <a:t>		0</a:t>
            </a:r>
            <a:r>
              <a:rPr lang="de-DE" sz="1800" dirty="0" smtClean="0"/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/>
              <a:t>ISAT		90</a:t>
            </a:r>
            <a:r>
              <a:rPr lang="de-DE" sz="1800" dirty="0" smtClean="0"/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eProSe-EXT-CT	0% =&gt; 10%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NBIFOM-CT		0% =&gt; 20%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AESE-CT		0% =&gt; 40%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800" dirty="0" smtClean="0">
                <a:solidFill>
                  <a:srgbClr val="0000FF"/>
                </a:solidFill>
              </a:rPr>
              <a:t>SEW1-CT		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800" dirty="0" err="1" smtClean="0">
                <a:solidFill>
                  <a:srgbClr val="0000FF"/>
                </a:solidFill>
              </a:rPr>
              <a:t>eDRX</a:t>
            </a:r>
            <a:r>
              <a:rPr lang="en-GB" sz="1800" dirty="0" smtClean="0">
                <a:solidFill>
                  <a:srgbClr val="0000FF"/>
                </a:solidFill>
              </a:rPr>
              <a:t>-CT		0% =&gt; 40%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800" dirty="0" smtClean="0">
                <a:solidFill>
                  <a:srgbClr val="0000FF"/>
                </a:solidFill>
              </a:rPr>
              <a:t>MCPTT-CT		0%</a:t>
            </a:r>
            <a:endParaRPr lang="en-GB" sz="1800" dirty="0">
              <a:solidFill>
                <a:srgbClr val="0000FF"/>
              </a:solidFill>
            </a:endParaRPr>
          </a:p>
          <a:p>
            <a:pPr marL="533400" indent="-533400">
              <a:lnSpc>
                <a:spcPct val="140000"/>
              </a:lnSpc>
            </a:pPr>
            <a:endParaRPr lang="de-DE" sz="1800" dirty="0">
              <a:solidFill>
                <a:srgbClr val="00B050"/>
              </a:solidFill>
            </a:endParaRPr>
          </a:p>
          <a:p>
            <a:pPr marL="0" indent="0">
              <a:lnSpc>
                <a:spcPct val="140000"/>
              </a:lnSpc>
              <a:buNone/>
            </a:pPr>
            <a:endParaRPr lang="de-DE" sz="1800" dirty="0"/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227513" y="1150938"/>
            <a:ext cx="4838700" cy="4629150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5193084" y="5985329"/>
            <a:ext cx="32956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new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 dirty="0">
                <a:cs typeface="Arial" charset="0"/>
              </a:rPr>
              <a:t> –  progressed since previous plenary </a:t>
            </a:r>
            <a:br>
              <a:rPr lang="fi-FI" altLang="de-DE" dirty="0">
                <a:cs typeface="Arial" charset="0"/>
              </a:rPr>
            </a:br>
            <a:endParaRPr lang="da-DK" altLang="de-DE" dirty="0">
              <a:cs typeface="Arial" charset="0"/>
            </a:endParaRPr>
          </a:p>
        </p:txBody>
      </p:sp>
      <p:sp>
        <p:nvSpPr>
          <p:cNvPr id="6" name="Inhaltsplatzhalter 1"/>
          <p:cNvSpPr txBox="1">
            <a:spLocks/>
          </p:cNvSpPr>
          <p:nvPr/>
        </p:nvSpPr>
        <p:spPr bwMode="auto">
          <a:xfrm>
            <a:off x="4720131" y="1176462"/>
            <a:ext cx="4241556" cy="449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800" dirty="0" err="1" smtClean="0">
                <a:solidFill>
                  <a:srgbClr val="0000FF"/>
                </a:solidFill>
              </a:rPr>
              <a:t>eWebRTCi_CT</a:t>
            </a:r>
            <a:r>
              <a:rPr lang="en-GB" sz="1800" dirty="0" smtClean="0">
                <a:solidFill>
                  <a:srgbClr val="0000FF"/>
                </a:solidFill>
              </a:rPr>
              <a:t>		0%</a:t>
            </a:r>
            <a:r>
              <a:rPr lang="en-GB" sz="1800" dirty="0" smtClean="0"/>
              <a:t> </a:t>
            </a:r>
            <a:endParaRPr lang="en-GB" sz="1800" dirty="0"/>
          </a:p>
          <a:p>
            <a:pPr marL="533400" indent="-533400">
              <a:lnSpc>
                <a:spcPct val="140000"/>
              </a:lnSpc>
            </a:pPr>
            <a:endParaRPr lang="de-DE" sz="1800" dirty="0" smtClean="0">
              <a:solidFill>
                <a:srgbClr val="00B050"/>
              </a:solidFill>
            </a:endParaRPr>
          </a:p>
          <a:p>
            <a:pPr marL="0" indent="0">
              <a:lnSpc>
                <a:spcPct val="140000"/>
              </a:lnSpc>
              <a:buFontTx/>
              <a:buNone/>
            </a:pP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256045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nb-NO" altLang="de-DE" smtClean="0">
                <a:latin typeface="Arial" charset="0"/>
                <a:cs typeface="Arial" charset="0"/>
              </a:rPr>
              <a:t>A</a:t>
            </a:r>
            <a:r>
              <a:rPr lang="de-DE" altLang="de-DE" smtClean="0">
                <a:latin typeface="Arial" charset="0"/>
                <a:cs typeface="Arial" charset="0"/>
              </a:rPr>
              <a:t>greed</a:t>
            </a:r>
            <a:r>
              <a:rPr lang="nb-NO" altLang="de-DE" smtClean="0">
                <a:latin typeface="Arial" charset="0"/>
                <a:cs typeface="Arial" charset="0"/>
              </a:rPr>
              <a:t> </a:t>
            </a:r>
            <a:r>
              <a:rPr lang="de-DE" altLang="de-DE" smtClean="0">
                <a:latin typeface="Arial" charset="0"/>
                <a:cs typeface="Arial" charset="0"/>
              </a:rPr>
              <a:t>N</a:t>
            </a:r>
            <a:r>
              <a:rPr lang="nb-NO" altLang="de-DE" smtClean="0">
                <a:latin typeface="Arial" charset="0"/>
                <a:cs typeface="Arial" charset="0"/>
              </a:rPr>
              <a:t>ew WIs</a:t>
            </a:r>
            <a:endParaRPr lang="en-US" altLang="de-DE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026449"/>
              </p:ext>
            </p:extLst>
          </p:nvPr>
        </p:nvGraphicFramePr>
        <p:xfrm>
          <a:off x="903000" y="1660525"/>
          <a:ext cx="7144570" cy="2560320"/>
        </p:xfrm>
        <a:graphic>
          <a:graphicData uri="http://schemas.openxmlformats.org/drawingml/2006/table">
            <a:tbl>
              <a:tblPr lastCol="1" bandRow="1" bandCol="1">
                <a:tableStyleId>{5C22544A-7EE6-4342-B048-85BDC9FD1C3A}</a:tableStyleId>
              </a:tblPr>
              <a:tblGrid>
                <a:gridCol w="537559"/>
                <a:gridCol w="3184195"/>
                <a:gridCol w="1521069"/>
                <a:gridCol w="1901747"/>
              </a:tblGrid>
              <a:tr h="1619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Tdoc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smtClean="0">
                          <a:effectLst/>
                        </a:rPr>
                        <a:t>CP-15</a:t>
                      </a:r>
                      <a:r>
                        <a:rPr lang="en-GB" sz="1400" dirty="0">
                          <a:effectLst/>
                        </a:rPr>
                        <a:t>#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Tdoc Title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Source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Notes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0424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new   Rel-13 New WI on EPC Signalling Improvements for race scenarios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Huawei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 EPC_SIG_RACE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CT4 led.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0423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new    Dedicated Core Networks CT aspects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Huawei, NTT DOCOMO, NEC, Ericsson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DÉCOR-CT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CT4 led.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0426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new    New SID on Impacts of the Diameter Base Protocol Specification Update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Huawei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FS_DBPU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CT4 led</a:t>
                      </a:r>
                      <a:r>
                        <a:rPr lang="en-GB" sz="1400" dirty="0" smtClean="0">
                          <a:effectLst/>
                        </a:rPr>
                        <a:t>.</a:t>
                      </a:r>
                      <a:endParaRPr lang="en-GB" sz="1400" dirty="0"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cs typeface="Arial" charset="0"/>
              </a:rPr>
              <a:t>Agreed Revised</a:t>
            </a:r>
            <a:r>
              <a:rPr lang="nb-NO" altLang="de-DE" smtClean="0">
                <a:cs typeface="Arial" charset="0"/>
              </a:rPr>
              <a:t> WIs</a:t>
            </a:r>
            <a:endParaRPr lang="en-US" altLang="de-DE" smtClean="0">
              <a:cs typeface="Arial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68327"/>
              </p:ext>
            </p:extLst>
          </p:nvPr>
        </p:nvGraphicFramePr>
        <p:xfrm>
          <a:off x="877032" y="1979930"/>
          <a:ext cx="7143749" cy="1706880"/>
        </p:xfrm>
        <a:graphic>
          <a:graphicData uri="http://schemas.openxmlformats.org/drawingml/2006/table">
            <a:tbl>
              <a:tblPr lastCol="1" bandRow="1" bandCol="1">
                <a:tableStyleId>{5C22544A-7EE6-4342-B048-85BDC9FD1C3A}</a:tableStyleId>
              </a:tblPr>
              <a:tblGrid>
                <a:gridCol w="542386"/>
                <a:gridCol w="3574612"/>
                <a:gridCol w="1222131"/>
                <a:gridCol w="1804620"/>
              </a:tblGrid>
              <a:tr h="1619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Tdoc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smtClean="0">
                          <a:effectLst/>
                        </a:rPr>
                        <a:t>CP-15</a:t>
                      </a:r>
                      <a:r>
                        <a:rPr lang="en-GB" sz="1400" dirty="0">
                          <a:effectLst/>
                        </a:rPr>
                        <a:t>#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Tdoc Title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Source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Notes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0422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revised   Rel-13 WID on Monitoring Enhancements CT aspects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Huawei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WI MONTE-CT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CT4 led</a:t>
                      </a:r>
                      <a:r>
                        <a:rPr lang="en-GB" sz="1400" dirty="0" smtClean="0">
                          <a:effectLst/>
                        </a:rPr>
                        <a:t>.</a:t>
                      </a:r>
                      <a:endParaRPr lang="en-GB" sz="1400" dirty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0425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revised   Rel-13 CT Aspects of Video Enhancements by Region-of-Interest Information Signalling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Intel Corporation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ROI-CT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CT4 led.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544759"/>
          </a:xfrm>
        </p:spPr>
        <p:txBody>
          <a:bodyPr/>
          <a:lstStyle/>
          <a:p>
            <a:r>
              <a:rPr lang="de-DE" altLang="de-DE" dirty="0" smtClean="0">
                <a:cs typeface="Arial" charset="0"/>
              </a:rPr>
              <a:t>Endorsed</a:t>
            </a:r>
            <a:r>
              <a:rPr lang="nb-NO" altLang="de-DE" dirty="0" smtClean="0">
                <a:cs typeface="Arial" charset="0"/>
              </a:rPr>
              <a:t> WIs</a:t>
            </a:r>
            <a:endParaRPr lang="en-US" altLang="de-DE" dirty="0" smtClean="0">
              <a:cs typeface="Arial" charset="0"/>
            </a:endParaRPr>
          </a:p>
        </p:txBody>
      </p: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2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4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5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6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7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087632"/>
              </p:ext>
            </p:extLst>
          </p:nvPr>
        </p:nvGraphicFramePr>
        <p:xfrm>
          <a:off x="950912" y="1194350"/>
          <a:ext cx="7143749" cy="3413760"/>
        </p:xfrm>
        <a:graphic>
          <a:graphicData uri="http://schemas.openxmlformats.org/drawingml/2006/table">
            <a:tbl>
              <a:tblPr lastCol="1" bandRow="1" bandCol="1">
                <a:tableStyleId>{5C22544A-7EE6-4342-B048-85BDC9FD1C3A}</a:tableStyleId>
              </a:tblPr>
              <a:tblGrid>
                <a:gridCol w="542386"/>
                <a:gridCol w="2791321"/>
                <a:gridCol w="1922750"/>
                <a:gridCol w="1887292"/>
              </a:tblGrid>
              <a:tr h="1619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r>
                        <a:rPr lang="en-GB" sz="1400" dirty="0" smtClean="0">
                          <a:effectLst/>
                        </a:rPr>
                        <a:t>CP-15xx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WIDs Endorsed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>
                          <a:effectLst/>
                          <a:hlinkClick r:id="rId2"/>
                        </a:rPr>
                        <a:t>1411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new    New WID on CT aspects of Support of Emergency services over WLAN – phase 1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Alcatel-Lucent, Alcatel-Lucent Shanghai Bell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SEW1-CT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CT1 led.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>
                          <a:effectLst/>
                          <a:hlinkClick r:id="rId2"/>
                        </a:rPr>
                        <a:t>1370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revised   Rel-13 Revised WID on CT aspects of IP Flow Mobility support for S2a and S2b Interfaces (NBIFOM)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ZTE Corporation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NBIFOM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CT1 led.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>
                          <a:effectLst/>
                          <a:hlinkClick r:id="rId2"/>
                        </a:rPr>
                        <a:t>1408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new    CT aspects of extended DRX cycle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QUALCOMM Incorporated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WI </a:t>
                      </a:r>
                      <a:r>
                        <a:rPr lang="en-GB" sz="1400" dirty="0" err="1">
                          <a:effectLst/>
                        </a:rPr>
                        <a:t>eDRX</a:t>
                      </a:r>
                      <a:r>
                        <a:rPr lang="en-GB" sz="1400" dirty="0">
                          <a:effectLst/>
                        </a:rPr>
                        <a:t>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CT1 led</a:t>
                      </a:r>
                      <a:r>
                        <a:rPr lang="en-GB" sz="1400" dirty="0" smtClean="0">
                          <a:effectLst/>
                        </a:rPr>
                        <a:t>.</a:t>
                      </a:r>
                      <a:endParaRPr lang="en-GB" sz="1400" dirty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>
                          <a:effectLst/>
                          <a:hlinkClick r:id="rId2"/>
                        </a:rPr>
                        <a:t>1359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new   New WID on Mission Critical Push To Talk over LTE protocol aspects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Alcatel-Lucent, Alcatel-Lucent Shanghai Bell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MCPTT-CT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CT1 led.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>
                          <a:effectLst/>
                          <a:hlinkClick r:id="rId2"/>
                        </a:rPr>
                        <a:t>1410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new   enhancements to WebRTC interoperability stage 3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China Mobile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eWebRTCi_CT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CT1 </a:t>
                      </a:r>
                      <a:r>
                        <a:rPr lang="en-GB" sz="1400" dirty="0" smtClean="0">
                          <a:effectLst/>
                        </a:rPr>
                        <a:t>led</a:t>
                      </a:r>
                      <a:endParaRPr lang="en-GB" sz="1400" dirty="0"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cs typeface="Arial" charset="0"/>
              </a:rPr>
              <a:t>Technical Reports</a:t>
            </a:r>
            <a:r>
              <a:rPr lang="nb-NO" altLang="de-DE" dirty="0" smtClean="0">
                <a:cs typeface="Arial" charset="0"/>
              </a:rPr>
              <a:t> and Specifications for Approval</a:t>
            </a:r>
            <a:endParaRPr lang="en-US" altLang="de-DE" dirty="0" smtClean="0">
              <a:cs typeface="Arial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29878</TotalTime>
  <Words>2148</Words>
  <Application>Microsoft Office PowerPoint</Application>
  <PresentationFormat>On-screen Show (4:3)</PresentationFormat>
  <Paragraphs>393</Paragraphs>
  <Slides>37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3gpp</vt:lpstr>
      <vt:lpstr>Custom Design</vt:lpstr>
      <vt:lpstr>PowerPoint Presentation</vt:lpstr>
      <vt:lpstr>TSG CT WG4 Organisation </vt:lpstr>
      <vt:lpstr>PowerPoint Presentation</vt:lpstr>
      <vt:lpstr>PowerPoint Presentation</vt:lpstr>
      <vt:lpstr>PowerPoint Presentation</vt:lpstr>
      <vt:lpstr>Agreed New WIs</vt:lpstr>
      <vt:lpstr>Agreed Revised WIs</vt:lpstr>
      <vt:lpstr>Endorsed WIs</vt:lpstr>
      <vt:lpstr>Technical Reports and Specifications for Approval</vt:lpstr>
      <vt:lpstr>Technical Reports for Information</vt:lpstr>
      <vt:lpstr>CT4 Summary for CT Plenary </vt:lpstr>
      <vt:lpstr>Incoming liaisons to CT plenary</vt:lpstr>
      <vt:lpstr>CRs for Conditional Approval (CT4)</vt:lpstr>
      <vt:lpstr>CRs to Plenary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Rel-12 Overview</vt:lpstr>
      <vt:lpstr>Rel-12 Overview</vt:lpstr>
      <vt:lpstr>Rel-12 Overview</vt:lpstr>
      <vt:lpstr>Acknowledgements</vt:lpstr>
      <vt:lpstr>Thank  You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Hietalahti Hannu</dc:creator>
  <dc:description>©3GPP 2009. All rights reserved</dc:description>
  <cp:lastModifiedBy>nhberry</cp:lastModifiedBy>
  <cp:revision>780</cp:revision>
  <dcterms:created xsi:type="dcterms:W3CDTF">2009-10-13T12:22:16Z</dcterms:created>
  <dcterms:modified xsi:type="dcterms:W3CDTF">2015-09-10T10:02:13Z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661110110</vt:i4>
  </property>
  <property fmtid="{D5CDD505-2E9C-101B-9397-08002B2CF9AE}" pid="3" name="_NewReviewCycle">
    <vt:lpwstr/>
  </property>
  <property fmtid="{D5CDD505-2E9C-101B-9397-08002B2CF9AE}" pid="4" name="_EmailSubject">
    <vt:lpwstr>CT4 Chairman's Report to CT Plenary #68</vt:lpwstr>
  </property>
  <property fmtid="{D5CDD505-2E9C-101B-9397-08002B2CF9AE}" pid="5" name="_AuthorEmail">
    <vt:lpwstr>nigel.berry@alcatel-lucent.com</vt:lpwstr>
  </property>
  <property fmtid="{D5CDD505-2E9C-101B-9397-08002B2CF9AE}" pid="6" name="_AuthorEmailDisplayName">
    <vt:lpwstr>BERRY, Nigel (Nigel)</vt:lpwstr>
  </property>
  <property fmtid="{D5CDD505-2E9C-101B-9397-08002B2CF9AE}" pid="7" name="_PreviousAdHocReviewCycleID">
    <vt:i4>-1644268367</vt:i4>
  </property>
</Properties>
</file>