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42" r:id="rId12"/>
    <p:sldId id="1102" r:id="rId13"/>
    <p:sldId id="1103" r:id="rId14"/>
    <p:sldId id="1154" r:id="rId15"/>
    <p:sldId id="1116" r:id="rId16"/>
    <p:sldId id="1133" r:id="rId17"/>
    <p:sldId id="802" r:id="rId18"/>
    <p:sldId id="1144" r:id="rId19"/>
    <p:sldId id="1159" r:id="rId20"/>
    <p:sldId id="1160" r:id="rId21"/>
    <p:sldId id="1155" r:id="rId22"/>
    <p:sldId id="1152" r:id="rId23"/>
    <p:sldId id="1147" r:id="rId24"/>
    <p:sldId id="1146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1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25A903D6-72D2-46D1-A672-F891660EC09A}"/>
    <pc:docChg chg="custSel modSld sldOrd">
      <pc:chgData name="Alain Sultan" userId="2b0808dc-3530-4760-ae57-56aa48186e32" providerId="ADAL" clId="{25A903D6-72D2-46D1-A672-F891660EC09A}" dt="2024-06-18T02:46:38.843" v="33" actId="20577"/>
      <pc:docMkLst>
        <pc:docMk/>
      </pc:docMkLst>
      <pc:sldChg chg="ord">
        <pc:chgData name="Alain Sultan" userId="2b0808dc-3530-4760-ae57-56aa48186e32" providerId="ADAL" clId="{25A903D6-72D2-46D1-A672-F891660EC09A}" dt="2024-06-18T02:46:12.824" v="1"/>
        <pc:sldMkLst>
          <pc:docMk/>
          <pc:sldMk cId="1893322574" sldId="1144"/>
        </pc:sldMkLst>
      </pc:sldChg>
      <pc:sldChg chg="modSp mod">
        <pc:chgData name="Alain Sultan" userId="2b0808dc-3530-4760-ae57-56aa48186e32" providerId="ADAL" clId="{25A903D6-72D2-46D1-A672-F891660EC09A}" dt="2024-06-18T02:46:38.843" v="33" actId="20577"/>
        <pc:sldMkLst>
          <pc:docMk/>
          <pc:sldMk cId="2056272211" sldId="1155"/>
        </pc:sldMkLst>
        <pc:spChg chg="mod">
          <ac:chgData name="Alain Sultan" userId="2b0808dc-3530-4760-ae57-56aa48186e32" providerId="ADAL" clId="{25A903D6-72D2-46D1-A672-F891660EC09A}" dt="2024-06-18T02:46:38.843" v="33" actId="20577"/>
          <ac:spMkLst>
            <pc:docMk/>
            <pc:sldMk cId="2056272211" sldId="1155"/>
            <ac:spMk id="20482" creationId="{ADF5CB5A-54D1-F0F5-0609-1F22D6497455}"/>
          </ac:spMkLst>
        </pc:spChg>
      </pc:sldChg>
      <pc:sldChg chg="modSp mod">
        <pc:chgData name="Alain Sultan" userId="2b0808dc-3530-4760-ae57-56aa48186e32" providerId="ADAL" clId="{25A903D6-72D2-46D1-A672-F891660EC09A}" dt="2024-06-18T02:46:30.024" v="17" actId="20577"/>
        <pc:sldMkLst>
          <pc:docMk/>
          <pc:sldMk cId="3786864439" sldId="1160"/>
        </pc:sldMkLst>
        <pc:spChg chg="mod">
          <ac:chgData name="Alain Sultan" userId="2b0808dc-3530-4760-ae57-56aa48186e32" providerId="ADAL" clId="{25A903D6-72D2-46D1-A672-F891660EC09A}" dt="2024-06-18T02:46:30.024" v="17" actId="20577"/>
          <ac:spMkLst>
            <pc:docMk/>
            <pc:sldMk cId="3786864439" sldId="1160"/>
            <ac:spMk id="20482" creationId="{4FBF07BC-257A-B2A9-579E-D9174E7BD39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6/18/2024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6/18/2024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18/06/2024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#104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TSG#104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TSG#104, revised WID/SID during TSG#104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CP-241309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(rev. of CP-241012/RP-240876/SP-240926)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TSG#104, 17 -21 June 2024, Shanghai, China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06044" y="154516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3124" y="48369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DE19E6-C4BC-53BE-01E7-C0225A93F66A}"/>
              </a:ext>
            </a:extLst>
          </p:cNvPr>
          <p:cNvSpPr/>
          <p:nvPr/>
        </p:nvSpPr>
        <p:spPr bwMode="auto">
          <a:xfrm>
            <a:off x="975360" y="1801707"/>
            <a:ext cx="5899573" cy="616373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 </a:t>
            </a:r>
            <a:r>
              <a:rPr lang="en-GB" altLang="en-US" sz="1100" dirty="0"/>
              <a:t>14 studies – stable for long, </a:t>
            </a:r>
            <a:r>
              <a:rPr lang="en-GB" altLang="en-US" sz="1100" b="1" dirty="0">
                <a:solidFill>
                  <a:srgbClr val="00CC00"/>
                </a:solidFill>
              </a:rPr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 </a:t>
            </a:r>
            <a:r>
              <a:rPr lang="en-GB" altLang="en-US" sz="1100" dirty="0"/>
              <a:t>25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100" b="1" dirty="0">
                <a:solidFill>
                  <a:srgbClr val="00CC00"/>
                </a:solidFill>
              </a:rPr>
              <a:t>All normative work completed (including new </a:t>
            </a:r>
            <a:r>
              <a:rPr lang="en-GB" altLang="en-US" sz="1100" b="1" dirty="0" err="1">
                <a:solidFill>
                  <a:srgbClr val="00CC00"/>
                </a:solidFill>
              </a:rPr>
              <a:t>MonsTra</a:t>
            </a:r>
            <a:r>
              <a:rPr lang="en-GB" altLang="en-US" sz="1100" b="1" dirty="0">
                <a:solidFill>
                  <a:srgbClr val="00CC00"/>
                </a:solidFill>
              </a:rPr>
              <a:t>)</a:t>
            </a:r>
          </a:p>
          <a:p>
            <a:pPr marL="341273" indent="-341313">
              <a:defRPr/>
            </a:pPr>
            <a:r>
              <a:rPr lang="en-US" altLang="en-US" sz="1600" dirty="0"/>
              <a:t>SA2, SA6 (Stage 2)</a:t>
            </a:r>
          </a:p>
          <a:p>
            <a:pPr marL="739775" lvl="1" indent="-341313">
              <a:defRPr/>
            </a:pPr>
            <a:r>
              <a:rPr lang="en-GB" altLang="en-US" sz="1200" dirty="0"/>
              <a:t>SA &amp; RAN Content defined at TSG#101 &amp; 102 (considering SA1 outputs)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  <a:r>
              <a:rPr lang="en-US" altLang="en-US" sz="1200" u="sng" dirty="0"/>
              <a:t>23 studies </a:t>
            </a:r>
            <a:r>
              <a:rPr lang="en-US" altLang="en-US" sz="1200" dirty="0"/>
              <a:t>(against 23 at previous TSG), </a:t>
            </a:r>
            <a:r>
              <a:rPr lang="en-US" altLang="en-US" sz="1200" b="1" u="sng" dirty="0">
                <a:solidFill>
                  <a:schemeClr val="accent6"/>
                </a:solidFill>
              </a:rPr>
              <a:t>OCI* = 81% </a:t>
            </a:r>
            <a:r>
              <a:rPr lang="en-US" altLang="en-US" sz="1200" b="1" u="sng" dirty="0"/>
              <a:t>(against 38% </a:t>
            </a:r>
            <a:r>
              <a:rPr lang="en-US" altLang="en-US" sz="1200" u="sng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800" dirty="0"/>
              <a:t>Note: SA2 internal planning is to complete its SA2 Rel-19 studies at this meeting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Normative: 44 items (against 22 at previous TSG</a:t>
            </a:r>
            <a:r>
              <a:rPr lang="en-US" altLang="en-US" sz="1200" b="1" dirty="0"/>
              <a:t>)</a:t>
            </a:r>
            <a:r>
              <a:rPr lang="en-US" altLang="en-US" sz="1200" dirty="0"/>
              <a:t>, </a:t>
            </a:r>
            <a:r>
              <a:rPr lang="en-US" altLang="en-US" sz="1200" b="1" u="sng" dirty="0"/>
              <a:t>OCI = 30% (against 17% </a:t>
            </a:r>
            <a:r>
              <a:rPr lang="en-US" altLang="en-US" sz="1200" dirty="0"/>
              <a:t>at previous TSG)</a:t>
            </a:r>
          </a:p>
          <a:p>
            <a:pPr marL="341273" indent="-341313">
              <a:defRPr/>
            </a:pPr>
            <a:r>
              <a:rPr lang="en-US" altLang="en-US" sz="1600" dirty="0"/>
              <a:t>RAN</a:t>
            </a:r>
          </a:p>
          <a:p>
            <a:pPr marL="739815" lvl="1" indent="-341313">
              <a:defRPr/>
            </a:pPr>
            <a:r>
              <a:rPr lang="en-GB" altLang="en-US" sz="1200" dirty="0"/>
              <a:t>RAN1, 2,3, 4 content definition completed by TSG#103</a:t>
            </a:r>
          </a:p>
          <a:p>
            <a:pPr marL="739815" lvl="1" indent="-341313">
              <a:defRPr/>
            </a:pPr>
            <a:r>
              <a:rPr lang="en-GB" altLang="en-US" sz="1200" u="sng" dirty="0"/>
              <a:t>RAN </a:t>
            </a:r>
            <a:r>
              <a:rPr lang="en-GB" altLang="en-US" sz="1200" b="1" u="sng" dirty="0"/>
              <a:t>studies</a:t>
            </a:r>
            <a:r>
              <a:rPr lang="en-GB" altLang="en-US" sz="1200" u="sng" dirty="0"/>
              <a:t>: </a:t>
            </a:r>
            <a:r>
              <a:rPr lang="en-US" altLang="en-US" sz="1200" u="sng" dirty="0"/>
              <a:t> </a:t>
            </a:r>
            <a:r>
              <a:rPr lang="en-US" altLang="en-US" sz="1200" b="1" u="sng" dirty="0"/>
              <a:t>8 studies (against 3 </a:t>
            </a:r>
            <a:r>
              <a:rPr lang="en-US" altLang="en-US" sz="1200" dirty="0"/>
              <a:t>at previous TSG), </a:t>
            </a:r>
            <a:r>
              <a:rPr lang="en-US" altLang="en-US" sz="1200" b="1" u="sng" dirty="0"/>
              <a:t>OCI = 32 % </a:t>
            </a:r>
            <a:r>
              <a:rPr lang="en-US" altLang="en-US" sz="1200" dirty="0"/>
              <a:t>(against 0% at previous TSG)</a:t>
            </a:r>
            <a:endParaRPr lang="en-GB" altLang="en-US" sz="1200" dirty="0"/>
          </a:p>
          <a:p>
            <a:pPr marL="739815" lvl="1" indent="-341313">
              <a:defRPr/>
            </a:pPr>
            <a:r>
              <a:rPr lang="en-GB" altLang="en-US" sz="1200" u="sng" dirty="0"/>
              <a:t>RAN </a:t>
            </a:r>
            <a:r>
              <a:rPr lang="en-GB" altLang="en-US" sz="1200" b="1" u="sng" dirty="0"/>
              <a:t>Core</a:t>
            </a:r>
            <a:r>
              <a:rPr lang="en-GB" altLang="en-US" sz="1200" dirty="0"/>
              <a:t>: </a:t>
            </a:r>
            <a:r>
              <a:rPr lang="en-GB" altLang="en-US" sz="1200" b="1" u="sng" dirty="0"/>
              <a:t>20 items </a:t>
            </a:r>
            <a:r>
              <a:rPr lang="en-US" altLang="en-US" sz="1200" b="1" u="sng" dirty="0"/>
              <a:t>(against 10 </a:t>
            </a:r>
            <a:r>
              <a:rPr lang="en-US" altLang="en-US" sz="1200" dirty="0"/>
              <a:t>at previous TSG), </a:t>
            </a:r>
            <a:r>
              <a:rPr lang="en-US" altLang="en-US" sz="1200" b="1" u="sng" dirty="0"/>
              <a:t>OCI = 18 % </a:t>
            </a:r>
            <a:r>
              <a:rPr lang="en-US" altLang="en-US" sz="1200" dirty="0"/>
              <a:t>(against 4% at previous TSG) </a:t>
            </a:r>
          </a:p>
          <a:p>
            <a:pPr marL="739815" lvl="1" indent="-341313">
              <a:defRPr/>
            </a:pPr>
            <a:r>
              <a:rPr lang="en-GB" altLang="en-US" sz="1200" dirty="0"/>
              <a:t>RAN </a:t>
            </a:r>
            <a:r>
              <a:rPr lang="en-GB" altLang="en-US" sz="1200" b="1" dirty="0"/>
              <a:t>Perf</a:t>
            </a:r>
            <a:r>
              <a:rPr lang="en-GB" altLang="en-US" sz="1200" dirty="0"/>
              <a:t>: </a:t>
            </a:r>
            <a:r>
              <a:rPr lang="en-GB" altLang="en-US" sz="1200" b="1" u="sng" dirty="0"/>
              <a:t>19 items </a:t>
            </a:r>
            <a:r>
              <a:rPr lang="en-US" altLang="en-US" sz="1200" b="1" u="sng" dirty="0"/>
              <a:t>(against 9 </a:t>
            </a:r>
            <a:r>
              <a:rPr lang="en-US" altLang="en-US" sz="1200" dirty="0"/>
              <a:t>at previous TSG), still not started </a:t>
            </a:r>
            <a:endParaRPr lang="en-GB" altLang="en-US" sz="1200" dirty="0"/>
          </a:p>
          <a:p>
            <a:pPr marL="341313" indent="-341313">
              <a:defRPr/>
            </a:pPr>
            <a:r>
              <a:rPr lang="en-US" altLang="en-US" sz="1600" dirty="0"/>
              <a:t>SA 3/4/5 &amp; CT (mostly Stage 3)</a:t>
            </a:r>
          </a:p>
          <a:p>
            <a:pPr marL="739815" lvl="1" indent="-341313">
              <a:defRPr/>
            </a:pPr>
            <a:r>
              <a:rPr lang="en-GB" altLang="en-US" sz="1200" dirty="0"/>
              <a:t>SA3/4/5:</a:t>
            </a:r>
          </a:p>
          <a:p>
            <a:pPr marL="1139865" lvl="2" indent="-341313">
              <a:defRPr/>
            </a:pPr>
            <a:r>
              <a:rPr lang="en-GB" altLang="en-US" sz="1000" dirty="0"/>
              <a:t>SA3: 18 studies (was 16); OCI=42% (was 7%); normative: 10 items (was 7); OCI=40% (was 0%)</a:t>
            </a:r>
          </a:p>
          <a:p>
            <a:pPr marL="1139865" lvl="2" indent="-341313">
              <a:defRPr/>
            </a:pPr>
            <a:r>
              <a:rPr lang="en-GB" altLang="en-US" sz="1000" dirty="0"/>
              <a:t>SA4: 12 studies (was 7); OCI=28% (was 0%); normative: 3 items (was 2); OCI=8% (was 0%)</a:t>
            </a:r>
          </a:p>
          <a:p>
            <a:pPr marL="1139865" lvl="2" indent="-341313">
              <a:defRPr/>
            </a:pPr>
            <a:r>
              <a:rPr lang="en-GB" altLang="en-US" sz="1000" dirty="0"/>
              <a:t>SA5: 21 studies (was 17); OCI=41% (was 0%); normative: 7 items (was 4); OCI=16% (was 0%)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CT WG: </a:t>
            </a:r>
            <a:r>
              <a:rPr lang="en-GB" altLang="en-US" sz="1200" dirty="0"/>
              <a:t>1 study (was 0); not started; normative</a:t>
            </a:r>
            <a:r>
              <a:rPr lang="en-GB" altLang="en-US" sz="1200" b="1" u="sng" dirty="0"/>
              <a:t>: 27 items (was 0);</a:t>
            </a:r>
            <a:r>
              <a:rPr lang="en-GB" altLang="en-US" sz="1200" dirty="0"/>
              <a:t> </a:t>
            </a:r>
            <a:r>
              <a:rPr lang="en-GB" altLang="en-US" sz="1200" b="1" dirty="0"/>
              <a:t>still not started</a:t>
            </a:r>
          </a:p>
          <a:p>
            <a:pPr marL="739815" lvl="1" indent="-341313">
              <a:defRPr/>
            </a:pPr>
            <a:endParaRPr lang="en-GB" altLang="en-US" sz="1200" dirty="0"/>
          </a:p>
          <a:p>
            <a:pPr marL="739815" lvl="1" indent="-341313">
              <a:defRPr/>
            </a:pP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BAD645-2AAE-54C3-4CAA-DF8922624C87}"/>
              </a:ext>
            </a:extLst>
          </p:cNvPr>
          <p:cNvSpPr txBox="1">
            <a:spLocks/>
          </p:cNvSpPr>
          <p:nvPr/>
        </p:nvSpPr>
        <p:spPr bwMode="auto">
          <a:xfrm>
            <a:off x="5395067" y="4862171"/>
            <a:ext cx="294290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OCI = Overall Completion Index</a:t>
            </a:r>
            <a:endParaRPr lang="en-US" altLang="en-US" sz="1000" kern="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5991364-C2B7-2F00-BC65-9AAE1F29FD08}"/>
              </a:ext>
            </a:extLst>
          </p:cNvPr>
          <p:cNvSpPr/>
          <p:nvPr/>
        </p:nvSpPr>
        <p:spPr bwMode="auto">
          <a:xfrm>
            <a:off x="965200" y="2905760"/>
            <a:ext cx="5899573" cy="653627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EF17F13-1617-1B8A-5B3B-C16DE6E6C287}"/>
              </a:ext>
            </a:extLst>
          </p:cNvPr>
          <p:cNvSpPr/>
          <p:nvPr/>
        </p:nvSpPr>
        <p:spPr bwMode="auto">
          <a:xfrm>
            <a:off x="1009227" y="4653280"/>
            <a:ext cx="5269653" cy="257387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08B859D-4A61-ECBE-0909-F102C81573C6}"/>
              </a:ext>
            </a:extLst>
          </p:cNvPr>
          <p:cNvSpPr/>
          <p:nvPr/>
        </p:nvSpPr>
        <p:spPr bwMode="auto">
          <a:xfrm>
            <a:off x="1402081" y="4070773"/>
            <a:ext cx="5019040" cy="528320"/>
          </a:xfrm>
          <a:prstGeom prst="roundRect">
            <a:avLst/>
          </a:prstGeom>
          <a:solidFill>
            <a:srgbClr val="4F81BD">
              <a:alpha val="43137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June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92023" y="11244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254" y="491797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801488" y="1626949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808261" y="3149129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20_6G – </a:t>
            </a:r>
            <a:r>
              <a:rPr lang="en-GB" altLang="en-US"/>
              <a:t>text version</a:t>
            </a:r>
            <a:endParaRPr lang="en-GB" altLang="en-US" dirty="0"/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i="1" dirty="0"/>
              <a:t>(only studies)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600" dirty="0"/>
              <a:t>Still 3 Rel-20_5GA Studies (all approved at TSG#103, no new one):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30%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20%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- 25%</a:t>
            </a:r>
          </a:p>
          <a:p>
            <a:pPr marL="739815" lvl="1" indent="-341313">
              <a:defRPr/>
            </a:pPr>
            <a:r>
              <a:rPr lang="en-GB" altLang="en-US" sz="1600" dirty="0"/>
              <a:t>Rel-20_6G: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 (only discussions)</a:t>
            </a:r>
          </a:p>
          <a:p>
            <a:pPr marL="739815" lvl="1" indent="-341313">
              <a:defRPr/>
            </a:pPr>
            <a:r>
              <a:rPr lang="en-GB" altLang="en-US" sz="16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</a:t>
            </a:r>
          </a:p>
          <a:p>
            <a:pPr marL="341273" indent="-341313">
              <a:defRPr/>
            </a:pPr>
            <a:r>
              <a:rPr lang="en-US" altLang="en-US" sz="20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600" dirty="0"/>
              <a:t>Not started (except for a “basket” WID on Rel-20 LI in SA3LI)</a:t>
            </a:r>
            <a:endParaRPr lang="en-GB" altLang="en-US" sz="1050" dirty="0"/>
          </a:p>
          <a:p>
            <a:pPr marL="73977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v.0.4.0 at TSG#104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18 &amp; 19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67170" y="1079122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6972" y="4836052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4537665" y="2527448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3780" y="1436130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7000" y="4836052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70249" y="1337349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719726" y="322176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754729" y="26435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18 Progress: SA &amp; 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81314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462 items for Rel-18 Stages 1, 2 and 3 in SA &amp; CT. All completed, except:</a:t>
            </a:r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7306620" y="1169740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960ED18-9048-13C3-A7DA-880DC1D77D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351084"/>
              </p:ext>
            </p:extLst>
          </p:nvPr>
        </p:nvGraphicFramePr>
        <p:xfrm>
          <a:off x="262750" y="1596968"/>
          <a:ext cx="6432442" cy="1028078"/>
        </p:xfrm>
        <a:graphic>
          <a:graphicData uri="http://schemas.openxmlformats.org/drawingml/2006/table">
            <a:tbl>
              <a:tblPr/>
              <a:tblGrid>
                <a:gridCol w="644877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969213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036120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20527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461705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990066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718927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1040013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Ranging and </a:t>
                      </a:r>
                      <a:r>
                        <a:rPr lang="en-GB" sz="900" b="1" i="0" u="none" strike="noStrike" kern="1200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9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Ranging_SL_CH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672095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1010020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ad hoc group Communications 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MC_AHGC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6538367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990097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 aspects of ADAES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ADAES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24084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980094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CT3 aspects of </a:t>
                      </a:r>
                      <a:r>
                        <a:rPr lang="en-GB" sz="900" b="1" i="0" u="none" strike="noStrike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Detnet</a:t>
                      </a:r>
                      <a:endParaRPr lang="en-GB" sz="9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DetNet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290603"/>
                  </a:ext>
                </a:extLst>
              </a:tr>
            </a:tbl>
          </a:graphicData>
        </a:graphic>
      </p:graphicFrame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20BEDCA-D558-3971-3C06-DAB2551494E2}"/>
              </a:ext>
            </a:extLst>
          </p:cNvPr>
          <p:cNvSpPr txBox="1">
            <a:spLocks/>
          </p:cNvSpPr>
          <p:nvPr/>
        </p:nvSpPr>
        <p:spPr bwMode="auto">
          <a:xfrm>
            <a:off x="143810" y="3816029"/>
            <a:ext cx="6447387" cy="27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Note: Work-Plan clean-up needed for: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DD4C6B-3D7D-581C-A64C-B16671D21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199419"/>
              </p:ext>
            </p:extLst>
          </p:nvPr>
        </p:nvGraphicFramePr>
        <p:xfrm>
          <a:off x="284641" y="4099551"/>
          <a:ext cx="6398106" cy="729560"/>
        </p:xfrm>
        <a:graphic>
          <a:graphicData uri="http://schemas.openxmlformats.org/drawingml/2006/table">
            <a:tbl>
              <a:tblPr/>
              <a:tblGrid>
                <a:gridCol w="582346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4031744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1036120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320527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427369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1010003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FS_IMS_RES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862550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920003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Lawful Interception Rel-18 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S3LI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26989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1000001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Reducing Information Exposure over SBI 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FS_RedInfExp_SBI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01035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B5B59FA-B984-E118-C05A-BC5BE2D84C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396694"/>
              </p:ext>
            </p:extLst>
          </p:nvPr>
        </p:nvGraphicFramePr>
        <p:xfrm>
          <a:off x="213521" y="3053071"/>
          <a:ext cx="6512401" cy="347773"/>
        </p:xfrm>
        <a:graphic>
          <a:graphicData uri="http://schemas.openxmlformats.org/drawingml/2006/table">
            <a:tbl>
              <a:tblPr/>
              <a:tblGrid>
                <a:gridCol w="592749">
                  <a:extLst>
                    <a:ext uri="{9D8B030D-6E8A-4147-A177-3AD203B41FA5}">
                      <a16:colId xmlns:a16="http://schemas.microsoft.com/office/drawing/2014/main" val="335875860"/>
                    </a:ext>
                  </a:extLst>
                </a:gridCol>
                <a:gridCol w="3002032">
                  <a:extLst>
                    <a:ext uri="{9D8B030D-6E8A-4147-A177-3AD203B41FA5}">
                      <a16:colId xmlns:a16="http://schemas.microsoft.com/office/drawing/2014/main" val="2962908217"/>
                    </a:ext>
                  </a:extLst>
                </a:gridCol>
                <a:gridCol w="913288">
                  <a:extLst>
                    <a:ext uri="{9D8B030D-6E8A-4147-A177-3AD203B41FA5}">
                      <a16:colId xmlns:a16="http://schemas.microsoft.com/office/drawing/2014/main" val="995100249"/>
                    </a:ext>
                  </a:extLst>
                </a:gridCol>
                <a:gridCol w="496486">
                  <a:extLst>
                    <a:ext uri="{9D8B030D-6E8A-4147-A177-3AD203B41FA5}">
                      <a16:colId xmlns:a16="http://schemas.microsoft.com/office/drawing/2014/main" val="1304896351"/>
                    </a:ext>
                  </a:extLst>
                </a:gridCol>
                <a:gridCol w="1507846">
                  <a:extLst>
                    <a:ext uri="{9D8B030D-6E8A-4147-A177-3AD203B41FA5}">
                      <a16:colId xmlns:a16="http://schemas.microsoft.com/office/drawing/2014/main" val="237363904"/>
                    </a:ext>
                  </a:extLst>
                </a:gridCol>
              </a:tblGrid>
              <a:tr h="19851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097989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1040002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Update of conformance test specifications to Rel-18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UEConTest_R18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528079"/>
                  </a:ext>
                </a:extLst>
              </a:tr>
            </a:tbl>
          </a:graphicData>
        </a:graphic>
      </p:graphicFrame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A46B110-5722-CAB7-3303-2506D19E5F1C}"/>
              </a:ext>
            </a:extLst>
          </p:cNvPr>
          <p:cNvSpPr txBox="1">
            <a:spLocks/>
          </p:cNvSpPr>
          <p:nvPr/>
        </p:nvSpPr>
        <p:spPr bwMode="auto">
          <a:xfrm>
            <a:off x="242024" y="2769549"/>
            <a:ext cx="6447387" cy="27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100" i="1" kern="0" dirty="0"/>
              <a:t>Testing – for completion by June 2025: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47" y="515080"/>
            <a:ext cx="7444416" cy="31126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230 items for Rel-18 RAN work. All completed, except (not showing RAN5 testing):</a:t>
            </a:r>
            <a:endParaRPr lang="en-US" altLang="en-US" sz="1400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B1C99C-93B0-2364-A306-DFD3973D6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740156"/>
              </p:ext>
            </p:extLst>
          </p:nvPr>
        </p:nvGraphicFramePr>
        <p:xfrm>
          <a:off x="176107" y="781559"/>
          <a:ext cx="8676640" cy="4229720"/>
        </p:xfrm>
        <a:graphic>
          <a:graphicData uri="http://schemas.openxmlformats.org/drawingml/2006/table">
            <a:tbl>
              <a:tblPr/>
              <a:tblGrid>
                <a:gridCol w="646956">
                  <a:extLst>
                    <a:ext uri="{9D8B030D-6E8A-4147-A177-3AD203B41FA5}">
                      <a16:colId xmlns:a16="http://schemas.microsoft.com/office/drawing/2014/main" val="443859055"/>
                    </a:ext>
                  </a:extLst>
                </a:gridCol>
                <a:gridCol w="5610334">
                  <a:extLst>
                    <a:ext uri="{9D8B030D-6E8A-4147-A177-3AD203B41FA5}">
                      <a16:colId xmlns:a16="http://schemas.microsoft.com/office/drawing/2014/main" val="401376312"/>
                    </a:ext>
                  </a:extLst>
                </a:gridCol>
                <a:gridCol w="1694603">
                  <a:extLst>
                    <a:ext uri="{9D8B030D-6E8A-4147-A177-3AD203B41FA5}">
                      <a16:colId xmlns:a16="http://schemas.microsoft.com/office/drawing/2014/main" val="396141803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val="2132051358"/>
                    </a:ext>
                  </a:extLst>
                </a:gridCol>
                <a:gridCol w="419947">
                  <a:extLst>
                    <a:ext uri="{9D8B030D-6E8A-4147-A177-3AD203B41FA5}">
                      <a16:colId xmlns:a16="http://schemas.microsoft.com/office/drawing/2014/main" val="2219314606"/>
                    </a:ext>
                  </a:extLst>
                </a:gridCol>
              </a:tblGrid>
              <a:tr h="15522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800" b="1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571094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the Extended L-band (UL 1668-1675MHz, DL 1518-1525MHz) for IoT NTN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IoT_NTN_extLband-Perf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61645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FDD LTE band (L+S band) for IoT NTN operation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IoT_NTN_FDD_LS_band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991308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19679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981238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Expanded and improved NR positioning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NR_pos_enh2-Perf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798216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941110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Artificial Intelligence (AI)/Machine Learning (ML) for NG-RAN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786072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</a:t>
                      </a:r>
                      <a:r>
                        <a:rPr lang="fr-FR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part: NR </a:t>
                      </a:r>
                      <a:r>
                        <a:rPr lang="fr-FR" sz="8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channel</a:t>
                      </a:r>
                      <a:r>
                        <a:rPr lang="fr-FR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raster </a:t>
                      </a:r>
                      <a:r>
                        <a:rPr lang="fr-FR" sz="8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</a:t>
                      </a:r>
                      <a:endParaRPr lang="fr-FR" sz="8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NR_channel_raster_enh-Core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16738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High power UE (power class 1.5) for NR FR1 TDD single band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HPUE_NR_FR1_TDD_R18-Perf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058405"/>
                  </a:ext>
                </a:extLst>
              </a:tr>
              <a:tr h="229918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970289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High power UE (power class 1,5 and 2) for a single FR1 NR TDD band in UL of NR inter-band CA/DC combinations with/without NR SUL (supplementary uplink) with y bands downlink (y=2,3,4,5,6) and x bands uplink (x=1,2)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HPUE_FR1_TDD_NR_CADC_SUL_R18-Perf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72811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of Multiple Input Multiple Output (MIMO) Over-the-Air (OTA) test methodology and requirement for NR UEs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NR_MIMO_OTA_enh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874810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941212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NR support for dedicated spectrum less than 5MHz for FR1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NR_FR1_lessthan_5MHz_BW-Perf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87155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950181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Support of intra-band non-collocated EN-DC/NR-CA deployment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NonCol_intraB_ENDC_NR_CA-Core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038737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941001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Dual Transmission/Reception (Tx/Rx) Multi-SIM for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NR_DualTxRx_MUSIM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083346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 of FDD NR bands using the uplink from n28 and the downlink of n75 and 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NR_FDD_ULn28_DLn75_n76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5587524"/>
                  </a:ext>
                </a:extLst>
              </a:tr>
              <a:tr h="211245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991044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Complete the specification support for </a:t>
                      </a:r>
                      <a:r>
                        <a:rPr lang="en-GB" sz="800" b="1" i="0" u="none" strike="noStrike" kern="120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BandWidth</a:t>
                      </a:r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Part operation without restriction in NR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NR_BWP_wor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277934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1010055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NR bands n31 and n72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NR_bands_n31_n72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2291712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26758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981245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NR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128526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High Power UE support for NR bands n100 and n101 for Rail Mobile Radio (RMR) in Europe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456735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960293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Enhancements of NR shared spectrum bands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NR_unlic_enh-Perf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5173761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970282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Enhancement of UE TRP and TRS requirements and test methodologies for FR1 (NR SA and EN-DC)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NR_FR1_TRP_TRS_enh-Perf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507729"/>
                  </a:ext>
                </a:extLst>
              </a:tr>
              <a:tr h="155224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961202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Rel-18 Dual Connectivity (DC) of x LTE bands and y NR bands with z bands DL and 3 bands UL (x=1, 2, 3, 4; y=1, 2; 3&lt;=z&lt;=6)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DC_R18_xBLTE_yBNR_zDL3UL-Perf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630229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981246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900 MHz LTE band in the US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LTE_900MHz_US-Perf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377370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Core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325743"/>
                  </a:ext>
                </a:extLst>
              </a:tr>
              <a:tr h="116710"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991240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Perf. part: Introduction of 600MHz US LTE band with 1.4 and 3MHz channel bandwidths 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LTE600_US_lowCBW-Perf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35" marR="5835" marT="5835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6143506"/>
                  </a:ext>
                </a:extLst>
              </a:tr>
            </a:tbl>
          </a:graphicData>
        </a:graphic>
      </p:graphicFrame>
      <p:sp>
        <p:nvSpPr>
          <p:cNvPr id="3" name="Freeform: Shape 8">
            <a:extLst>
              <a:ext uri="{FF2B5EF4-FFF2-40B4-BE49-F238E27FC236}">
                <a16:creationId xmlns:a16="http://schemas.microsoft.com/office/drawing/2014/main" id="{641A73E0-CAEF-E5CE-6BD3-EEE6E97668A8}"/>
              </a:ext>
            </a:extLst>
          </p:cNvPr>
          <p:cNvSpPr>
            <a:spLocks/>
          </p:cNvSpPr>
          <p:nvPr/>
        </p:nvSpPr>
        <p:spPr bwMode="auto">
          <a:xfrm>
            <a:off x="6833147" y="199170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13" y="4469408"/>
            <a:ext cx="3801944" cy="674091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870178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1223" y="4552418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527B5EBA-BF9D-E726-6B37-CFF5EB62FEB8}"/>
              </a:ext>
            </a:extLst>
          </p:cNvPr>
          <p:cNvSpPr>
            <a:spLocks/>
          </p:cNvSpPr>
          <p:nvPr/>
        </p:nvSpPr>
        <p:spPr bwMode="auto">
          <a:xfrm>
            <a:off x="721073" y="3896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5" name="Freeform: Shape 5">
            <a:extLst>
              <a:ext uri="{FF2B5EF4-FFF2-40B4-BE49-F238E27FC236}">
                <a16:creationId xmlns:a16="http://schemas.microsoft.com/office/drawing/2014/main" id="{BAF5F042-9E8C-96AB-0272-A20830F871D7}"/>
              </a:ext>
            </a:extLst>
          </p:cNvPr>
          <p:cNvSpPr>
            <a:spLocks/>
          </p:cNvSpPr>
          <p:nvPr/>
        </p:nvSpPr>
        <p:spPr bwMode="auto">
          <a:xfrm>
            <a:off x="516634" y="447248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30263</TotalTime>
  <Words>3946</Words>
  <Application>Microsoft Office PowerPoint</Application>
  <PresentationFormat>On-screen Show (16:9)</PresentationFormat>
  <Paragraphs>654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SA &amp; CT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Release 20: introduction</vt:lpstr>
      <vt:lpstr>PowerPoint Presentation</vt:lpstr>
      <vt:lpstr>Release 20_5GA – text version</vt:lpstr>
      <vt:lpstr>Release 20_6G – text version</vt:lpstr>
      <vt:lpstr>Release 20 progress overview (5GA &amp; 6G)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CR0011r1</cp:lastModifiedBy>
  <cp:revision>2009</cp:revision>
  <cp:lastPrinted>2017-02-24T12:37:51Z</cp:lastPrinted>
  <dcterms:created xsi:type="dcterms:W3CDTF">2008-08-30T09:32:10Z</dcterms:created>
  <dcterms:modified xsi:type="dcterms:W3CDTF">2024-06-18T02:46:39Z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