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2"/>
  </p:notesMasterIdLst>
  <p:handoutMasterIdLst>
    <p:handoutMasterId r:id="rId33"/>
  </p:handoutMasterIdLst>
  <p:sldIdLst>
    <p:sldId id="341" r:id="rId3"/>
    <p:sldId id="363" r:id="rId4"/>
    <p:sldId id="366" r:id="rId5"/>
    <p:sldId id="377" r:id="rId6"/>
    <p:sldId id="368" r:id="rId7"/>
    <p:sldId id="455" r:id="rId8"/>
    <p:sldId id="446" r:id="rId9"/>
    <p:sldId id="457" r:id="rId10"/>
    <p:sldId id="463" r:id="rId11"/>
    <p:sldId id="464" r:id="rId12"/>
    <p:sldId id="470" r:id="rId13"/>
    <p:sldId id="471" r:id="rId14"/>
    <p:sldId id="370" r:id="rId15"/>
    <p:sldId id="440" r:id="rId16"/>
    <p:sldId id="407" r:id="rId17"/>
    <p:sldId id="414" r:id="rId18"/>
    <p:sldId id="441" r:id="rId19"/>
    <p:sldId id="431" r:id="rId20"/>
    <p:sldId id="481" r:id="rId21"/>
    <p:sldId id="482" r:id="rId22"/>
    <p:sldId id="487" r:id="rId23"/>
    <p:sldId id="486" r:id="rId24"/>
    <p:sldId id="365" r:id="rId25"/>
    <p:sldId id="376" r:id="rId26"/>
    <p:sldId id="476" r:id="rId27"/>
    <p:sldId id="483" r:id="rId28"/>
    <p:sldId id="484" r:id="rId29"/>
    <p:sldId id="485" r:id="rId30"/>
    <p:sldId id="398" r:id="rId3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44A"/>
    <a:srgbClr val="7AB751"/>
    <a:srgbClr val="85BD5F"/>
    <a:srgbClr val="0000FF"/>
    <a:srgbClr val="FF6600"/>
    <a:srgbClr val="58EB35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1709B4-1819-4414-B05D-A7210212B3CB}" v="1" dt="2024-06-07T01:18:56.5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9112" autoAdjust="0"/>
  </p:normalViewPr>
  <p:slideViewPr>
    <p:cSldViewPr snapToGrid="0">
      <p:cViewPr varScale="1">
        <p:scale>
          <a:sx n="111" d="100"/>
          <a:sy n="111" d="100"/>
        </p:scale>
        <p:origin x="67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5/10/relationships/revisionInfo" Target="revisionInfo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3B1709B4-1819-4414-B05D-A7210212B3CB}"/>
    <pc:docChg chg="modSld">
      <pc:chgData name="Lena Chaponniere" userId="21629b01-f0c0-43e2-866e-5265c1482fc0" providerId="ADAL" clId="{3B1709B4-1819-4414-B05D-A7210212B3CB}" dt="2024-06-07T03:07:24.996" v="21" actId="20577"/>
      <pc:docMkLst>
        <pc:docMk/>
      </pc:docMkLst>
      <pc:sldChg chg="modSp mod">
        <pc:chgData name="Lena Chaponniere" userId="21629b01-f0c0-43e2-866e-5265c1482fc0" providerId="ADAL" clId="{3B1709B4-1819-4414-B05D-A7210212B3CB}" dt="2024-06-07T01:21:53.897" v="8" actId="6549"/>
        <pc:sldMkLst>
          <pc:docMk/>
          <pc:sldMk cId="2854382113" sldId="482"/>
        </pc:sldMkLst>
        <pc:spChg chg="mod">
          <ac:chgData name="Lena Chaponniere" userId="21629b01-f0c0-43e2-866e-5265c1482fc0" providerId="ADAL" clId="{3B1709B4-1819-4414-B05D-A7210212B3CB}" dt="2024-06-07T01:21:53.897" v="8" actId="6549"/>
          <ac:spMkLst>
            <pc:docMk/>
            <pc:sldMk cId="2854382113" sldId="482"/>
            <ac:spMk id="3" creationId="{00000000-0000-0000-0000-000000000000}"/>
          </ac:spMkLst>
        </pc:spChg>
      </pc:sldChg>
      <pc:sldChg chg="modSp mod">
        <pc:chgData name="Lena Chaponniere" userId="21629b01-f0c0-43e2-866e-5265c1482fc0" providerId="ADAL" clId="{3B1709B4-1819-4414-B05D-A7210212B3CB}" dt="2024-06-07T03:07:24.996" v="21" actId="20577"/>
        <pc:sldMkLst>
          <pc:docMk/>
          <pc:sldMk cId="4111720383" sldId="486"/>
        </pc:sldMkLst>
        <pc:spChg chg="mod">
          <ac:chgData name="Lena Chaponniere" userId="21629b01-f0c0-43e2-866e-5265c1482fc0" providerId="ADAL" clId="{3B1709B4-1819-4414-B05D-A7210212B3CB}" dt="2024-06-07T03:07:24.996" v="21" actId="20577"/>
          <ac:spMkLst>
            <pc:docMk/>
            <pc:sldMk cId="4111720383" sldId="486"/>
            <ac:spMk id="3" creationId="{00000000-0000-0000-0000-000000000000}"/>
          </ac:spMkLst>
        </pc:spChg>
        <pc:graphicFrameChg chg="mod">
          <ac:chgData name="Lena Chaponniere" userId="21629b01-f0c0-43e2-866e-5265c1482fc0" providerId="ADAL" clId="{3B1709B4-1819-4414-B05D-A7210212B3CB}" dt="2024-06-07T01:18:56.556" v="0"/>
          <ac:graphicFrameMkLst>
            <pc:docMk/>
            <pc:sldMk cId="4111720383" sldId="486"/>
            <ac:graphicFrameMk id="4" creationId="{B33027DB-4140-03E6-A09A-AB828F01267F}"/>
          </ac:graphicFrameMkLst>
        </pc:graphicFrameChg>
      </pc:sldChg>
      <pc:sldChg chg="modSp mod">
        <pc:chgData name="Lena Chaponniere" userId="21629b01-f0c0-43e2-866e-5265c1482fc0" providerId="ADAL" clId="{3B1709B4-1819-4414-B05D-A7210212B3CB}" dt="2024-06-07T01:22:23.228" v="20" actId="6549"/>
        <pc:sldMkLst>
          <pc:docMk/>
          <pc:sldMk cId="3041965633" sldId="487"/>
        </pc:sldMkLst>
        <pc:spChg chg="mod">
          <ac:chgData name="Lena Chaponniere" userId="21629b01-f0c0-43e2-866e-5265c1482fc0" providerId="ADAL" clId="{3B1709B4-1819-4414-B05D-A7210212B3CB}" dt="2024-06-07T01:22:23.228" v="20" actId="6549"/>
          <ac:spMkLst>
            <pc:docMk/>
            <pc:sldMk cId="3041965633" sldId="487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91" y="390063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Shanghai, China; 17 - 18 June 2024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CP-241013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06.06.2024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CT#104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998556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980102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 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0956770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50523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07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 aspects of 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for 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Network Slicing Phase 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9249539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25537"/>
              </p:ext>
            </p:extLst>
          </p:nvPr>
        </p:nvGraphicFramePr>
        <p:xfrm>
          <a:off x="657054" y="1816740"/>
          <a:ext cx="10059714" cy="3514055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4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Enhanced Mission Critical Push-to-talk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architecture phase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75834"/>
                  </a:ext>
                </a:extLst>
              </a:tr>
              <a:tr h="29655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07435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MBS support for V2X services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TEI18_MBS4V2X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12244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PLMN Selection based on Network Slice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PLMNsel_NS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 Item stopped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92279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Mission Critical ad hoc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Group Communications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611282"/>
                  </a:ext>
                </a:extLst>
              </a:tr>
              <a:tr h="26998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Network Slice Capability Exposure for Application Layer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Enablement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NSCALE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519"/>
                  </a:ext>
                </a:extLst>
              </a:tr>
              <a:tr h="26998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XRM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12952"/>
                  </a:ext>
                </a:extLst>
              </a:tr>
              <a:tr h="269984">
                <a:tc>
                  <a:txBody>
                    <a:bodyPr/>
                    <a:lstStyle/>
                    <a:p>
                      <a:pPr algn="l" fontAlgn="t"/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Edge Computing Phase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44623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43676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6925880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521365"/>
              </p:ext>
            </p:extLst>
          </p:nvPr>
        </p:nvGraphicFramePr>
        <p:xfrm>
          <a:off x="838200" y="2056493"/>
          <a:ext cx="10411095" cy="672291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CP-241145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35937"/>
              </p:ext>
            </p:extLst>
          </p:nvPr>
        </p:nvGraphicFramePr>
        <p:xfrm>
          <a:off x="846589" y="1923770"/>
          <a:ext cx="8895193" cy="936162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Rel-15:</a:t>
            </a:r>
          </a:p>
          <a:p>
            <a:pPr lvl="1"/>
            <a:r>
              <a:rPr lang="en-US" sz="2000" dirty="0"/>
              <a:t> One CAT F CR agreed to clarify the optionality of AN-parameters in</a:t>
            </a:r>
            <a:r>
              <a:rPr lang="en-GB" sz="2000" dirty="0"/>
              <a:t> EAP-Response/5G-NAS message IE</a:t>
            </a:r>
            <a:r>
              <a:rPr lang="en-US" sz="2000" dirty="0"/>
              <a:t>, backwards compatible</a:t>
            </a:r>
          </a:p>
          <a:p>
            <a:r>
              <a:rPr lang="en-US" sz="2400" dirty="0"/>
              <a:t>Rel-17:</a:t>
            </a:r>
          </a:p>
          <a:p>
            <a:pPr lvl="1"/>
            <a:r>
              <a:rPr lang="es-ES" sz="2000" dirty="0">
                <a:latin typeface="Calibri" panose="020F0502020204030204" pitchFamily="34" charset="0"/>
              </a:rPr>
              <a:t>5 CAT F </a:t>
            </a:r>
            <a:r>
              <a:rPr lang="es-ES" sz="2000" dirty="0" err="1">
                <a:latin typeface="Calibri" panose="020F0502020204030204" pitchFamily="34" charset="0"/>
              </a:rPr>
              <a:t>CRs</a:t>
            </a:r>
            <a:r>
              <a:rPr lang="es-ES" sz="2000" dirty="0">
                <a:latin typeface="Calibri" panose="020F0502020204030204" pitchFamily="34" charset="0"/>
              </a:rPr>
              <a:t> </a:t>
            </a:r>
            <a:r>
              <a:rPr lang="es-ES" sz="2000" dirty="0" err="1">
                <a:latin typeface="Calibri" panose="020F0502020204030204" pitchFamily="34" charset="0"/>
              </a:rPr>
              <a:t>were</a:t>
            </a:r>
            <a:r>
              <a:rPr lang="es-ES" sz="2000" dirty="0">
                <a:latin typeface="Calibri" panose="020F0502020204030204" pitchFamily="34" charset="0"/>
              </a:rPr>
              <a:t> </a:t>
            </a:r>
            <a:r>
              <a:rPr lang="es-ES" sz="2000" dirty="0" err="1">
                <a:latin typeface="Calibri" panose="020F0502020204030204" pitchFamily="34" charset="0"/>
              </a:rPr>
              <a:t>agreed</a:t>
            </a:r>
            <a:r>
              <a:rPr lang="es-ES" sz="2000" dirty="0">
                <a:latin typeface="Calibri" panose="020F0502020204030204" pitchFamily="34" charset="0"/>
              </a:rPr>
              <a:t>, </a:t>
            </a:r>
            <a:r>
              <a:rPr lang="es-ES" sz="2000" dirty="0" err="1">
                <a:latin typeface="Calibri" panose="020F0502020204030204" pitchFamily="34" charset="0"/>
              </a:rPr>
              <a:t>down</a:t>
            </a:r>
            <a:r>
              <a:rPr lang="es-ES" sz="2000" dirty="0">
                <a:latin typeface="Calibri" panose="020F0502020204030204" pitchFamily="34" charset="0"/>
              </a:rPr>
              <a:t> </a:t>
            </a:r>
            <a:r>
              <a:rPr lang="es-ES" sz="2000" dirty="0" err="1">
                <a:latin typeface="Calibri" panose="020F0502020204030204" pitchFamily="34" charset="0"/>
              </a:rPr>
              <a:t>from</a:t>
            </a:r>
            <a:r>
              <a:rPr lang="es-ES" sz="2000" dirty="0">
                <a:latin typeface="Calibri" panose="020F0502020204030204" pitchFamily="34" charset="0"/>
              </a:rPr>
              <a:t> 6 in Q1’2024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correct</a:t>
            </a:r>
            <a:r>
              <a:rPr lang="es-ES" sz="1600" dirty="0">
                <a:latin typeface="Calibri" panose="020F0502020204030204" pitchFamily="34" charset="0"/>
              </a:rPr>
              <a:t> IEI </a:t>
            </a:r>
            <a:r>
              <a:rPr lang="es-ES" sz="1600" dirty="0" err="1">
                <a:latin typeface="Calibri" panose="020F0502020204030204" pitchFamily="34" charset="0"/>
              </a:rPr>
              <a:t>values</a:t>
            </a:r>
            <a:r>
              <a:rPr lang="es-ES" sz="1600" dirty="0">
                <a:latin typeface="Calibri" panose="020F0502020204030204" pitchFamily="34" charset="0"/>
              </a:rPr>
              <a:t> in TS 24.538, </a:t>
            </a:r>
            <a:r>
              <a:rPr lang="es-ES" sz="1600" dirty="0" err="1">
                <a:latin typeface="Calibri" panose="020F0502020204030204" pitchFamily="34" charset="0"/>
              </a:rPr>
              <a:t>backward</a:t>
            </a:r>
            <a:r>
              <a:rPr lang="es-ES" sz="1600" dirty="0">
                <a:latin typeface="Calibri" panose="020F0502020204030204" pitchFamily="34" charset="0"/>
              </a:rPr>
              <a:t> compatible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correct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the</a:t>
            </a:r>
            <a:r>
              <a:rPr lang="es-ES" sz="1600" dirty="0">
                <a:latin typeface="Calibri" panose="020F0502020204030204" pitchFamily="34" charset="0"/>
              </a:rPr>
              <a:t> MIC </a:t>
            </a:r>
            <a:r>
              <a:rPr lang="es-ES" sz="1600" dirty="0" err="1">
                <a:latin typeface="Calibri" panose="020F0502020204030204" pitchFamily="34" charset="0"/>
              </a:rPr>
              <a:t>calculation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for</a:t>
            </a:r>
            <a:r>
              <a:rPr lang="es-ES" sz="1600" dirty="0">
                <a:latin typeface="Calibri" panose="020F0502020204030204" pitchFamily="34" charset="0"/>
              </a:rPr>
              <a:t> 5G </a:t>
            </a:r>
            <a:r>
              <a:rPr lang="es-ES" sz="1600" dirty="0" err="1">
                <a:latin typeface="Calibri" panose="020F0502020204030204" pitchFamily="34" charset="0"/>
              </a:rPr>
              <a:t>ProSe</a:t>
            </a:r>
            <a:r>
              <a:rPr lang="es-ES" sz="1600" dirty="0">
                <a:latin typeface="Calibri" panose="020F0502020204030204" pitchFamily="34" charset="0"/>
              </a:rPr>
              <a:t> UE-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-Network </a:t>
            </a:r>
            <a:r>
              <a:rPr lang="es-ES" sz="1600" dirty="0" err="1">
                <a:latin typeface="Calibri" panose="020F0502020204030204" pitchFamily="34" charset="0"/>
              </a:rPr>
              <a:t>relays</a:t>
            </a:r>
            <a:r>
              <a:rPr lang="es-ES" sz="1600" dirty="0">
                <a:latin typeface="Calibri" panose="020F0502020204030204" pitchFamily="34" charset="0"/>
              </a:rPr>
              <a:t>, </a:t>
            </a:r>
            <a:r>
              <a:rPr lang="es-ES" sz="1600" dirty="0" err="1">
                <a:latin typeface="Calibri" panose="020F0502020204030204" pitchFamily="34" charset="0"/>
              </a:rPr>
              <a:t>backward</a:t>
            </a:r>
            <a:r>
              <a:rPr lang="es-ES" sz="1600" dirty="0">
                <a:latin typeface="Calibri" panose="020F0502020204030204" pitchFamily="34" charset="0"/>
              </a:rPr>
              <a:t> compatible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enable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the</a:t>
            </a:r>
            <a:r>
              <a:rPr lang="es-ES" sz="1600" dirty="0">
                <a:latin typeface="Calibri" panose="020F0502020204030204" pitchFamily="34" charset="0"/>
              </a:rPr>
              <a:t> UUAA-SM </a:t>
            </a:r>
            <a:r>
              <a:rPr lang="es-ES" sz="1600" dirty="0" err="1">
                <a:latin typeface="Calibri" panose="020F0502020204030204" pitchFamily="34" charset="0"/>
              </a:rPr>
              <a:t>procedure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be </a:t>
            </a:r>
            <a:r>
              <a:rPr lang="es-ES" sz="1600" dirty="0" err="1">
                <a:latin typeface="Calibri" panose="020F0502020204030204" pitchFamily="34" charset="0"/>
              </a:rPr>
              <a:t>initiated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either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during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or</a:t>
            </a:r>
            <a:r>
              <a:rPr lang="es-ES" sz="1600" dirty="0">
                <a:latin typeface="Calibri" panose="020F0502020204030204" pitchFamily="34" charset="0"/>
              </a:rPr>
              <a:t> after </a:t>
            </a:r>
            <a:r>
              <a:rPr lang="es-ES" sz="1600" dirty="0" err="1">
                <a:latin typeface="Calibri" panose="020F0502020204030204" pitchFamily="34" charset="0"/>
              </a:rPr>
              <a:t>the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attach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procedure</a:t>
            </a:r>
            <a:r>
              <a:rPr lang="es-ES" sz="1600" dirty="0">
                <a:latin typeface="Calibri" panose="020F0502020204030204" pitchFamily="34" charset="0"/>
              </a:rPr>
              <a:t>, </a:t>
            </a:r>
            <a:r>
              <a:rPr lang="es-ES" sz="1600" dirty="0" err="1">
                <a:latin typeface="Calibri" panose="020F0502020204030204" pitchFamily="34" charset="0"/>
              </a:rPr>
              <a:t>backward</a:t>
            </a:r>
            <a:r>
              <a:rPr lang="es-ES" sz="1600" dirty="0">
                <a:latin typeface="Calibri" panose="020F0502020204030204" pitchFamily="34" charset="0"/>
              </a:rPr>
              <a:t> compatible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introduce UE </a:t>
            </a:r>
            <a:r>
              <a:rPr lang="es-ES" sz="1600" dirty="0" err="1">
                <a:latin typeface="Calibri" panose="020F0502020204030204" pitchFamily="34" charset="0"/>
              </a:rPr>
              <a:t>implementation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specific</a:t>
            </a:r>
            <a:r>
              <a:rPr lang="es-ES" sz="1600" dirty="0">
                <a:latin typeface="Calibri" panose="020F0502020204030204" pitchFamily="34" charset="0"/>
              </a:rPr>
              <a:t> back-off </a:t>
            </a:r>
            <a:r>
              <a:rPr lang="es-ES" sz="1600" dirty="0" err="1">
                <a:latin typeface="Calibri" panose="020F0502020204030204" pitchFamily="34" charset="0"/>
              </a:rPr>
              <a:t>timer</a:t>
            </a:r>
            <a:r>
              <a:rPr lang="es-ES" sz="1600" dirty="0">
                <a:latin typeface="Calibri" panose="020F0502020204030204" pitchFamily="34" charset="0"/>
              </a:rPr>
              <a:t> in case ESM </a:t>
            </a:r>
            <a:r>
              <a:rPr lang="es-ES" sz="1600" dirty="0" err="1">
                <a:latin typeface="Calibri" panose="020F0502020204030204" pitchFamily="34" charset="0"/>
              </a:rPr>
              <a:t>reject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message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with</a:t>
            </a:r>
            <a:r>
              <a:rPr lang="es-ES" sz="1600" dirty="0">
                <a:latin typeface="Calibri" panose="020F0502020204030204" pitchFamily="34" charset="0"/>
              </a:rPr>
              <a:t> no back-off </a:t>
            </a:r>
            <a:r>
              <a:rPr lang="es-ES" sz="1600" dirty="0" err="1">
                <a:latin typeface="Calibri" panose="020F0502020204030204" pitchFamily="34" charset="0"/>
              </a:rPr>
              <a:t>timer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included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by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the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network</a:t>
            </a:r>
            <a:r>
              <a:rPr lang="es-ES" sz="1600" dirty="0">
                <a:latin typeface="Calibri" panose="020F0502020204030204" pitchFamily="34" charset="0"/>
              </a:rPr>
              <a:t>, </a:t>
            </a:r>
            <a:r>
              <a:rPr lang="es-ES" sz="1600" dirty="0" err="1">
                <a:latin typeface="Calibri" panose="020F0502020204030204" pitchFamily="34" charset="0"/>
              </a:rPr>
              <a:t>backward</a:t>
            </a:r>
            <a:r>
              <a:rPr lang="es-ES" sz="1600" dirty="0">
                <a:latin typeface="Calibri" panose="020F0502020204030204" pitchFamily="34" charset="0"/>
              </a:rPr>
              <a:t> compatible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introduce UE </a:t>
            </a:r>
            <a:r>
              <a:rPr lang="es-ES" sz="1600" dirty="0" err="1">
                <a:latin typeface="Calibri" panose="020F0502020204030204" pitchFamily="34" charset="0"/>
              </a:rPr>
              <a:t>implementation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specific</a:t>
            </a:r>
            <a:r>
              <a:rPr lang="es-ES" sz="1600" dirty="0">
                <a:latin typeface="Calibri" panose="020F0502020204030204" pitchFamily="34" charset="0"/>
              </a:rPr>
              <a:t> back-off </a:t>
            </a:r>
            <a:r>
              <a:rPr lang="es-ES" sz="1600" dirty="0" err="1">
                <a:latin typeface="Calibri" panose="020F0502020204030204" pitchFamily="34" charset="0"/>
              </a:rPr>
              <a:t>timer</a:t>
            </a:r>
            <a:r>
              <a:rPr lang="es-ES" sz="1600" dirty="0">
                <a:latin typeface="Calibri" panose="020F0502020204030204" pitchFamily="34" charset="0"/>
              </a:rPr>
              <a:t> in case 5GSM </a:t>
            </a:r>
            <a:r>
              <a:rPr lang="es-ES" sz="1600" dirty="0" err="1">
                <a:latin typeface="Calibri" panose="020F0502020204030204" pitchFamily="34" charset="0"/>
              </a:rPr>
              <a:t>reject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message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with</a:t>
            </a:r>
            <a:r>
              <a:rPr lang="es-ES" sz="1600" dirty="0">
                <a:latin typeface="Calibri" panose="020F0502020204030204" pitchFamily="34" charset="0"/>
              </a:rPr>
              <a:t> no back-off </a:t>
            </a:r>
            <a:r>
              <a:rPr lang="es-ES" sz="1600" dirty="0" err="1">
                <a:latin typeface="Calibri" panose="020F0502020204030204" pitchFamily="34" charset="0"/>
              </a:rPr>
              <a:t>timer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included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by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the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network</a:t>
            </a:r>
            <a:r>
              <a:rPr lang="es-ES" sz="1600" dirty="0">
                <a:latin typeface="Calibri" panose="020F0502020204030204" pitchFamily="34" charset="0"/>
              </a:rPr>
              <a:t>, </a:t>
            </a:r>
            <a:r>
              <a:rPr lang="es-ES" sz="1600" dirty="0" err="1">
                <a:latin typeface="Calibri" panose="020F0502020204030204" pitchFamily="34" charset="0"/>
              </a:rPr>
              <a:t>backward</a:t>
            </a:r>
            <a:r>
              <a:rPr lang="es-ES" sz="1600" dirty="0">
                <a:latin typeface="Calibri" panose="020F0502020204030204" pitchFamily="34" charset="0"/>
              </a:rPr>
              <a:t> compatible</a:t>
            </a:r>
          </a:p>
          <a:p>
            <a:pPr marL="914400" lvl="2" indent="0">
              <a:buNone/>
            </a:pPr>
            <a:endParaRPr lang="en-US" sz="16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pre-Rel-18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49875"/>
              </p:ext>
            </p:extLst>
          </p:nvPr>
        </p:nvGraphicFramePr>
        <p:xfrm>
          <a:off x="215757" y="2282825"/>
          <a:ext cx="11736531" cy="77388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3525D4-23BE-E3D9-A305-16592BD64228}"/>
              </a:ext>
            </a:extLst>
          </p:cNvPr>
          <p:cNvSpPr txBox="1"/>
          <p:nvPr/>
        </p:nvSpPr>
        <p:spPr>
          <a:xfrm rot="20522904">
            <a:off x="4303529" y="267717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The CT1 aspects of all Rel-18 Work Items are 100 % complete </a:t>
            </a:r>
            <a:r>
              <a:rPr lang="en-US" sz="2000" b="1" dirty="0">
                <a:solidFill>
                  <a:srgbClr val="00B050"/>
                </a:solidFill>
                <a:sym typeface="Wingdings" panose="05000000000000000000" pitchFamily="2" charset="2"/>
              </a:rPr>
              <a:t></a:t>
            </a:r>
            <a:endParaRPr lang="en-US" sz="2000" b="1" dirty="0">
              <a:solidFill>
                <a:srgbClr val="00B050"/>
              </a:solidFill>
            </a:endParaRPr>
          </a:p>
          <a:p>
            <a:r>
              <a:rPr lang="en-GB" sz="2000" dirty="0"/>
              <a:t> </a:t>
            </a:r>
            <a:r>
              <a:rPr lang="en-GB" sz="2400" dirty="0"/>
              <a:t>249 CAT F/B/C CRs and 47 </a:t>
            </a:r>
            <a:r>
              <a:rPr lang="en-GB" sz="2400" dirty="0" err="1"/>
              <a:t>pCRs</a:t>
            </a:r>
            <a:r>
              <a:rPr lang="en-GB" sz="2400" dirty="0"/>
              <a:t> agreed for Rel-18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JWT claims registration with IANA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At CT1#148, CT1 discussed SA3 LS C1-242054 forwarded to CT1 by CT</a:t>
            </a:r>
          </a:p>
          <a:p>
            <a:r>
              <a:rPr lang="en-US" sz="2000" dirty="0"/>
              <a:t> CT1 determined that CT1 specifications do not contain any JWT claims that would require IANA registration (only TS 24.229 defines JWT claims and they are all private)</a:t>
            </a:r>
            <a:endParaRPr lang="en-GB" sz="2000" dirty="0"/>
          </a:p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of private branches in GitLab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At CT1#148, CT1 endorsed the guidelines on creating private branches in </a:t>
            </a:r>
            <a:r>
              <a:rPr lang="en-GB" sz="2000" dirty="0"/>
              <a:t>the GitLab "5G_APIs" repository </a:t>
            </a:r>
            <a:r>
              <a:rPr lang="en-US" sz="2000" dirty="0"/>
              <a:t>proposed by CT4 in LS C1-242040</a:t>
            </a:r>
            <a:endParaRPr lang="en-GB" sz="2000" dirty="0"/>
          </a:p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IVAS codec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000" dirty="0"/>
              <a:t> At CT1#149, it was agreed that the Rel-18 WID on IVAS codec has no CT1 impacts</a:t>
            </a:r>
            <a:r>
              <a:rPr lang="en-GB" sz="2000" dirty="0"/>
              <a:t> </a:t>
            </a:r>
          </a:p>
          <a:p>
            <a:r>
              <a:rPr lang="en-GB" sz="2000" dirty="0"/>
              <a:t> Revised WID removing the CT1 impacts is up for approval in CP-241026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MPQUIC datagram mode 1 for ATSSS (Rel-18 ATSSS_Ph3 WI)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At CT1#149, CT1 agreed C1-243701 &amp; C1-243702 on MPQUIC datagram mode 1 for ATSSS </a:t>
            </a:r>
            <a:r>
              <a:rPr lang="en-US" sz="2000" dirty="0">
                <a:solidFill>
                  <a:srgbClr val="0000FF"/>
                </a:solidFill>
              </a:rPr>
              <a:t>with a Working Agreement</a:t>
            </a:r>
          </a:p>
          <a:p>
            <a:pPr lvl="1"/>
            <a:r>
              <a:rPr lang="en-US" sz="1600" dirty="0"/>
              <a:t>10 companies supported the CRs</a:t>
            </a:r>
          </a:p>
          <a:p>
            <a:pPr lvl="1"/>
            <a:r>
              <a:rPr lang="en-US" sz="1600" dirty="0"/>
              <a:t>2 companies objected to the CRs </a:t>
            </a:r>
          </a:p>
          <a:p>
            <a:r>
              <a:rPr lang="en-US" sz="2000" dirty="0"/>
              <a:t> The Working Agreement was posted on the 3GPP web site on May 31</a:t>
            </a:r>
            <a:r>
              <a:rPr lang="en-US" sz="2000" baseline="30000" dirty="0"/>
              <a:t>st</a:t>
            </a:r>
            <a:r>
              <a:rPr lang="en-US" sz="2000" dirty="0"/>
              <a:t>, 2024</a:t>
            </a:r>
          </a:p>
          <a:p>
            <a:r>
              <a:rPr lang="en-US" sz="2000" dirty="0"/>
              <a:t> CT is kindly requested to hold a technical vote on the Working Agreement, if challenged by the deadline (June 9, 2024)</a:t>
            </a:r>
            <a:endParaRPr lang="en-GB" sz="2000" dirty="0"/>
          </a:p>
          <a:p>
            <a:pPr lvl="1"/>
            <a:endParaRPr lang="en-GB" sz="4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807381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 (cont.)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Handling of security materials for 5G </a:t>
            </a:r>
            <a:r>
              <a:rPr lang="en-GB" sz="2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ProSe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At CT1#149, CT1 technically endorsed a Rel-17 CR in C1-243936 and its Rel-18 mirror in C1-243935 adding the PLMN ID IE before the MIC IE inside the PC5 discovery messages for UE-to-Network relay</a:t>
            </a:r>
          </a:p>
          <a:p>
            <a:r>
              <a:rPr lang="en-US" sz="2000" dirty="0"/>
              <a:t> These CRs require updates to the stage 2 in SA3 specification</a:t>
            </a:r>
          </a:p>
          <a:p>
            <a:r>
              <a:rPr lang="en-US" sz="2000" dirty="0"/>
              <a:t> In order to approve both the stage 2 and the stage 3 CRs in the same plenary cycle:</a:t>
            </a:r>
          </a:p>
          <a:p>
            <a:pPr lvl="1"/>
            <a:r>
              <a:rPr lang="en-US" sz="1600" dirty="0"/>
              <a:t>The required stage 2 changes to SA3 specification will be submitted as company contributions to SA Plenary</a:t>
            </a:r>
          </a:p>
          <a:p>
            <a:pPr lvl="1"/>
            <a:r>
              <a:rPr lang="en-US" sz="1600" dirty="0"/>
              <a:t>The CT1-endorsed CRs will be submitted as company contributions to CT Plenary, with a linkage to the SA3 CRs</a:t>
            </a:r>
          </a:p>
          <a:p>
            <a:r>
              <a:rPr lang="en-US" sz="2000" dirty="0"/>
              <a:t> CT is kindly requested to consider the CT1-endorsed CRs for approval at CT Plenary, as communicated in LS CP-241242</a:t>
            </a:r>
          </a:p>
          <a:p>
            <a:pPr lvl="1"/>
            <a:endParaRPr lang="en-GB" sz="4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438211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 (cont.)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LS to SA on MINT Phase 2 work in Rel-19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At CT1#148, CT1 sent LS </a:t>
            </a:r>
            <a:r>
              <a:rPr lang="en-GB" sz="2000" dirty="0"/>
              <a:t>CP-241241</a:t>
            </a:r>
            <a:r>
              <a:rPr lang="en-US" sz="2000" dirty="0"/>
              <a:t> to SA (Cc: CT, SA2, CT4)  proposing that CT1 take the lead on the Rel-19 stage 2 &amp; 3 work on MINT (Minimization of Service Interruption) Phase 2 to fulfill the service requirement agreed by SA1 under their MINT_Ph2 WI</a:t>
            </a:r>
          </a:p>
          <a:p>
            <a:pPr lvl="1"/>
            <a:r>
              <a:rPr lang="en-US" sz="1600" dirty="0"/>
              <a:t>This would be similar to what was done for MINT in Rel-18</a:t>
            </a:r>
          </a:p>
          <a:p>
            <a:r>
              <a:rPr lang="en-US" sz="2000" dirty="0"/>
              <a:t> The LS asks SA whether they have any concerns with this proposal</a:t>
            </a:r>
          </a:p>
          <a:p>
            <a:r>
              <a:rPr lang="en-US" sz="2000" dirty="0"/>
              <a:t> CT is kindly requested to ask SA to ensure that CT1 receives feedback on this proposal in Q3’2024 so that the work can progress in Rel-19 timeframe</a:t>
            </a:r>
          </a:p>
          <a:p>
            <a:pPr lvl="1"/>
            <a:endParaRPr lang="en-GB" sz="4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196563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 (cont.)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Outgoing LSs to stage 2 groups with questions on Rel-18 items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The following LSs were sent by CT1 during Q2’2024 with pending questions to stage 2 groups on Rel-18 items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 CT is kindly requested to ask SA to ensure that stage 2 groups respond to CT1 in Q3’2024 so that CT1 can align Rel-18 specifications asap if needed</a:t>
            </a:r>
          </a:p>
          <a:p>
            <a:pPr lvl="1"/>
            <a:endParaRPr lang="en-GB" sz="4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33027DB-4140-03E6-A09A-AB828F012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051903"/>
              </p:ext>
            </p:extLst>
          </p:nvPr>
        </p:nvGraphicFramePr>
        <p:xfrm>
          <a:off x="1158455" y="2922677"/>
          <a:ext cx="9400279" cy="1314991"/>
        </p:xfrm>
        <a:graphic>
          <a:graphicData uri="http://schemas.openxmlformats.org/drawingml/2006/table">
            <a:tbl>
              <a:tblPr firstRow="1" firstCol="1" bandRow="1"/>
              <a:tblGrid>
                <a:gridCol w="685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0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36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1164">
                  <a:extLst>
                    <a:ext uri="{9D8B030D-6E8A-4147-A177-3AD203B41FA5}">
                      <a16:colId xmlns:a16="http://schemas.microsoft.com/office/drawing/2014/main" val="3377587845"/>
                    </a:ext>
                  </a:extLst>
                </a:gridCol>
              </a:tblGrid>
              <a:tr h="39313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To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Cc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Related</a:t>
                      </a: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Rel-18 WI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2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C1-24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2646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LS on the UE IP address preservation indicator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NSCALE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072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C1-243690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LS on the UE role list in RSPP-Metadata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724196"/>
                  </a:ext>
                </a:extLst>
              </a:tr>
              <a:tr h="3072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C1-24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3693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LS on local BDC setup on terminating side in case INVITE does not contain DC description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914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72038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CF3 for hosting the meeting in Changsha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TSDSI for hosting the meeting in Hyderabad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for her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meetings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877121"/>
              </p:ext>
            </p:extLst>
          </p:nvPr>
        </p:nvGraphicFramePr>
        <p:xfrm>
          <a:off x="745921" y="1825625"/>
          <a:ext cx="10066364" cy="4298818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Removal of MCS GW UE initial configuration document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 (void), 7.3.1 (removal), 7.3.1.1 (removal), 7.3.1.2 (removal), 7.3.2 (removal), 7.3.2.1 (removal), 7.3.2.2 (removal), 7.3.2.3 (removal), 7.3.2.4 (removal), 7.3.2.5 (removal), 7.3.2.6 (removal), 7.3.2.7 (removal), 7.3.2.8 (removal), 7.3.2.9 (removal), 7.3.2.10 (removal), 7.3.2.11 (removal), 7.3.2.12 (removal), B.1.11 (void)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MCPTT gateway UE updates due to stage-2 changes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5.6.1, 5.6.2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 gateway UE updates due to stage-2 changes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5.6.1, 5.6.2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MCData gateway UE updates due to stage-2 changes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C1-242841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MCGWUE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5.5.1, 5.5.2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23.280 CR 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IDr payload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C1-243357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SAES18-non3GPP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7.4.1.1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33.402 CR 0150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989097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572021"/>
              </p:ext>
            </p:extLst>
          </p:nvPr>
        </p:nvGraphicFramePr>
        <p:xfrm>
          <a:off x="745921" y="1825625"/>
          <a:ext cx="10066364" cy="4272922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for WLAN EN removal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Peraton Labs, CISA ECD, T-Mobile USA, AT&amp;T, Verizon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MPS_WLAN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6.4.2.1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31.102 CR 1033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for WLAN EN removal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Peraton Labs, CISA ECD, T-Mobile USA, AT&amp;T, Verizon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MPS_WLAN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7.3A.2.2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TS31.102 CR 1033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 ATSSS rules to ATSSS response with the length of two octets PCO parameter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6.1.6.3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29.274... CR 2108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the TNGF ID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Samsung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9.11.3.94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4951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UUAA-SM for PDN connection establishment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Lenovo, LG Electronics, Ericsson, Nokia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TEI17, ID_UAS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6.3.13.2, 6.5.1.2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23.256 CR 0121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UUAA-SM for PDN connection establishment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Lenovo, LG Electronics, Ericsson, Nokia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TEI17, ID_UAS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6.3.13.2, 6.5.1.2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23.256 CR 0120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75578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when the only allowed S-NSSAI expires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ZTE, Huawei, HiSilicon, Apple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4.6.2.8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23.501 CR 5394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903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0249002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89324"/>
              </p:ext>
            </p:extLst>
          </p:nvPr>
        </p:nvGraphicFramePr>
        <p:xfrm>
          <a:off x="745921" y="1825625"/>
          <a:ext cx="10066364" cy="4471816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supporting steering modes for the MA PDU session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Huawei, HiSilicon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3.2, 6.4.1.2, 6.4.2.2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5322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AMF behavior during the deregistration procedure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Electronics, Huawei, HiSilicon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5.5.2.3.1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5258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concurrent layer-2 U2U relay communication establishment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7.2.2.2, 7.2.3.2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Resolution of ENs on UE selection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Xiaomi, Nokia, ZTE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6.4.1, 6.4.2.1.1, 6.4.2.2, 6.5.1, 6.6.2.1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23.586 CR 0132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Sidelink positioning privacy check procedure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Xiaomi, InterDigital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7.4.1, 7.4.x (new), 7.4.x.1 (new), 7.4.x.2 (new), 7.4.x.3 (new), 7.4.x.4 (new), 10.4.x (new), 10.4.x.1 (new), 10.4.y (new), 10.4.y.1 (new), 10.4.z (new), 10.4.z.1 (new), 11.4.1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33.533 CR 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Notification for privacy check on UE for RangingSl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5.2.1.1.1, 5.2.1.1.2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CR#0118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75578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EDN based service continuity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Lenovo, China Mobile Com.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NSCALE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3.2, 7.1 (new), 7.4(new)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29.435 CR 0018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903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275462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525682"/>
              </p:ext>
            </p:extLst>
          </p:nvPr>
        </p:nvGraphicFramePr>
        <p:xfrm>
          <a:off x="745921" y="1825625"/>
          <a:ext cx="10066364" cy="2993119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EDN based service continuity APIs definition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Lenovo, China Mobile Com.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NSCALE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 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29.435 CR 0018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clean-up on credential provision procedure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PINAPP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23.542 CR 0054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Interaction with CH supplementary service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C1-243846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Mobile, Huawei, HiSilicon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NG_RTC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3.2, 10.x(new), 10.x.1(new), 10.x.2(new), 10.x.2.1(new), 10.x.2.2(new), 10.x.3(new)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26.114 CR 0569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LCS UP connection binding to the UE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CT#104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C1-243956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CATT, Xiaomi, vivo, Ericsson, Huawei, HiSilicon, Nokia, OPPO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3.1, 4.2.3, 4.3, 6.2.1.1.1, 6.2.1.1.2, 6.2.1.1.3, 6.2.1.1.4, 6.2.1.1.5, 6.2.1.1.6, 6.2.1.1.7, 7.1, 7.3.1, 7.3.X(new), 10.2.X(new),10.2.Y(new), 10.2.Z (new), 11.1.3, 11.3.XX (new), 12.2, 12.3, Annex X(new)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23.273 CR 0521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8953811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CT1#148 (Changsha)</a:t>
            </a:r>
          </a:p>
          <a:p>
            <a:pPr lvl="1"/>
            <a:r>
              <a:rPr lang="en-US" dirty="0"/>
              <a:t>CT1#149 (Hyderabad)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CT1#150 (Maastricht)</a:t>
            </a:r>
          </a:p>
          <a:p>
            <a:pPr lvl="2"/>
            <a:r>
              <a:rPr lang="en-US" altLang="fr-FR" dirty="0"/>
              <a:t>Begin	August 19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August 23</a:t>
            </a:r>
            <a:r>
              <a:rPr lang="en-US" altLang="fr-FR" baseline="30000" dirty="0"/>
              <a:t>rd</a:t>
            </a:r>
            <a:r>
              <a:rPr lang="en-US" altLang="fr-FR" dirty="0"/>
              <a:t> 2024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CT1#148: 849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CT1#149: 845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CT1#148:</a:t>
            </a:r>
            <a:r>
              <a:rPr lang="en-US" sz="1800" dirty="0">
                <a:highlight>
                  <a:srgbClr val="FFFFFF"/>
                </a:highlight>
              </a:rPr>
              <a:t> Cat B/C/F: 237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CT1#149:</a:t>
            </a:r>
            <a:r>
              <a:rPr lang="en-US" sz="1800" dirty="0">
                <a:highlight>
                  <a:srgbClr val="FFFFFF"/>
                </a:highlight>
              </a:rPr>
              <a:t> Cat B/C/F: 218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CT1#148: 23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CT1#149: 24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CT1#148: 171 attended in person, ~ 4 listened in remotely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CT1#149: 115 attended in person, ~ 6 listened in remotely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CT1#148 and CT1#149 both had all releases in scope but no Rel-19 CR could be submitted for agreement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696473"/>
              </p:ext>
            </p:extLst>
          </p:nvPr>
        </p:nvGraphicFramePr>
        <p:xfrm>
          <a:off x="209550" y="1861629"/>
          <a:ext cx="11341319" cy="2712278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CP-241146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IMS Stage-3 IETF Protocol Alignment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Ensure protocol alignment between 3GPP Stage 3 IMS work and IETF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92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CP-241147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Stage-3 SAE Protocol Development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InterDigital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scope of the work includes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technical improvements and enhancements to EPS NAS, not of sufficient significance to be normally covered by a dedicated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CP-241148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MCProtoc19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This work item allows small Mission Critical technical enhancements required in release 19 regardless of Mission Critical feature to be collected and packaged under a single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CP-241149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enhancement of controlling RAT utilization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Vodafone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controlling UE RAT utilization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CP-241150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Application Layer Support for Uncrewed Aerial Systems (UAS), Phase 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InterDigital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and update the CT WGs specifications to support the stage 2 requirements on Application layer support for Uncrewed Aerial System (UAS) defined in 3GPP TS 23.255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511983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CP-241151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Stage-3 5GS NAS protocol development 19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The scope of the work includes the technical improvements and enhancements to 5GS NAS protocol, not of sufficient significance to be normally covered by a dedicated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93242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CP-241152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Enhanced Mission Critical Location Management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AT&amp;T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define protocol aspects of MC Location management in alignment with Stage 2 TS 23.280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08503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149995"/>
              </p:ext>
            </p:extLst>
          </p:nvPr>
        </p:nvGraphicFramePr>
        <p:xfrm>
          <a:off x="209550" y="2258443"/>
          <a:ext cx="11341319" cy="700417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313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2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04E9EDF-48D0-CA72-00D3-8426A7F40530}"/>
              </a:ext>
            </a:extLst>
          </p:cNvPr>
          <p:cNvSpPr txBox="1"/>
          <p:nvPr/>
        </p:nvSpPr>
        <p:spPr>
          <a:xfrm rot="20522904">
            <a:off x="4420047" y="250518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642954"/>
              </p:ext>
            </p:extLst>
          </p:nvPr>
        </p:nvGraphicFramePr>
        <p:xfrm>
          <a:off x="657054" y="1816740"/>
          <a:ext cx="9687858" cy="3245179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96344"/>
              </p:ext>
            </p:extLst>
          </p:nvPr>
        </p:nvGraphicFramePr>
        <p:xfrm>
          <a:off x="657054" y="1816740"/>
          <a:ext cx="9956082" cy="3259575"/>
        </p:xfrm>
        <a:graphic>
          <a:graphicData uri="http://schemas.openxmlformats.org/drawingml/2006/table">
            <a:tbl>
              <a:tblPr firstRow="1" firstCol="1" bandRow="1"/>
              <a:tblGrid>
                <a:gridCol w="64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7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3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7004">
                  <a:extLst>
                    <a:ext uri="{9D8B030D-6E8A-4147-A177-3AD203B41FA5}">
                      <a16:colId xmlns:a16="http://schemas.microsoft.com/office/drawing/2014/main" val="19969839"/>
                    </a:ext>
                  </a:extLst>
                </a:gridCol>
                <a:gridCol w="1027692">
                  <a:extLst>
                    <a:ext uri="{9D8B030D-6E8A-4147-A177-3AD203B41FA5}">
                      <a16:colId xmlns:a16="http://schemas.microsoft.com/office/drawing/2014/main" val="153513273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46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266C6-A3E4-7FD6-4284-50122404079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156443"/>
              </p:ext>
            </p:extLst>
          </p:nvPr>
        </p:nvGraphicFramePr>
        <p:xfrm>
          <a:off x="657054" y="1816740"/>
          <a:ext cx="9596418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59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660469564"/>
                    </a:ext>
                  </a:extLst>
                </a:gridCol>
                <a:gridCol w="1085088">
                  <a:extLst>
                    <a:ext uri="{9D8B030D-6E8A-4147-A177-3AD203B41FA5}">
                      <a16:colId xmlns:a16="http://schemas.microsoft.com/office/drawing/2014/main" val="374993239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Seamless UE context recovery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SUECR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9.9.23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3001B-4E52-3473-0E39-04568D3A1111}"/>
              </a:ext>
            </a:extLst>
          </p:cNvPr>
          <p:cNvSpPr txBox="1">
            <a:spLocks/>
          </p:cNvSpPr>
          <p:nvPr/>
        </p:nvSpPr>
        <p:spPr bwMode="auto">
          <a:xfrm>
            <a:off x="135222" y="5011390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1666923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13985</TotalTime>
  <Words>3742</Words>
  <Application>Microsoft Office PowerPoint</Application>
  <PresentationFormat>Widescreen</PresentationFormat>
  <Paragraphs>1081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MS PGothic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Custom Design</vt:lpstr>
      <vt:lpstr>CT WG1 Status Report  to TSG CT#104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Rel-18</vt:lpstr>
      <vt:lpstr>Work Plan Rel-18 (cont.)</vt:lpstr>
      <vt:lpstr>Work Plan Rel-18 (cont.)</vt:lpstr>
      <vt:lpstr>Work Plan Rel-18 (cont.)</vt:lpstr>
      <vt:lpstr>Work Plan Rel-18 (cont.)</vt:lpstr>
      <vt:lpstr>Work Plan Rel-18 (cont.)</vt:lpstr>
      <vt:lpstr>TS/TR sent to CT plenary</vt:lpstr>
      <vt:lpstr>Work Item Exception Sheets </vt:lpstr>
      <vt:lpstr>Status of older releases</vt:lpstr>
      <vt:lpstr>Backward Incompatible Changes pre-Rel-18</vt:lpstr>
      <vt:lpstr>Release 18 Status </vt:lpstr>
      <vt:lpstr>For Information to CT</vt:lpstr>
      <vt:lpstr>For Action to CT</vt:lpstr>
      <vt:lpstr>For Action to CT (cont.)</vt:lpstr>
      <vt:lpstr>For Action to CT (cont.)</vt:lpstr>
      <vt:lpstr>For Action to CT (cont.)</vt:lpstr>
      <vt:lpstr>Acknowledgements</vt:lpstr>
      <vt:lpstr>Annex</vt:lpstr>
      <vt:lpstr>CRs for conditional approval</vt:lpstr>
      <vt:lpstr>CRs for conditional approval (cont.)</vt:lpstr>
      <vt:lpstr>CRs for conditional approval (cont.)</vt:lpstr>
      <vt:lpstr>CRs for conditional approval (cont.)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Chaponniere31</cp:lastModifiedBy>
  <cp:revision>1255</cp:revision>
  <dcterms:created xsi:type="dcterms:W3CDTF">2010-02-05T13:52:04Z</dcterms:created>
  <dcterms:modified xsi:type="dcterms:W3CDTF">2024-06-07T03:07:33Z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