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3"/>
  </p:notesMasterIdLst>
  <p:handoutMasterIdLst>
    <p:handoutMasterId r:id="rId34"/>
  </p:handoutMasterIdLst>
  <p:sldIdLst>
    <p:sldId id="362" r:id="rId5"/>
    <p:sldId id="994" r:id="rId6"/>
    <p:sldId id="375" r:id="rId7"/>
    <p:sldId id="961" r:id="rId8"/>
    <p:sldId id="964" r:id="rId9"/>
    <p:sldId id="962" r:id="rId10"/>
    <p:sldId id="963" r:id="rId11"/>
    <p:sldId id="1014" r:id="rId12"/>
    <p:sldId id="931" r:id="rId13"/>
    <p:sldId id="932" r:id="rId14"/>
    <p:sldId id="903" r:id="rId15"/>
    <p:sldId id="1010" r:id="rId16"/>
    <p:sldId id="1011" r:id="rId17"/>
    <p:sldId id="1012" r:id="rId18"/>
    <p:sldId id="1013" r:id="rId19"/>
    <p:sldId id="973" r:id="rId20"/>
    <p:sldId id="915" r:id="rId21"/>
    <p:sldId id="974" r:id="rId22"/>
    <p:sldId id="388" r:id="rId23"/>
    <p:sldId id="267" r:id="rId24"/>
    <p:sldId id="269" r:id="rId25"/>
    <p:sldId id="935" r:id="rId26"/>
    <p:sldId id="1018" r:id="rId27"/>
    <p:sldId id="1003" r:id="rId28"/>
    <p:sldId id="1019" r:id="rId29"/>
    <p:sldId id="992" r:id="rId30"/>
    <p:sldId id="1020" r:id="rId31"/>
    <p:sldId id="933" r:id="rId32"/>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3" autoAdjust="0"/>
    <p:restoredTop sz="95380" autoAdjust="0"/>
  </p:normalViewPr>
  <p:slideViewPr>
    <p:cSldViewPr snapToGrid="0" showGuides="1">
      <p:cViewPr varScale="1">
        <p:scale>
          <a:sx n="82" d="100"/>
          <a:sy n="82" d="100"/>
        </p:scale>
        <p:origin x="413"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60" d="100"/>
          <a:sy n="60" d="100"/>
        </p:scale>
        <p:origin x="3274" y="43"/>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4/Stats104.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TSG104 -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1516</c:v>
                </c:pt>
              </c:numCache>
            </c:numRef>
          </c:val>
          <c:extLst>
            <c:ext xmlns:c16="http://schemas.microsoft.com/office/drawing/2014/chart" uri="{C3380CC4-5D6E-409C-BE32-E72D297353CC}">
              <c16:uniqueId val="{00000000-F4F0-4CC8-8071-B0215F4AF352}"/>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2264</c:v>
                </c:pt>
              </c:numCache>
            </c:numRef>
          </c:val>
          <c:extLst>
            <c:ext xmlns:c16="http://schemas.microsoft.com/office/drawing/2014/chart" uri="{C3380CC4-5D6E-409C-BE32-E72D297353CC}">
              <c16:uniqueId val="{00000001-F4F0-4CC8-8071-B0215F4AF352}"/>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918</c:v>
                </c:pt>
              </c:numCache>
            </c:numRef>
          </c:val>
          <c:extLst>
            <c:ext xmlns:c16="http://schemas.microsoft.com/office/drawing/2014/chart" uri="{C3380CC4-5D6E-409C-BE32-E72D297353CC}">
              <c16:uniqueId val="{00000002-F4F0-4CC8-8071-B0215F4AF352}"/>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70AD47"/>
              </a:solidFill>
              <a:round/>
            </a:ln>
            <a:effectLst/>
          </c:spPr>
          <c:marker>
            <c:symbol val="none"/>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cat>
            <c:strRef>
              <c:f>'general info'!$AE$35:$AP$35</c:f>
              <c:strCach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strCache>
            </c:strRef>
          </c:cat>
          <c:val>
            <c:numRef>
              <c:f>'general info'!$AE$53:$AP$53</c:f>
              <c:numCache>
                <c:formatCode>0</c:formatCode>
                <c:ptCount val="12"/>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18204</c:v>
                </c:pt>
              </c:numCache>
            </c:numRef>
          </c:val>
          <c:smooth val="0"/>
          <c:extLst>
            <c:ext xmlns:c16="http://schemas.microsoft.com/office/drawing/2014/chart" uri="{C3380CC4-5D6E-409C-BE32-E72D297353CC}">
              <c16:uniqueId val="{00000001-8AAE-451B-BE96-7660BF68AF12}"/>
            </c:ext>
          </c:extLst>
        </c:ser>
        <c:dLbls>
          <c:dLblPos val="ctr"/>
          <c:showLegendKey val="0"/>
          <c:showVal val="1"/>
          <c:showCatName val="0"/>
          <c:showSerName val="0"/>
          <c:showPercent val="0"/>
          <c:showBubbleSize val="0"/>
        </c:dLbls>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pt idx="15">
                  <c:v>1816</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WG'!$B$100</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WG'!$A$101:$A$133</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WG'!$B$101:$B$133</c:f>
              <c:numCache>
                <c:formatCode>General</c:formatCode>
                <c:ptCount val="33"/>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1563.75</c:v>
                </c:pt>
                <c:pt idx="32">
                  <c:v>1574.5</c:v>
                </c:pt>
              </c:numCache>
            </c:numRef>
          </c:val>
          <c:smooth val="0"/>
          <c:extLst>
            <c:ext xmlns:c16="http://schemas.microsoft.com/office/drawing/2014/chart" uri="{C3380CC4-5D6E-409C-BE32-E72D297353CC}">
              <c16:uniqueId val="{00000000-595E-4A2F-8D4D-96EB2FD93AC4}"/>
            </c:ext>
          </c:extLst>
        </c:ser>
        <c:ser>
          <c:idx val="1"/>
          <c:order val="1"/>
          <c:tx>
            <c:strRef>
              <c:f>'approved CR by WG'!$C$100</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WG'!$A$101:$A$133</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WG'!$C$101:$C$133</c:f>
              <c:numCache>
                <c:formatCode>General</c:formatCode>
                <c:ptCount val="33"/>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2558</c:v>
                </c:pt>
                <c:pt idx="32">
                  <c:v>2679.75</c:v>
                </c:pt>
              </c:numCache>
            </c:numRef>
          </c:val>
          <c:smooth val="0"/>
          <c:extLst>
            <c:ext xmlns:c16="http://schemas.microsoft.com/office/drawing/2014/chart" uri="{C3380CC4-5D6E-409C-BE32-E72D297353CC}">
              <c16:uniqueId val="{00000001-595E-4A2F-8D4D-96EB2FD93AC4}"/>
            </c:ext>
          </c:extLst>
        </c:ser>
        <c:ser>
          <c:idx val="2"/>
          <c:order val="2"/>
          <c:tx>
            <c:strRef>
              <c:f>'approved CR by WG'!$D$100</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WG'!$A$101:$A$133</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WG'!$D$101:$D$133</c:f>
              <c:numCache>
                <c:formatCode>General</c:formatCode>
                <c:ptCount val="33"/>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1333.5</c:v>
                </c:pt>
                <c:pt idx="32">
                  <c:v>1413.25</c:v>
                </c:pt>
              </c:numCache>
            </c:numRef>
          </c:val>
          <c:smooth val="0"/>
          <c:extLst>
            <c:ext xmlns:c16="http://schemas.microsoft.com/office/drawing/2014/chart" uri="{C3380CC4-5D6E-409C-BE32-E72D297353CC}">
              <c16:uniqueId val="{00000002-595E-4A2F-8D4D-96EB2FD93AC4}"/>
            </c:ext>
          </c:extLst>
        </c:ser>
        <c:ser>
          <c:idx val="3"/>
          <c:order val="3"/>
          <c:tx>
            <c:strRef>
              <c:f>'approved CR by WG'!$E$100</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WG'!$A$101:$A$133</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WG'!$E$101:$E$133</c:f>
              <c:numCache>
                <c:formatCode>General</c:formatCode>
                <c:ptCount val="33"/>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5455.25</c:v>
                </c:pt>
                <c:pt idx="32">
                  <c:v>5667.5</c:v>
                </c:pt>
              </c:numCache>
            </c:numRef>
          </c:val>
          <c:smooth val="0"/>
          <c:extLst>
            <c:ext xmlns:c16="http://schemas.microsoft.com/office/drawing/2014/chart" uri="{C3380CC4-5D6E-409C-BE32-E72D297353CC}">
              <c16:uniqueId val="{00000003-595E-4A2F-8D4D-96EB2FD93AC4}"/>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WG'!$B$42</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WG'!$A$43:$A$75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WG'!$B$43:$B$75</c:f>
              <c:numCache>
                <c:formatCode>General</c:formatCode>
                <c:ptCount val="33"/>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557.5</c:v>
                </c:pt>
                <c:pt idx="32">
                  <c:v>529</c:v>
                </c:pt>
              </c:numCache>
            </c:numRef>
          </c:val>
          <c:smooth val="0"/>
          <c:extLst>
            <c:ext xmlns:c16="http://schemas.microsoft.com/office/drawing/2014/chart" uri="{C3380CC4-5D6E-409C-BE32-E72D297353CC}">
              <c16:uniqueId val="{00000000-5DB7-4CC6-8F3D-48318169771E}"/>
            </c:ext>
          </c:extLst>
        </c:ser>
        <c:ser>
          <c:idx val="1"/>
          <c:order val="1"/>
          <c:tx>
            <c:strRef>
              <c:f>'approved CR by WG'!$C$42</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WG'!$A$43:$A$75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WG'!$C$43:$C$75</c:f>
              <c:numCache>
                <c:formatCode>General</c:formatCode>
                <c:ptCount val="33"/>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550.25</c:v>
                </c:pt>
                <c:pt idx="32">
                  <c:v>547.5</c:v>
                </c:pt>
              </c:numCache>
            </c:numRef>
          </c:val>
          <c:smooth val="0"/>
          <c:extLst>
            <c:ext xmlns:c16="http://schemas.microsoft.com/office/drawing/2014/chart" uri="{C3380CC4-5D6E-409C-BE32-E72D297353CC}">
              <c16:uniqueId val="{00000001-5DB7-4CC6-8F3D-48318169771E}"/>
            </c:ext>
          </c:extLst>
        </c:ser>
        <c:ser>
          <c:idx val="2"/>
          <c:order val="2"/>
          <c:tx>
            <c:strRef>
              <c:f>'approved CR by WG'!$D$42</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WG'!$A$43:$A$75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WG'!$D$43:$D$75</c:f>
              <c:numCache>
                <c:formatCode>General</c:formatCode>
                <c:ptCount val="33"/>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422</c:v>
                </c:pt>
                <c:pt idx="32">
                  <c:v>456.75</c:v>
                </c:pt>
              </c:numCache>
            </c:numRef>
          </c:val>
          <c:smooth val="0"/>
          <c:extLst>
            <c:ext xmlns:c16="http://schemas.microsoft.com/office/drawing/2014/chart" uri="{C3380CC4-5D6E-409C-BE32-E72D297353CC}">
              <c16:uniqueId val="{00000002-5DB7-4CC6-8F3D-48318169771E}"/>
            </c:ext>
          </c:extLst>
        </c:ser>
        <c:ser>
          <c:idx val="3"/>
          <c:order val="3"/>
          <c:tx>
            <c:strRef>
              <c:f>'approved CR by WG'!$E$42</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WG'!$A$43:$A$75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WG'!$E$43:$E$75</c:f>
              <c:numCache>
                <c:formatCode>General</c:formatCode>
                <c:ptCount val="33"/>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34</c:v>
                </c:pt>
                <c:pt idx="32">
                  <c:v>41.25</c:v>
                </c:pt>
              </c:numCache>
            </c:numRef>
          </c:val>
          <c:smooth val="0"/>
          <c:extLst>
            <c:ext xmlns:c16="http://schemas.microsoft.com/office/drawing/2014/chart" uri="{C3380CC4-5D6E-409C-BE32-E72D297353CC}">
              <c16:uniqueId val="{00000003-5DB7-4CC6-8F3D-48318169771E}"/>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WG'!$G$42</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WG'!$F$43:$F$75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WG'!$G$43:$G$75</c:f>
              <c:numCache>
                <c:formatCode>General</c:formatCode>
                <c:ptCount val="33"/>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121.25</c:v>
                </c:pt>
                <c:pt idx="32">
                  <c:v>110.75</c:v>
                </c:pt>
              </c:numCache>
            </c:numRef>
          </c:val>
          <c:smooth val="0"/>
          <c:extLst>
            <c:ext xmlns:c16="http://schemas.microsoft.com/office/drawing/2014/chart" uri="{C3380CC4-5D6E-409C-BE32-E72D297353CC}">
              <c16:uniqueId val="{00000000-14A6-47B6-80C6-CCBB40D49A93}"/>
            </c:ext>
          </c:extLst>
        </c:ser>
        <c:ser>
          <c:idx val="1"/>
          <c:order val="1"/>
          <c:tx>
            <c:strRef>
              <c:f>'approved CR by WG'!$H$42</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WG'!$F$43:$F$75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WG'!$H$43:$H$75</c:f>
              <c:numCache>
                <c:formatCode>General</c:formatCode>
                <c:ptCount val="33"/>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233</c:v>
                </c:pt>
                <c:pt idx="32">
                  <c:v>254</c:v>
                </c:pt>
              </c:numCache>
            </c:numRef>
          </c:val>
          <c:smooth val="0"/>
          <c:extLst>
            <c:ext xmlns:c16="http://schemas.microsoft.com/office/drawing/2014/chart" uri="{C3380CC4-5D6E-409C-BE32-E72D297353CC}">
              <c16:uniqueId val="{00000001-14A6-47B6-80C6-CCBB40D49A93}"/>
            </c:ext>
          </c:extLst>
        </c:ser>
        <c:ser>
          <c:idx val="2"/>
          <c:order val="2"/>
          <c:tx>
            <c:strRef>
              <c:f>'approved CR by WG'!$I$42</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WG'!$F$43:$F$75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WG'!$I$43:$I$75</c:f>
              <c:numCache>
                <c:formatCode>General</c:formatCode>
                <c:ptCount val="33"/>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114.5</c:v>
                </c:pt>
                <c:pt idx="32">
                  <c:v>147</c:v>
                </c:pt>
              </c:numCache>
            </c:numRef>
          </c:val>
          <c:smooth val="0"/>
          <c:extLst>
            <c:ext xmlns:c16="http://schemas.microsoft.com/office/drawing/2014/chart" uri="{C3380CC4-5D6E-409C-BE32-E72D297353CC}">
              <c16:uniqueId val="{00000002-14A6-47B6-80C6-CCBB40D49A93}"/>
            </c:ext>
          </c:extLst>
        </c:ser>
        <c:ser>
          <c:idx val="3"/>
          <c:order val="3"/>
          <c:tx>
            <c:strRef>
              <c:f>'approved CR by WG'!$J$42</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WG'!$F$43:$F$75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WG'!$J$43:$J$75</c:f>
              <c:numCache>
                <c:formatCode>General</c:formatCode>
                <c:ptCount val="33"/>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730.25</c:v>
                </c:pt>
                <c:pt idx="32">
                  <c:v>819</c:v>
                </c:pt>
              </c:numCache>
            </c:numRef>
          </c:val>
          <c:smooth val="0"/>
          <c:extLst>
            <c:ext xmlns:c16="http://schemas.microsoft.com/office/drawing/2014/chart" uri="{C3380CC4-5D6E-409C-BE32-E72D297353CC}">
              <c16:uniqueId val="{00000003-14A6-47B6-80C6-CCBB40D49A93}"/>
            </c:ext>
          </c:extLst>
        </c:ser>
        <c:ser>
          <c:idx val="4"/>
          <c:order val="4"/>
          <c:tx>
            <c:strRef>
              <c:f>'approved CR by WG'!$K$42</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WG'!$F$43:$F$75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WG'!$K$43:$K$75</c:f>
              <c:numCache>
                <c:formatCode>General</c:formatCode>
                <c:ptCount val="33"/>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1359</c:v>
                </c:pt>
                <c:pt idx="32">
                  <c:v>1349</c:v>
                </c:pt>
              </c:numCache>
            </c:numRef>
          </c:val>
          <c:smooth val="0"/>
          <c:extLst>
            <c:ext xmlns:c16="http://schemas.microsoft.com/office/drawing/2014/chart" uri="{C3380CC4-5D6E-409C-BE32-E72D297353CC}">
              <c16:uniqueId val="{00000004-14A6-47B6-80C6-CCBB40D49A93}"/>
            </c:ext>
          </c:extLst>
        </c:ser>
        <c:ser>
          <c:idx val="5"/>
          <c:order val="5"/>
          <c:tx>
            <c:strRef>
              <c:f>'approved CR by WG'!$L$42</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WG'!$F$43:$F$75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WG'!$L$43:$L$60</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14A6-47B6-80C6-CCBB40D49A93}"/>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WG'!$O$42</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WG'!$N$43:$N$75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WG'!$O$43:$O$75</c:f>
              <c:numCache>
                <c:formatCode>General</c:formatCode>
                <c:ptCount val="33"/>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46</c:v>
                </c:pt>
                <c:pt idx="32">
                  <c:v>48</c:v>
                </c:pt>
              </c:numCache>
            </c:numRef>
          </c:val>
          <c:smooth val="0"/>
          <c:extLst>
            <c:ext xmlns:c16="http://schemas.microsoft.com/office/drawing/2014/chart" uri="{C3380CC4-5D6E-409C-BE32-E72D297353CC}">
              <c16:uniqueId val="{00000000-16F5-4008-BD03-0D4FDD07CEC3}"/>
            </c:ext>
          </c:extLst>
        </c:ser>
        <c:ser>
          <c:idx val="1"/>
          <c:order val="1"/>
          <c:tx>
            <c:strRef>
              <c:f>'approved CR by WG'!$P$42</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WG'!$N$43:$N$75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WG'!$P$43:$P$75</c:f>
              <c:numCache>
                <c:formatCode>General</c:formatCode>
                <c:ptCount val="33"/>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497.75</c:v>
                </c:pt>
                <c:pt idx="32">
                  <c:v>541</c:v>
                </c:pt>
              </c:numCache>
            </c:numRef>
          </c:val>
          <c:smooth val="0"/>
          <c:extLst>
            <c:ext xmlns:c16="http://schemas.microsoft.com/office/drawing/2014/chart" uri="{C3380CC4-5D6E-409C-BE32-E72D297353CC}">
              <c16:uniqueId val="{00000001-16F5-4008-BD03-0D4FDD07CEC3}"/>
            </c:ext>
          </c:extLst>
        </c:ser>
        <c:ser>
          <c:idx val="2"/>
          <c:order val="2"/>
          <c:tx>
            <c:strRef>
              <c:f>'approved CR by WG'!$Q$42</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WG'!$N$43:$N$75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WG'!$Q$43:$Q$75</c:f>
              <c:numCache>
                <c:formatCode>General</c:formatCode>
                <c:ptCount val="33"/>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174.5</c:v>
                </c:pt>
                <c:pt idx="32">
                  <c:v>190.25</c:v>
                </c:pt>
              </c:numCache>
            </c:numRef>
          </c:val>
          <c:smooth val="0"/>
          <c:extLst>
            <c:ext xmlns:c16="http://schemas.microsoft.com/office/drawing/2014/chart" uri="{C3380CC4-5D6E-409C-BE32-E72D297353CC}">
              <c16:uniqueId val="{00000002-16F5-4008-BD03-0D4FDD07CEC3}"/>
            </c:ext>
          </c:extLst>
        </c:ser>
        <c:ser>
          <c:idx val="3"/>
          <c:order val="3"/>
          <c:tx>
            <c:strRef>
              <c:f>'approved CR by WG'!$R$42</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WG'!$N$43:$N$75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WG'!$R$43:$R$75</c:f>
              <c:numCache>
                <c:formatCode>General</c:formatCode>
                <c:ptCount val="33"/>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33</c:v>
                </c:pt>
                <c:pt idx="32">
                  <c:v>31.5</c:v>
                </c:pt>
              </c:numCache>
            </c:numRef>
          </c:val>
          <c:smooth val="0"/>
          <c:extLst>
            <c:ext xmlns:c16="http://schemas.microsoft.com/office/drawing/2014/chart" uri="{C3380CC4-5D6E-409C-BE32-E72D297353CC}">
              <c16:uniqueId val="{00000003-16F5-4008-BD03-0D4FDD07CEC3}"/>
            </c:ext>
          </c:extLst>
        </c:ser>
        <c:ser>
          <c:idx val="4"/>
          <c:order val="4"/>
          <c:tx>
            <c:strRef>
              <c:f>'approved CR by WG'!$S$42</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WG'!$N$43:$N$75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WG'!$S$43:$S$75</c:f>
              <c:numCache>
                <c:formatCode>General</c:formatCode>
                <c:ptCount val="33"/>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364.75</c:v>
                </c:pt>
                <c:pt idx="32">
                  <c:v>373.5</c:v>
                </c:pt>
              </c:numCache>
            </c:numRef>
          </c:val>
          <c:smooth val="0"/>
          <c:extLst>
            <c:ext xmlns:c16="http://schemas.microsoft.com/office/drawing/2014/chart" uri="{C3380CC4-5D6E-409C-BE32-E72D297353CC}">
              <c16:uniqueId val="{00000004-16F5-4008-BD03-0D4FDD07CEC3}"/>
            </c:ext>
          </c:extLst>
        </c:ser>
        <c:ser>
          <c:idx val="5"/>
          <c:order val="5"/>
          <c:tx>
            <c:strRef>
              <c:f>'approved CR by WG'!$T$42</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WG'!$N$43:$N$75</c:f>
              <c:strCache>
                <c:ptCount val="33"/>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strCache>
            </c:strRef>
          </c:cat>
          <c:val>
            <c:numRef>
              <c:f>'approved CR by WG'!$T$43:$T$75</c:f>
              <c:numCache>
                <c:formatCode>General</c:formatCode>
                <c:ptCount val="33"/>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217.5</c:v>
                </c:pt>
                <c:pt idx="32">
                  <c:v>229</c:v>
                </c:pt>
              </c:numCache>
            </c:numRef>
          </c:val>
          <c:smooth val="0"/>
          <c:extLst>
            <c:ext xmlns:c16="http://schemas.microsoft.com/office/drawing/2014/chart" uri="{C3380CC4-5D6E-409C-BE32-E72D297353CC}">
              <c16:uniqueId val="{00000005-16F5-4008-BD03-0D4FDD07CEC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TSG104 -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453</c:v>
                </c:pt>
              </c:numCache>
            </c:numRef>
          </c:val>
          <c:extLst>
            <c:ext xmlns:c16="http://schemas.microsoft.com/office/drawing/2014/chart" uri="{C3380CC4-5D6E-409C-BE32-E72D297353CC}">
              <c16:uniqueId val="{00000000-C9CD-4867-B3F1-850B7BB2895A}"/>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588</c:v>
                </c:pt>
              </c:numCache>
            </c:numRef>
          </c:val>
          <c:extLst>
            <c:ext xmlns:c16="http://schemas.microsoft.com/office/drawing/2014/chart" uri="{C3380CC4-5D6E-409C-BE32-E72D297353CC}">
              <c16:uniqueId val="{00000001-C9CD-4867-B3F1-850B7BB2895A}"/>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432</c:v>
                </c:pt>
              </c:numCache>
            </c:numRef>
          </c:val>
          <c:extLst>
            <c:ext xmlns:c16="http://schemas.microsoft.com/office/drawing/2014/chart" uri="{C3380CC4-5D6E-409C-BE32-E72D297353CC}">
              <c16:uniqueId val="{00000002-C9CD-4867-B3F1-850B7BB2895A}"/>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43</c:v>
                </c:pt>
              </c:numCache>
            </c:numRef>
          </c:val>
          <c:extLst>
            <c:ext xmlns:c16="http://schemas.microsoft.com/office/drawing/2014/chart" uri="{C3380CC4-5D6E-409C-BE32-E72D297353CC}">
              <c16:uniqueId val="{00000003-C9CD-4867-B3F1-850B7BB2895A}"/>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TSG104 -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122</c:v>
                </c:pt>
              </c:numCache>
            </c:numRef>
          </c:val>
          <c:extLst>
            <c:ext xmlns:c16="http://schemas.microsoft.com/office/drawing/2014/chart" uri="{C3380CC4-5D6E-409C-BE32-E72D297353CC}">
              <c16:uniqueId val="{00000000-C855-4A66-BF49-899E6B224944}"/>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269</c:v>
                </c:pt>
              </c:numCache>
            </c:numRef>
          </c:val>
          <c:extLst>
            <c:ext xmlns:c16="http://schemas.microsoft.com/office/drawing/2014/chart" uri="{C3380CC4-5D6E-409C-BE32-E72D297353CC}">
              <c16:uniqueId val="{00000001-C855-4A66-BF49-899E6B224944}"/>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135</c:v>
                </c:pt>
              </c:numCache>
            </c:numRef>
          </c:val>
          <c:extLst>
            <c:ext xmlns:c16="http://schemas.microsoft.com/office/drawing/2014/chart" uri="{C3380CC4-5D6E-409C-BE32-E72D297353CC}">
              <c16:uniqueId val="{00000002-C855-4A66-BF49-899E6B224944}"/>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607</c:v>
                </c:pt>
              </c:numCache>
            </c:numRef>
          </c:val>
          <c:extLst>
            <c:ext xmlns:c16="http://schemas.microsoft.com/office/drawing/2014/chart" uri="{C3380CC4-5D6E-409C-BE32-E72D297353CC}">
              <c16:uniqueId val="{00000003-C855-4A66-BF49-899E6B224944}"/>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1131</c:v>
                </c:pt>
              </c:numCache>
            </c:numRef>
          </c:val>
          <c:extLst>
            <c:ext xmlns:c16="http://schemas.microsoft.com/office/drawing/2014/chart" uri="{C3380CC4-5D6E-409C-BE32-E72D297353CC}">
              <c16:uniqueId val="{00000004-C855-4A66-BF49-899E6B224944}"/>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TSG104 -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18</c:v>
                </c:pt>
              </c:numCache>
            </c:numRef>
          </c:val>
          <c:extLst>
            <c:ext xmlns:c16="http://schemas.microsoft.com/office/drawing/2014/chart" uri="{C3380CC4-5D6E-409C-BE32-E72D297353CC}">
              <c16:uniqueId val="{00000000-405F-441A-973A-81BB1161E792}"/>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124</c:v>
                </c:pt>
              </c:numCache>
            </c:numRef>
          </c:val>
          <c:extLst>
            <c:ext xmlns:c16="http://schemas.microsoft.com/office/drawing/2014/chart" uri="{C3380CC4-5D6E-409C-BE32-E72D297353CC}">
              <c16:uniqueId val="{00000001-405F-441A-973A-81BB1161E792}"/>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76</c:v>
                </c:pt>
              </c:numCache>
            </c:numRef>
          </c:val>
          <c:extLst>
            <c:ext xmlns:c16="http://schemas.microsoft.com/office/drawing/2014/chart" uri="{C3380CC4-5D6E-409C-BE32-E72D297353CC}">
              <c16:uniqueId val="{00000002-405F-441A-973A-81BB1161E792}"/>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36</c:v>
                </c:pt>
              </c:numCache>
            </c:numRef>
          </c:val>
          <c:extLst>
            <c:ext xmlns:c16="http://schemas.microsoft.com/office/drawing/2014/chart" uri="{C3380CC4-5D6E-409C-BE32-E72D297353CC}">
              <c16:uniqueId val="{00000003-405F-441A-973A-81BB1161E792}"/>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51</c:v>
                </c:pt>
              </c:numCache>
            </c:numRef>
          </c:val>
          <c:extLst>
            <c:ext xmlns:c16="http://schemas.microsoft.com/office/drawing/2014/chart" uri="{C3380CC4-5D6E-409C-BE32-E72D297353CC}">
              <c16:uniqueId val="{00000004-405F-441A-973A-81BB1161E792}"/>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462</c:v>
                </c:pt>
              </c:numCache>
            </c:numRef>
          </c:val>
          <c:extLst>
            <c:ext xmlns:c16="http://schemas.microsoft.com/office/drawing/2014/chart" uri="{C3380CC4-5D6E-409C-BE32-E72D297353CC}">
              <c16:uniqueId val="{00000005-405F-441A-973A-81BB1161E792}"/>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151</c:v>
                </c:pt>
              </c:numCache>
            </c:numRef>
          </c:val>
          <c:extLst>
            <c:ext xmlns:c16="http://schemas.microsoft.com/office/drawing/2014/chart" uri="{C3380CC4-5D6E-409C-BE32-E72D297353CC}">
              <c16:uniqueId val="{00000006-405F-441A-973A-81BB1161E792}"/>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specs'!$K$6</c:f>
              <c:strCache>
                <c:ptCount val="1"/>
                <c:pt idx="0">
                  <c:v>TSG101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specs'!$K$7:$K$19</c:f>
              <c:numCache>
                <c:formatCode>General</c:formatCode>
                <c:ptCount val="13"/>
                <c:pt idx="3">
                  <c:v>1</c:v>
                </c:pt>
                <c:pt idx="4">
                  <c:v>1</c:v>
                </c:pt>
                <c:pt idx="5">
                  <c:v>1</c:v>
                </c:pt>
                <c:pt idx="6">
                  <c:v>2</c:v>
                </c:pt>
                <c:pt idx="7">
                  <c:v>3</c:v>
                </c:pt>
                <c:pt idx="8">
                  <c:v>12</c:v>
                </c:pt>
                <c:pt idx="9">
                  <c:v>40</c:v>
                </c:pt>
                <c:pt idx="10">
                  <c:v>104</c:v>
                </c:pt>
                <c:pt idx="11">
                  <c:v>0</c:v>
                </c:pt>
                <c:pt idx="12">
                  <c:v>0</c:v>
                </c:pt>
              </c:numCache>
            </c:numRef>
          </c:val>
          <c:extLst>
            <c:ext xmlns:c16="http://schemas.microsoft.com/office/drawing/2014/chart" uri="{C3380CC4-5D6E-409C-BE32-E72D297353CC}">
              <c16:uniqueId val="{00000000-A07E-4A34-9A3E-77007FF336B0}"/>
            </c:ext>
          </c:extLst>
        </c:ser>
        <c:ser>
          <c:idx val="1"/>
          <c:order val="1"/>
          <c:tx>
            <c:strRef>
              <c:f>'affected specs'!$L$6</c:f>
              <c:strCache>
                <c:ptCount val="1"/>
                <c:pt idx="0">
                  <c:v>TSG102</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specs'!$L$7:$L$19</c:f>
              <c:numCache>
                <c:formatCode>General</c:formatCode>
                <c:ptCount val="13"/>
                <c:pt idx="7">
                  <c:v>3</c:v>
                </c:pt>
                <c:pt idx="8">
                  <c:v>10</c:v>
                </c:pt>
                <c:pt idx="9">
                  <c:v>49</c:v>
                </c:pt>
                <c:pt idx="10">
                  <c:v>128</c:v>
                </c:pt>
                <c:pt idx="11">
                  <c:v>0</c:v>
                </c:pt>
                <c:pt idx="12">
                  <c:v>0</c:v>
                </c:pt>
              </c:numCache>
            </c:numRef>
          </c:val>
          <c:extLst>
            <c:ext xmlns:c16="http://schemas.microsoft.com/office/drawing/2014/chart" uri="{C3380CC4-5D6E-409C-BE32-E72D297353CC}">
              <c16:uniqueId val="{00000001-A07E-4A34-9A3E-77007FF336B0}"/>
            </c:ext>
          </c:extLst>
        </c:ser>
        <c:ser>
          <c:idx val="2"/>
          <c:order val="2"/>
          <c:tx>
            <c:strRef>
              <c:f>'affected specs'!$M$6</c:f>
              <c:strCache>
                <c:ptCount val="1"/>
                <c:pt idx="0">
                  <c:v>TSG103</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specs'!$M$7:$M$19</c:f>
              <c:numCache>
                <c:formatCode>General</c:formatCode>
                <c:ptCount val="13"/>
                <c:pt idx="4">
                  <c:v>2</c:v>
                </c:pt>
                <c:pt idx="5">
                  <c:v>2</c:v>
                </c:pt>
                <c:pt idx="6">
                  <c:v>2</c:v>
                </c:pt>
                <c:pt idx="7">
                  <c:v>2</c:v>
                </c:pt>
                <c:pt idx="8">
                  <c:v>20</c:v>
                </c:pt>
                <c:pt idx="9">
                  <c:v>46</c:v>
                </c:pt>
                <c:pt idx="10">
                  <c:v>102</c:v>
                </c:pt>
                <c:pt idx="11">
                  <c:v>0</c:v>
                </c:pt>
                <c:pt idx="12">
                  <c:v>0</c:v>
                </c:pt>
              </c:numCache>
            </c:numRef>
          </c:val>
          <c:extLst>
            <c:ext xmlns:c16="http://schemas.microsoft.com/office/drawing/2014/chart" uri="{C3380CC4-5D6E-409C-BE32-E72D297353CC}">
              <c16:uniqueId val="{00000002-A07E-4A34-9A3E-77007FF336B0}"/>
            </c:ext>
          </c:extLst>
        </c:ser>
        <c:ser>
          <c:idx val="3"/>
          <c:order val="3"/>
          <c:tx>
            <c:strRef>
              <c:f>'affected specs'!$N$6</c:f>
              <c:strCache>
                <c:ptCount val="1"/>
                <c:pt idx="0">
                  <c:v>TSG104</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specs'!$N$7:$N$19</c:f>
              <c:numCache>
                <c:formatCode>General</c:formatCode>
                <c:ptCount val="13"/>
                <c:pt idx="7">
                  <c:v>3</c:v>
                </c:pt>
                <c:pt idx="8">
                  <c:v>9</c:v>
                </c:pt>
                <c:pt idx="9">
                  <c:v>40</c:v>
                </c:pt>
                <c:pt idx="10">
                  <c:v>151</c:v>
                </c:pt>
                <c:pt idx="11">
                  <c:v>0</c:v>
                </c:pt>
                <c:pt idx="12">
                  <c:v>0</c:v>
                </c:pt>
              </c:numCache>
            </c:numRef>
          </c:val>
          <c:extLst>
            <c:ext xmlns:c16="http://schemas.microsoft.com/office/drawing/2014/chart" uri="{C3380CC4-5D6E-409C-BE32-E72D297353CC}">
              <c16:uniqueId val="{00000003-A07E-4A34-9A3E-77007FF336B0}"/>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specs'!$AK$6</c:f>
              <c:strCache>
                <c:ptCount val="1"/>
                <c:pt idx="0">
                  <c:v>TSG101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specs'!$AK$7:$AK$19</c:f>
              <c:numCache>
                <c:formatCode>General</c:formatCode>
                <c:ptCount val="13"/>
                <c:pt idx="2">
                  <c:v>1</c:v>
                </c:pt>
                <c:pt idx="5">
                  <c:v>1</c:v>
                </c:pt>
                <c:pt idx="6">
                  <c:v>2</c:v>
                </c:pt>
                <c:pt idx="7">
                  <c:v>23</c:v>
                </c:pt>
                <c:pt idx="8">
                  <c:v>46</c:v>
                </c:pt>
                <c:pt idx="9">
                  <c:v>78</c:v>
                </c:pt>
                <c:pt idx="10">
                  <c:v>55</c:v>
                </c:pt>
              </c:numCache>
            </c:numRef>
          </c:val>
          <c:extLst>
            <c:ext xmlns:c16="http://schemas.microsoft.com/office/drawing/2014/chart" uri="{C3380CC4-5D6E-409C-BE32-E72D297353CC}">
              <c16:uniqueId val="{00000000-F234-4D74-B930-B573546A004C}"/>
            </c:ext>
          </c:extLst>
        </c:ser>
        <c:ser>
          <c:idx val="1"/>
          <c:order val="1"/>
          <c:tx>
            <c:strRef>
              <c:f>'affected specs'!$AL$6</c:f>
              <c:strCache>
                <c:ptCount val="1"/>
                <c:pt idx="0">
                  <c:v>TSG102</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specs'!$AL$7:$AL$19</c:f>
              <c:numCache>
                <c:formatCode>General</c:formatCode>
                <c:ptCount val="13"/>
                <c:pt idx="5">
                  <c:v>1</c:v>
                </c:pt>
                <c:pt idx="7">
                  <c:v>14</c:v>
                </c:pt>
                <c:pt idx="8">
                  <c:v>48</c:v>
                </c:pt>
                <c:pt idx="9">
                  <c:v>86</c:v>
                </c:pt>
                <c:pt idx="10">
                  <c:v>103</c:v>
                </c:pt>
              </c:numCache>
            </c:numRef>
          </c:val>
          <c:extLst>
            <c:ext xmlns:c16="http://schemas.microsoft.com/office/drawing/2014/chart" uri="{C3380CC4-5D6E-409C-BE32-E72D297353CC}">
              <c16:uniqueId val="{00000001-F234-4D74-B930-B573546A004C}"/>
            </c:ext>
          </c:extLst>
        </c:ser>
        <c:ser>
          <c:idx val="2"/>
          <c:order val="2"/>
          <c:tx>
            <c:strRef>
              <c:f>'affected specs'!$AM$6</c:f>
              <c:strCache>
                <c:ptCount val="1"/>
                <c:pt idx="0">
                  <c:v>TSG103</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specs'!$AM$7:$AM$19</c:f>
              <c:numCache>
                <c:formatCode>General</c:formatCode>
                <c:ptCount val="13"/>
                <c:pt idx="2">
                  <c:v>1</c:v>
                </c:pt>
                <c:pt idx="5">
                  <c:v>2</c:v>
                </c:pt>
                <c:pt idx="7">
                  <c:v>18</c:v>
                </c:pt>
                <c:pt idx="8">
                  <c:v>48</c:v>
                </c:pt>
                <c:pt idx="9">
                  <c:v>78</c:v>
                </c:pt>
                <c:pt idx="10">
                  <c:v>118</c:v>
                </c:pt>
              </c:numCache>
            </c:numRef>
          </c:val>
          <c:extLst>
            <c:ext xmlns:c16="http://schemas.microsoft.com/office/drawing/2014/chart" uri="{C3380CC4-5D6E-409C-BE32-E72D297353CC}">
              <c16:uniqueId val="{00000002-F234-4D74-B930-B573546A004C}"/>
            </c:ext>
          </c:extLst>
        </c:ser>
        <c:ser>
          <c:idx val="3"/>
          <c:order val="3"/>
          <c:tx>
            <c:strRef>
              <c:f>'affected specs'!$AN$6</c:f>
              <c:strCache>
                <c:ptCount val="1"/>
                <c:pt idx="0">
                  <c:v>TSG104</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specs'!$AN$7:$AN$19</c:f>
              <c:numCache>
                <c:formatCode>General</c:formatCode>
                <c:ptCount val="13"/>
                <c:pt idx="5">
                  <c:v>1</c:v>
                </c:pt>
                <c:pt idx="6">
                  <c:v>3</c:v>
                </c:pt>
                <c:pt idx="7">
                  <c:v>17</c:v>
                </c:pt>
                <c:pt idx="8">
                  <c:v>38</c:v>
                </c:pt>
                <c:pt idx="9">
                  <c:v>65</c:v>
                </c:pt>
                <c:pt idx="10">
                  <c:v>110</c:v>
                </c:pt>
              </c:numCache>
            </c:numRef>
          </c:val>
          <c:extLst>
            <c:ext xmlns:c16="http://schemas.microsoft.com/office/drawing/2014/chart" uri="{C3380CC4-5D6E-409C-BE32-E72D297353CC}">
              <c16:uniqueId val="{00000003-F234-4D74-B930-B573546A004C}"/>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specs'!$X$6</c:f>
              <c:strCache>
                <c:ptCount val="1"/>
                <c:pt idx="0">
                  <c:v>TSG101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specs'!$X$7:$X$19</c:f>
              <c:numCache>
                <c:formatCode>General</c:formatCode>
                <c:ptCount val="13"/>
                <c:pt idx="7">
                  <c:v>5</c:v>
                </c:pt>
                <c:pt idx="8">
                  <c:v>23</c:v>
                </c:pt>
                <c:pt idx="9">
                  <c:v>52</c:v>
                </c:pt>
                <c:pt idx="10">
                  <c:v>90</c:v>
                </c:pt>
                <c:pt idx="11">
                  <c:v>18</c:v>
                </c:pt>
                <c:pt idx="12">
                  <c:v>18</c:v>
                </c:pt>
              </c:numCache>
            </c:numRef>
          </c:val>
          <c:extLst>
            <c:ext xmlns:c16="http://schemas.microsoft.com/office/drawing/2014/chart" uri="{C3380CC4-5D6E-409C-BE32-E72D297353CC}">
              <c16:uniqueId val="{00000000-24DC-4DC4-9472-116D8A9243F2}"/>
            </c:ext>
          </c:extLst>
        </c:ser>
        <c:ser>
          <c:idx val="1"/>
          <c:order val="1"/>
          <c:tx>
            <c:strRef>
              <c:f>'affected specs'!$Y$6</c:f>
              <c:strCache>
                <c:ptCount val="1"/>
                <c:pt idx="0">
                  <c:v>TSG102</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specs'!$Y$7:$Y$19</c:f>
              <c:numCache>
                <c:formatCode>General</c:formatCode>
                <c:ptCount val="13"/>
                <c:pt idx="0">
                  <c:v>1</c:v>
                </c:pt>
                <c:pt idx="1">
                  <c:v>1</c:v>
                </c:pt>
                <c:pt idx="2">
                  <c:v>1</c:v>
                </c:pt>
                <c:pt idx="3">
                  <c:v>1</c:v>
                </c:pt>
                <c:pt idx="4">
                  <c:v>1</c:v>
                </c:pt>
                <c:pt idx="5">
                  <c:v>1</c:v>
                </c:pt>
                <c:pt idx="6">
                  <c:v>1</c:v>
                </c:pt>
                <c:pt idx="7">
                  <c:v>8</c:v>
                </c:pt>
                <c:pt idx="8">
                  <c:v>28</c:v>
                </c:pt>
                <c:pt idx="9">
                  <c:v>51</c:v>
                </c:pt>
                <c:pt idx="10">
                  <c:v>100</c:v>
                </c:pt>
                <c:pt idx="11">
                  <c:v>21</c:v>
                </c:pt>
                <c:pt idx="12">
                  <c:v>21</c:v>
                </c:pt>
              </c:numCache>
            </c:numRef>
          </c:val>
          <c:extLst>
            <c:ext xmlns:c16="http://schemas.microsoft.com/office/drawing/2014/chart" uri="{C3380CC4-5D6E-409C-BE32-E72D297353CC}">
              <c16:uniqueId val="{00000001-24DC-4DC4-9472-116D8A9243F2}"/>
            </c:ext>
          </c:extLst>
        </c:ser>
        <c:ser>
          <c:idx val="2"/>
          <c:order val="2"/>
          <c:tx>
            <c:strRef>
              <c:f>'affected specs'!$Z$6</c:f>
              <c:strCache>
                <c:ptCount val="1"/>
                <c:pt idx="0">
                  <c:v>TSG103</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specs'!$Z$7:$Z$19</c:f>
              <c:numCache>
                <c:formatCode>General</c:formatCode>
                <c:ptCount val="13"/>
                <c:pt idx="0">
                  <c:v>1</c:v>
                </c:pt>
                <c:pt idx="1">
                  <c:v>1</c:v>
                </c:pt>
                <c:pt idx="2">
                  <c:v>1</c:v>
                </c:pt>
                <c:pt idx="3">
                  <c:v>1</c:v>
                </c:pt>
                <c:pt idx="4">
                  <c:v>1</c:v>
                </c:pt>
                <c:pt idx="5">
                  <c:v>1</c:v>
                </c:pt>
                <c:pt idx="6">
                  <c:v>1</c:v>
                </c:pt>
                <c:pt idx="7">
                  <c:v>4</c:v>
                </c:pt>
                <c:pt idx="8">
                  <c:v>15</c:v>
                </c:pt>
                <c:pt idx="9">
                  <c:v>43</c:v>
                </c:pt>
                <c:pt idx="10">
                  <c:v>107</c:v>
                </c:pt>
                <c:pt idx="11">
                  <c:v>24</c:v>
                </c:pt>
                <c:pt idx="12">
                  <c:v>24</c:v>
                </c:pt>
              </c:numCache>
            </c:numRef>
          </c:val>
          <c:extLst>
            <c:ext xmlns:c16="http://schemas.microsoft.com/office/drawing/2014/chart" uri="{C3380CC4-5D6E-409C-BE32-E72D297353CC}">
              <c16:uniqueId val="{00000002-24DC-4DC4-9472-116D8A9243F2}"/>
            </c:ext>
          </c:extLst>
        </c:ser>
        <c:ser>
          <c:idx val="3"/>
          <c:order val="3"/>
          <c:tx>
            <c:strRef>
              <c:f>'affected specs'!$AA$6</c:f>
              <c:strCache>
                <c:ptCount val="1"/>
                <c:pt idx="0">
                  <c:v>TSG104</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specs'!$AA$7:$AA$19</c:f>
              <c:numCache>
                <c:formatCode>General</c:formatCode>
                <c:ptCount val="13"/>
                <c:pt idx="3">
                  <c:v>2</c:v>
                </c:pt>
                <c:pt idx="4">
                  <c:v>2</c:v>
                </c:pt>
                <c:pt idx="5">
                  <c:v>2</c:v>
                </c:pt>
                <c:pt idx="6">
                  <c:v>2</c:v>
                </c:pt>
                <c:pt idx="7">
                  <c:v>6</c:v>
                </c:pt>
                <c:pt idx="8">
                  <c:v>16</c:v>
                </c:pt>
                <c:pt idx="9">
                  <c:v>45</c:v>
                </c:pt>
                <c:pt idx="10">
                  <c:v>134</c:v>
                </c:pt>
                <c:pt idx="11">
                  <c:v>44</c:v>
                </c:pt>
                <c:pt idx="12">
                  <c:v>1</c:v>
                </c:pt>
              </c:numCache>
            </c:numRef>
          </c:val>
          <c:extLst>
            <c:ext xmlns:c16="http://schemas.microsoft.com/office/drawing/2014/chart" uri="{C3380CC4-5D6E-409C-BE32-E72D297353CC}">
              <c16:uniqueId val="{00000003-24DC-4DC4-9472-116D8A9243F2}"/>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B8F-44E5-BB93-F51FE89E8C4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B8F-44E5-BB93-F51FE89E8C4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B8F-44E5-BB93-F51FE89E8C4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B8F-44E5-BB93-F51FE89E8C4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3B8F-44E5-BB93-F51FE89E8C48}"/>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3B8F-44E5-BB93-F51FE89E8C48}"/>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3B8F-44E5-BB93-F51FE89E8C48}"/>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3B8F-44E5-BB93-F51FE89E8C48}"/>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3B8F-44E5-BB93-F51FE89E8C48}"/>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3B8F-44E5-BB93-F51FE89E8C4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432</c:v>
                </c:pt>
                <c:pt idx="1">
                  <c:v>71</c:v>
                </c:pt>
                <c:pt idx="3">
                  <c:v>29</c:v>
                </c:pt>
                <c:pt idx="4">
                  <c:v>13</c:v>
                </c:pt>
                <c:pt idx="5">
                  <c:v>169</c:v>
                </c:pt>
                <c:pt idx="6">
                  <c:v>33</c:v>
                </c:pt>
                <c:pt idx="7">
                  <c:v>58</c:v>
                </c:pt>
              </c:numCache>
            </c:numRef>
          </c:val>
          <c:extLst>
            <c:ext xmlns:c16="http://schemas.microsoft.com/office/drawing/2014/chart" uri="{C3380CC4-5D6E-409C-BE32-E72D297353CC}">
              <c16:uniqueId val="{00000012-3B8F-44E5-BB93-F51FE89E8C48}"/>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info'!$K$88:$K$104</c:f>
              <c:numCache>
                <c:formatCode>General</c:formatCode>
                <c:ptCount val="17"/>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numCache>
            </c:numRef>
          </c:cat>
          <c:val>
            <c:numRef>
              <c:f>'general info'!$L$88:$L$104</c:f>
              <c:numCache>
                <c:formatCode>General</c:formatCode>
                <c:ptCount val="17"/>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805</c:v>
                </c:pt>
              </c:numCache>
            </c:numRef>
          </c:val>
          <c:extLst>
            <c:ext xmlns:c16="http://schemas.microsoft.com/office/drawing/2014/chart" uri="{C3380CC4-5D6E-409C-BE32-E72D297353CC}">
              <c16:uniqueId val="{00000000-8691-4A24-B46D-B0A09E60FFA1}"/>
            </c:ext>
          </c:extLst>
        </c:ser>
        <c:dLbls>
          <c:showLegendKey val="0"/>
          <c:showVal val="0"/>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10</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Only 16 votes within same Corporate group and 8 per Organisational Partner are allowed. Members are </a:t>
            </a:r>
            <a:r>
              <a:rPr lang="en-GB" sz="1200" kern="1200" dirty="0">
                <a:solidFill>
                  <a:schemeClr val="tx1"/>
                </a:solidFill>
                <a:latin typeface="Times New Roman" pitchFamily="18" charset="0"/>
                <a:ea typeface="+mn-ea"/>
                <a:cs typeface="+mn-cs"/>
              </a:rPr>
              <a:t>asked to voluntarily adopt the new rules with respect to corporate groups and voting limits with immediate effect, and until such times as they have been formally implemented within the Working Procedures.</a:t>
            </a:r>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340538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528994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28</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#104</a:t>
            </a:r>
          </a:p>
          <a:p>
            <a:pPr eaLnBrk="1" hangingPunct="1">
              <a:defRPr/>
            </a:pPr>
            <a:r>
              <a:rPr lang="en-GB" altLang="en-US" sz="1200" b="1" dirty="0">
                <a:latin typeface="Arial "/>
              </a:rPr>
              <a:t>Shanghai, P. R. China, June</a:t>
            </a:r>
            <a:r>
              <a:rPr lang="en-GB" sz="1200" b="1" kern="1200" dirty="0">
                <a:solidFill>
                  <a:schemeClr val="tx1"/>
                </a:solidFill>
                <a:latin typeface="Arial "/>
                <a:ea typeface="+mn-ea"/>
                <a:cs typeface="Arial" panose="020B0604020202020204" pitchFamily="34" charset="0"/>
              </a:rPr>
              <a:t> 17 - 21, 2024</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SP-240870, RP-240874, CP-241011 </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hyperlink" Target="mailto:3GPPMembership@etsi.org" TargetMode="External"/><Relationship Id="rId4" Type="http://schemas.openxmlformats.org/officeDocument/2006/relationships/hyperlink" Target="https://www.3gpp.org/delegates-corner/elections-technical-vote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3gpp.org/ftp/PCG/PCG_52/Docs/PCG52_16.zip" TargetMode="External"/><Relationship Id="rId5" Type="http://schemas.openxmlformats.org/officeDocument/2006/relationships/hyperlink" Target="https://www.3gpp.org/ftp/PCG/PCG_52/Docs/PCG52_15.zip" TargetMode="External"/><Relationship Id="rId4" Type="http://schemas.openxmlformats.org/officeDocument/2006/relationships/hyperlink" Target="https://www.3gpp.org/delegates-corner/3gpp-working-procedures" TargetMode="Externa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about-us/legal-matters/statement-regarding-competition-law"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3GPP Support 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fi-FI" sz="2000" dirty="0">
                <a:solidFill>
                  <a:schemeClr val="accent2">
                    <a:lumMod val="75000"/>
                  </a:schemeClr>
                </a:solidFill>
                <a:latin typeface="Century Gothic" panose="020B0502020202020204" pitchFamily="34" charset="0"/>
              </a:rPr>
              <a:t>Andrijana Brekalo</a:t>
            </a:r>
          </a:p>
          <a:p>
            <a:pPr marL="0" indent="0">
              <a:spcBef>
                <a:spcPts val="0"/>
              </a:spcBef>
              <a:buFontTx/>
              <a:buNone/>
              <a:defRPr/>
            </a:pPr>
            <a:r>
              <a:rPr lang="en-GB" sz="1400" dirty="0">
                <a:solidFill>
                  <a:schemeClr val="accent2">
                    <a:lumMod val="75000"/>
                  </a:schemeClr>
                </a:solidFill>
                <a:latin typeface="Century Gothic" panose="020B0502020202020204" pitchFamily="34" charset="0"/>
              </a:rPr>
              <a:t>3GPP and MCC Activity Coordinator</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134004333"/>
              </p:ext>
            </p:extLst>
          </p:nvPr>
        </p:nvGraphicFramePr>
        <p:xfrm>
          <a:off x="502508" y="1828203"/>
          <a:ext cx="11186984" cy="43007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240751194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38B72421-5ADE-17A9-318D-EBDCC7378F06}"/>
              </a:ext>
            </a:extLst>
          </p:cNvPr>
          <p:cNvGraphicFramePr>
            <a:graphicFrameLocks/>
          </p:cNvGraphicFramePr>
          <p:nvPr>
            <p:extLst>
              <p:ext uri="{D42A27DB-BD31-4B8C-83A1-F6EECF244321}">
                <p14:modId xmlns:p14="http://schemas.microsoft.com/office/powerpoint/2010/main" val="3740452685"/>
              </p:ext>
            </p:extLst>
          </p:nvPr>
        </p:nvGraphicFramePr>
        <p:xfrm>
          <a:off x="6497885" y="1699842"/>
          <a:ext cx="5144928" cy="31402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extLst>
              <p:ext uri="{D42A27DB-BD31-4B8C-83A1-F6EECF244321}">
                <p14:modId xmlns:p14="http://schemas.microsoft.com/office/powerpoint/2010/main" val="3364677458"/>
              </p:ext>
            </p:extLst>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760D064D-1257-3653-C0C0-86CD37B7965B}"/>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805 </a:t>
            </a:r>
            <a:r>
              <a:rPr lang="en-US" i="1" dirty="0">
                <a:solidFill>
                  <a:srgbClr val="969696"/>
                </a:solidFill>
              </a:rPr>
              <a:t>(784)</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27  </a:t>
            </a:r>
            <a:r>
              <a:rPr lang="en-US" i="1" dirty="0">
                <a:solidFill>
                  <a:srgbClr val="969696"/>
                </a:solidFill>
              </a:rPr>
              <a:t>(24)</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334259838"/>
              </p:ext>
            </p:extLst>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TSG#103</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TSG#104</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426</a:t>
                      </a:r>
                    </a:p>
                  </a:txBody>
                  <a:tcPr marL="0" marR="0" marT="0" marB="0" anchor="b"/>
                </a:tc>
                <a:tc>
                  <a:txBody>
                    <a:bodyPr/>
                    <a:lstStyle/>
                    <a:p>
                      <a:pPr algn="r" fontAlgn="b"/>
                      <a:r>
                        <a:rPr lang="en-GB" sz="1000" b="0" i="0" u="none" strike="noStrike" dirty="0">
                          <a:effectLst/>
                          <a:latin typeface="Arial" panose="020B0604020202020204" pitchFamily="34" charset="0"/>
                        </a:rPr>
                        <a:t>432</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kern="1200" dirty="0">
                          <a:solidFill>
                            <a:schemeClr val="tx1"/>
                          </a:solidFill>
                          <a:effectLst/>
                          <a:latin typeface="Arial" panose="020B0604020202020204" pitchFamily="34" charset="0"/>
                          <a:ea typeface="+mn-ea"/>
                          <a:cs typeface="+mn-cs"/>
                        </a:rPr>
                        <a:t>71</a:t>
                      </a:r>
                    </a:p>
                  </a:txBody>
                  <a:tcPr marL="0" marR="0" marT="0" marB="0" anchor="b"/>
                </a:tc>
                <a:tc>
                  <a:txBody>
                    <a:bodyPr/>
                    <a:lstStyle/>
                    <a:p>
                      <a:pPr algn="r" fontAlgn="b"/>
                      <a:r>
                        <a:rPr lang="en-GB" sz="1000" b="0" i="0" u="none" strike="noStrike" kern="1200" dirty="0">
                          <a:solidFill>
                            <a:schemeClr val="tx1"/>
                          </a:solidFill>
                          <a:effectLst/>
                          <a:latin typeface="Arial" panose="020B0604020202020204" pitchFamily="34" charset="0"/>
                          <a:ea typeface="+mn-ea"/>
                          <a:cs typeface="+mn-cs"/>
                        </a:rPr>
                        <a:t>71</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29</a:t>
                      </a:r>
                    </a:p>
                  </a:txBody>
                  <a:tcPr marL="0" marR="0" marT="0" marB="0" anchor="b"/>
                </a:tc>
                <a:tc>
                  <a:txBody>
                    <a:bodyPr/>
                    <a:lstStyle/>
                    <a:p>
                      <a:pPr algn="r" fontAlgn="b"/>
                      <a:r>
                        <a:rPr lang="en-GB" sz="1000" b="0" i="0" u="none" strike="noStrike" dirty="0">
                          <a:effectLst/>
                          <a:latin typeface="Arial" panose="020B0604020202020204" pitchFamily="34" charset="0"/>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166</a:t>
                      </a:r>
                    </a:p>
                  </a:txBody>
                  <a:tcPr marL="0" marR="0" marT="0" marB="0" anchor="b"/>
                </a:tc>
                <a:tc>
                  <a:txBody>
                    <a:bodyPr/>
                    <a:lstStyle/>
                    <a:p>
                      <a:pPr algn="r" fontAlgn="b"/>
                      <a:r>
                        <a:rPr lang="en-GB" sz="1000" b="1" i="0" u="none" strike="noStrike" kern="1200" dirty="0">
                          <a:solidFill>
                            <a:srgbClr val="81B861"/>
                          </a:solidFill>
                          <a:effectLst/>
                          <a:latin typeface="Arial" panose="020B0604020202020204" pitchFamily="34" charset="0"/>
                          <a:ea typeface="+mn-ea"/>
                          <a:cs typeface="+mn-cs"/>
                        </a:rPr>
                        <a:t>169</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26</a:t>
                      </a:r>
                    </a:p>
                  </a:txBody>
                  <a:tcPr marL="0" marR="0" marT="0" marB="0" anchor="b"/>
                </a:tc>
                <a:tc>
                  <a:txBody>
                    <a:bodyPr/>
                    <a:lstStyle/>
                    <a:p>
                      <a:pPr algn="r" fontAlgn="b"/>
                      <a:r>
                        <a:rPr lang="en-GB" sz="1000" b="1" i="0" u="none" strike="noStrike" kern="1200" dirty="0">
                          <a:solidFill>
                            <a:srgbClr val="81B861"/>
                          </a:solidFill>
                          <a:effectLst/>
                          <a:latin typeface="Arial" panose="020B0604020202020204" pitchFamily="34" charset="0"/>
                          <a:ea typeface="+mn-ea"/>
                          <a:cs typeface="+mn-cs"/>
                        </a:rPr>
                        <a:t>33</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53</a:t>
                      </a:r>
                    </a:p>
                  </a:txBody>
                  <a:tcPr marL="0" marR="0" marT="0" marB="0" anchor="b"/>
                </a:tc>
                <a:tc>
                  <a:txBody>
                    <a:bodyPr/>
                    <a:lstStyle/>
                    <a:p>
                      <a:pPr algn="r" fontAlgn="b"/>
                      <a:r>
                        <a:rPr lang="en-GB" sz="1000" b="1" i="0" u="none" strike="noStrike" kern="1200" dirty="0">
                          <a:solidFill>
                            <a:srgbClr val="81B861"/>
                          </a:solidFill>
                          <a:effectLst/>
                          <a:latin typeface="Arial" panose="020B0604020202020204" pitchFamily="34" charset="0"/>
                          <a:ea typeface="+mn-ea"/>
                          <a:cs typeface="+mn-cs"/>
                        </a:rPr>
                        <a:t>58</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784</a:t>
                      </a:r>
                    </a:p>
                  </a:txBody>
                  <a:tcPr marL="0" marR="0" marT="0" marB="0" anchor="b"/>
                </a:tc>
                <a:tc>
                  <a:txBody>
                    <a:bodyPr/>
                    <a:lstStyle/>
                    <a:p>
                      <a:pPr algn="r" fontAlgn="b"/>
                      <a:r>
                        <a:rPr lang="en-GB" sz="1000" b="1" i="0" u="none" strike="noStrike" dirty="0">
                          <a:effectLst/>
                          <a:latin typeface="Arial" panose="020B0604020202020204" pitchFamily="34" charset="0"/>
                        </a:rPr>
                        <a:t>805</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13/06/2024</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537795"/>
            <a:ext cx="6169936" cy="338554"/>
          </a:xfrm>
          <a:prstGeom prst="rect">
            <a:avLst/>
          </a:prstGeom>
          <a:noFill/>
        </p:spPr>
        <p:txBody>
          <a:bodyPr wrap="square">
            <a:spAutoFit/>
          </a:bodyPr>
          <a:lstStyle/>
          <a:p>
            <a:pPr algn="ctr">
              <a:spcBef>
                <a:spcPct val="50000"/>
              </a:spcBef>
              <a:buFontTx/>
              <a:buNone/>
            </a:pPr>
            <a:r>
              <a:rPr lang="en-US" altLang="en-US" sz="1600" b="1" dirty="0">
                <a:solidFill>
                  <a:srgbClr val="81B861"/>
                </a:solidFill>
                <a:latin typeface="Arial" panose="020B0604020202020204" pitchFamily="34" charset="0"/>
              </a:rPr>
              <a:t>More members since last plenary update</a:t>
            </a:r>
            <a:endParaRPr lang="en-GB" altLang="en-US" sz="1600" b="1" dirty="0">
              <a:solidFill>
                <a:srgbClr val="81B861"/>
              </a:solidFill>
              <a:latin typeface="Arial" panose="020B0604020202020204" pitchFamily="34" charset="0"/>
            </a:endParaRP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C096A631-E7B6-C743-579A-2051D0B10831}"/>
              </a:ext>
            </a:extLst>
          </p:cNvPr>
          <p:cNvGraphicFramePr>
            <a:graphicFrameLocks/>
          </p:cNvGraphicFramePr>
          <p:nvPr>
            <p:extLst>
              <p:ext uri="{D42A27DB-BD31-4B8C-83A1-F6EECF244321}">
                <p14:modId xmlns:p14="http://schemas.microsoft.com/office/powerpoint/2010/main" val="2726164461"/>
              </p:ext>
            </p:extLst>
          </p:nvPr>
        </p:nvGraphicFramePr>
        <p:xfrm>
          <a:off x="2272747" y="2007703"/>
          <a:ext cx="7646506"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extLst>
              <p:ext uri="{D42A27DB-BD31-4B8C-83A1-F6EECF244321}">
                <p14:modId xmlns:p14="http://schemas.microsoft.com/office/powerpoint/2010/main" val="1462363631"/>
              </p:ext>
            </p:extLst>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2813BBE-F36B-488C-8EF5-6509E4E44174}"/>
              </a:ext>
            </a:extLst>
          </p:cNvPr>
          <p:cNvGraphicFramePr>
            <a:graphicFrameLocks/>
          </p:cNvGraphicFramePr>
          <p:nvPr>
            <p:extLst>
              <p:ext uri="{D42A27DB-BD31-4B8C-83A1-F6EECF244321}">
                <p14:modId xmlns:p14="http://schemas.microsoft.com/office/powerpoint/2010/main" val="2850285760"/>
              </p:ext>
            </p:extLst>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70B6C26-3D1B-4D3A-B858-486E8ADAA0B4}"/>
              </a:ext>
            </a:extLst>
          </p:cNvPr>
          <p:cNvGraphicFramePr>
            <a:graphicFrameLocks/>
          </p:cNvGraphicFramePr>
          <p:nvPr>
            <p:extLst>
              <p:ext uri="{D42A27DB-BD31-4B8C-83A1-F6EECF244321}">
                <p14:modId xmlns:p14="http://schemas.microsoft.com/office/powerpoint/2010/main" val="1331005586"/>
              </p:ext>
            </p:extLst>
          </p:nvPr>
        </p:nvGraphicFramePr>
        <p:xfrm>
          <a:off x="2047620" y="2288394"/>
          <a:ext cx="8096760"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6/14/2024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16</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5DF0D049-7A76-4230-90BD-96DFAA24535B}"/>
              </a:ext>
            </a:extLst>
          </p:cNvPr>
          <p:cNvGraphicFramePr>
            <a:graphicFrameLocks/>
          </p:cNvGraphicFramePr>
          <p:nvPr>
            <p:extLst>
              <p:ext uri="{D42A27DB-BD31-4B8C-83A1-F6EECF244321}">
                <p14:modId xmlns:p14="http://schemas.microsoft.com/office/powerpoint/2010/main" val="2520919884"/>
              </p:ext>
            </p:extLst>
          </p:nvPr>
        </p:nvGraphicFramePr>
        <p:xfrm>
          <a:off x="2181355" y="2275746"/>
          <a:ext cx="7829290" cy="3965962"/>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6/14/2024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666DB34-7755-48D4-8B2D-4AA534BA5210}"/>
              </a:ext>
            </a:extLst>
          </p:cNvPr>
          <p:cNvGraphicFramePr>
            <a:graphicFrameLocks/>
          </p:cNvGraphicFramePr>
          <p:nvPr>
            <p:extLst>
              <p:ext uri="{D42A27DB-BD31-4B8C-83A1-F6EECF244321}">
                <p14:modId xmlns:p14="http://schemas.microsoft.com/office/powerpoint/2010/main" val="1745393247"/>
              </p:ext>
            </p:extLst>
          </p:nvPr>
        </p:nvGraphicFramePr>
        <p:xfrm>
          <a:off x="2283978" y="2276330"/>
          <a:ext cx="7624044"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6/14/2024</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32167195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a:p>
            <a:pPr algn="ctr"/>
            <a:r>
              <a:rPr lang="en-US" sz="800" dirty="0"/>
              <a:t>3GPP/MCC Coordinator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348778" y="2269617"/>
            <a:ext cx="4960406" cy="1778889"/>
          </a:xfrm>
        </p:spPr>
        <p:txBody>
          <a:bodyPr/>
          <a:lstStyle/>
          <a:p>
            <a:pPr>
              <a:buFont typeface="Arial" panose="020B0604020202020204" pitchFamily="34" charset="0"/>
              <a:buChar char="•"/>
            </a:pPr>
            <a:r>
              <a:rPr lang="en-GB" altLang="en-US" sz="1400" b="1" dirty="0"/>
              <a:t>Issue #8</a:t>
            </a:r>
            <a:r>
              <a:rPr lang="en-GB" altLang="en-US" sz="1400" dirty="0"/>
              <a:t> of 3GPP ‘Highlights’ delayed to June 2024</a:t>
            </a:r>
          </a:p>
          <a:p>
            <a:pPr lvl="1"/>
            <a:r>
              <a:rPr lang="en-GB" altLang="en-US" sz="1400" dirty="0"/>
              <a:t>Print run planned + email to 2500 subscribers with link to the </a:t>
            </a:r>
            <a:r>
              <a:rPr lang="en-GB" altLang="en-US" sz="1400" dirty="0">
                <a:hlinkClick r:id="rId2"/>
              </a:rPr>
              <a:t>on-line version</a:t>
            </a:r>
            <a:endParaRPr lang="en-GB" altLang="en-US" sz="1400"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endParaRPr lang="en-GB" altLang="en-US" sz="1400" b="1" dirty="0"/>
          </a:p>
          <a:p>
            <a:pPr>
              <a:buFont typeface="Arial" panose="020B0604020202020204" pitchFamily="34" charset="0"/>
              <a:buChar char="•"/>
            </a:pPr>
            <a:r>
              <a:rPr lang="en-GB" altLang="en-US" sz="1400" b="1" dirty="0"/>
              <a:t>Issue #9 in November 2024</a:t>
            </a:r>
            <a:r>
              <a:rPr lang="en-GB" altLang="en-US" sz="1400" dirty="0"/>
              <a:t>, Please volunteer an idea for an article (800 – 1600 words).</a:t>
            </a:r>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a:t>
            </a:r>
          </a:p>
        </p:txBody>
      </p:sp>
      <p:sp>
        <p:nvSpPr>
          <p:cNvPr id="10" name="Content Placeholder 2">
            <a:extLst>
              <a:ext uri="{FF2B5EF4-FFF2-40B4-BE49-F238E27FC236}">
                <a16:creationId xmlns:a16="http://schemas.microsoft.com/office/drawing/2014/main" id="{518E8085-E606-57C5-2D86-965B7FF4741C}"/>
              </a:ext>
            </a:extLst>
          </p:cNvPr>
          <p:cNvSpPr txBox="1">
            <a:spLocks/>
          </p:cNvSpPr>
          <p:nvPr/>
        </p:nvSpPr>
        <p:spPr bwMode="auto">
          <a:xfrm>
            <a:off x="6894573" y="1891283"/>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Conference support in 2024:</a:t>
            </a:r>
          </a:p>
          <a:p>
            <a:endParaRPr lang="en-GB" sz="2000" dirty="0"/>
          </a:p>
        </p:txBody>
      </p:sp>
      <p:cxnSp>
        <p:nvCxnSpPr>
          <p:cNvPr id="12" name="Straight Connector 11">
            <a:extLst>
              <a:ext uri="{FF2B5EF4-FFF2-40B4-BE49-F238E27FC236}">
                <a16:creationId xmlns:a16="http://schemas.microsoft.com/office/drawing/2014/main" id="{2B3A0FB5-0469-F3CA-B5B5-EB85C7FB8331}"/>
              </a:ext>
            </a:extLst>
          </p:cNvPr>
          <p:cNvCxnSpPr>
            <a:cxnSpLocks/>
          </p:cNvCxnSpPr>
          <p:nvPr/>
        </p:nvCxnSpPr>
        <p:spPr>
          <a:xfrm>
            <a:off x="6670337" y="2267712"/>
            <a:ext cx="0" cy="3767328"/>
          </a:xfrm>
          <a:prstGeom prst="line">
            <a:avLst/>
          </a:prstGeom>
        </p:spPr>
        <p:style>
          <a:lnRef idx="3">
            <a:schemeClr val="accent3"/>
          </a:lnRef>
          <a:fillRef idx="0">
            <a:schemeClr val="accent3"/>
          </a:fillRef>
          <a:effectRef idx="2">
            <a:schemeClr val="accent3"/>
          </a:effectRef>
          <a:fontRef idx="minor">
            <a:schemeClr val="tx1"/>
          </a:fontRef>
        </p:style>
      </p:cxnSp>
      <p:sp>
        <p:nvSpPr>
          <p:cNvPr id="5" name="Content Placeholder 2">
            <a:extLst>
              <a:ext uri="{FF2B5EF4-FFF2-40B4-BE49-F238E27FC236}">
                <a16:creationId xmlns:a16="http://schemas.microsoft.com/office/drawing/2014/main" id="{22FAFE19-9CBB-4CEB-DDF8-65E060A32B4C}"/>
              </a:ext>
            </a:extLst>
          </p:cNvPr>
          <p:cNvSpPr txBox="1">
            <a:spLocks/>
          </p:cNvSpPr>
          <p:nvPr/>
        </p:nvSpPr>
        <p:spPr bwMode="auto">
          <a:xfrm>
            <a:off x="236898" y="1915287"/>
            <a:ext cx="471220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Newsletter</a:t>
            </a:r>
          </a:p>
        </p:txBody>
      </p:sp>
      <p:graphicFrame>
        <p:nvGraphicFramePr>
          <p:cNvPr id="2" name="Table 1">
            <a:extLst>
              <a:ext uri="{FF2B5EF4-FFF2-40B4-BE49-F238E27FC236}">
                <a16:creationId xmlns:a16="http://schemas.microsoft.com/office/drawing/2014/main" id="{418CE893-C172-8D96-38FB-FD8C5EFF0F53}"/>
              </a:ext>
            </a:extLst>
          </p:cNvPr>
          <p:cNvGraphicFramePr>
            <a:graphicFrameLocks noGrp="1"/>
          </p:cNvGraphicFramePr>
          <p:nvPr/>
        </p:nvGraphicFramePr>
        <p:xfrm>
          <a:off x="7022168" y="2361058"/>
          <a:ext cx="4967793" cy="3810000"/>
        </p:xfrm>
        <a:graphic>
          <a:graphicData uri="http://schemas.openxmlformats.org/drawingml/2006/table">
            <a:tbl>
              <a:tblPr firstCol="1">
                <a:tableStyleId>{93296810-A885-4BE3-A3E7-6D5BEEA58F35}</a:tableStyleId>
              </a:tblPr>
              <a:tblGrid>
                <a:gridCol w="1707751">
                  <a:extLst>
                    <a:ext uri="{9D8B030D-6E8A-4147-A177-3AD203B41FA5}">
                      <a16:colId xmlns:a16="http://schemas.microsoft.com/office/drawing/2014/main" val="154995239"/>
                    </a:ext>
                  </a:extLst>
                </a:gridCol>
                <a:gridCol w="716977">
                  <a:extLst>
                    <a:ext uri="{9D8B030D-6E8A-4147-A177-3AD203B41FA5}">
                      <a16:colId xmlns:a16="http://schemas.microsoft.com/office/drawing/2014/main" val="2280495257"/>
                    </a:ext>
                  </a:extLst>
                </a:gridCol>
                <a:gridCol w="1225126">
                  <a:extLst>
                    <a:ext uri="{9D8B030D-6E8A-4147-A177-3AD203B41FA5}">
                      <a16:colId xmlns:a16="http://schemas.microsoft.com/office/drawing/2014/main" val="816735843"/>
                    </a:ext>
                  </a:extLst>
                </a:gridCol>
                <a:gridCol w="1317939">
                  <a:extLst>
                    <a:ext uri="{9D8B030D-6E8A-4147-A177-3AD203B41FA5}">
                      <a16:colId xmlns:a16="http://schemas.microsoft.com/office/drawing/2014/main" val="2869068001"/>
                    </a:ext>
                  </a:extLst>
                </a:gridCol>
              </a:tblGrid>
              <a:tr h="476250">
                <a:tc>
                  <a:txBody>
                    <a:bodyPr/>
                    <a:lstStyle/>
                    <a:p>
                      <a:pPr algn="l" fontAlgn="ctr"/>
                      <a:r>
                        <a:rPr lang="en-GB" sz="1050" u="none" strike="noStrike">
                          <a:effectLst/>
                        </a:rPr>
                        <a:t>ETSI AI CONFERENCE 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a:effectLst/>
                        </a:rPr>
                        <a:t>05/02/2024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Sophia Antipolis</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Partner event, Speaker</a:t>
                      </a:r>
                      <a:endParaRPr lang="en-GB" sz="105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2231296963"/>
                  </a:ext>
                </a:extLst>
              </a:tr>
              <a:tr h="238125">
                <a:tc>
                  <a:txBody>
                    <a:bodyPr/>
                    <a:lstStyle/>
                    <a:p>
                      <a:pPr algn="l" fontAlgn="ctr"/>
                      <a:r>
                        <a:rPr lang="en-GB" sz="1050" u="none" strike="noStrike" dirty="0">
                          <a:effectLst/>
                        </a:rPr>
                        <a:t>MWC 2024</a:t>
                      </a:r>
                      <a:endParaRPr lang="en-GB" sz="105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a:effectLst/>
                        </a:rPr>
                        <a:t>26/02/2024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Barcelona</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Endorsed</a:t>
                      </a:r>
                      <a:endParaRPr lang="en-GB" sz="105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626809489"/>
                  </a:ext>
                </a:extLst>
              </a:tr>
              <a:tr h="476250">
                <a:tc>
                  <a:txBody>
                    <a:bodyPr/>
                    <a:lstStyle/>
                    <a:p>
                      <a:pPr algn="l" fontAlgn="ctr"/>
                      <a:r>
                        <a:rPr lang="en-GB" sz="1050" u="none" strike="noStrike">
                          <a:effectLst/>
                        </a:rPr>
                        <a:t>Non-Terrestrial Networks, a Native Component of 6G</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a:effectLst/>
                        </a:rPr>
                        <a:t>03/04/2024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Sophia Antipolis</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Partner event, Speaker</a:t>
                      </a:r>
                      <a:endParaRPr lang="en-GB" sz="105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3810771625"/>
                  </a:ext>
                </a:extLst>
              </a:tr>
              <a:tr h="952500">
                <a:tc>
                  <a:txBody>
                    <a:bodyPr/>
                    <a:lstStyle/>
                    <a:p>
                      <a:pPr algn="l" fontAlgn="ctr"/>
                      <a:r>
                        <a:rPr lang="en-GB" sz="1050" u="none" strike="noStrike" dirty="0">
                          <a:effectLst/>
                        </a:rPr>
                        <a:t>6GSymposium</a:t>
                      </a:r>
                      <a:endParaRPr lang="en-GB" sz="105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dirty="0">
                          <a:effectLst/>
                        </a:rPr>
                        <a:t>09/04/2024</a:t>
                      </a:r>
                      <a:endParaRPr lang="en-GB" sz="1050" b="0" i="0" u="none" strike="noStrike" dirty="0">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Helsinki</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Speaker</a:t>
                      </a:r>
                      <a:endParaRPr lang="en-GB" sz="105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4218021037"/>
                  </a:ext>
                </a:extLst>
              </a:tr>
              <a:tr h="476250">
                <a:tc>
                  <a:txBody>
                    <a:bodyPr/>
                    <a:lstStyle/>
                    <a:p>
                      <a:pPr algn="l" fontAlgn="ctr"/>
                      <a:r>
                        <a:rPr lang="en-GB" sz="1050" u="none" strike="noStrike">
                          <a:effectLst/>
                        </a:rPr>
                        <a:t>CCW 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a:effectLst/>
                        </a:rPr>
                        <a:t>14/05/2024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Dubai</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Partner event, Speaker</a:t>
                      </a:r>
                      <a:endParaRPr lang="en-GB" sz="105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1339288394"/>
                  </a:ext>
                </a:extLst>
              </a:tr>
              <a:tr h="238125">
                <a:tc>
                  <a:txBody>
                    <a:bodyPr/>
                    <a:lstStyle/>
                    <a:p>
                      <a:pPr algn="l" fontAlgn="ctr"/>
                      <a:r>
                        <a:rPr lang="en-GB" sz="1050" u="none" strike="noStrike">
                          <a:effectLst/>
                        </a:rPr>
                        <a:t>Bharat 6G</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a:effectLst/>
                        </a:rPr>
                        <a:t>15/05/2024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New Delhi</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Endorsed</a:t>
                      </a:r>
                      <a:endParaRPr lang="en-GB" sz="1050" b="0" i="0" u="none" strike="noStrike">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3667791529"/>
                  </a:ext>
                </a:extLst>
              </a:tr>
              <a:tr h="476250">
                <a:tc>
                  <a:txBody>
                    <a:bodyPr/>
                    <a:lstStyle/>
                    <a:p>
                      <a:pPr algn="l" fontAlgn="ctr"/>
                      <a:r>
                        <a:rPr lang="en-GB" sz="1050" u="none" strike="noStrike">
                          <a:effectLst/>
                        </a:rPr>
                        <a:t>NGMN IC&amp;E </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a:effectLst/>
                        </a:rPr>
                        <a:t>10/09/2024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Munich</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dirty="0">
                          <a:effectLst/>
                        </a:rPr>
                        <a:t>Partner event, Attendees</a:t>
                      </a:r>
                      <a:endParaRPr lang="en-GB" sz="105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2683678202"/>
                  </a:ext>
                </a:extLst>
              </a:tr>
              <a:tr h="476250">
                <a:tc>
                  <a:txBody>
                    <a:bodyPr/>
                    <a:lstStyle/>
                    <a:p>
                      <a:pPr algn="l" fontAlgn="ctr"/>
                      <a:r>
                        <a:rPr lang="en-GB" sz="1050" u="none" strike="noStrike">
                          <a:effectLst/>
                        </a:rPr>
                        <a:t>ETSI Security Conference</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r" fontAlgn="ctr"/>
                      <a:r>
                        <a:rPr lang="en-GB" sz="1050" u="none" strike="noStrike">
                          <a:effectLst/>
                        </a:rPr>
                        <a:t>14/10/2024</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a:effectLst/>
                        </a:rPr>
                        <a:t>Sophia Antipolis</a:t>
                      </a:r>
                      <a:endParaRPr lang="en-GB" sz="1050" b="0" i="0" u="none" strike="noStrike">
                        <a:solidFill>
                          <a:srgbClr val="000000"/>
                        </a:solidFill>
                        <a:effectLst/>
                        <a:latin typeface="Montserrat" panose="00000500000000000000" pitchFamily="2" charset="0"/>
                      </a:endParaRPr>
                    </a:p>
                  </a:txBody>
                  <a:tcPr marL="9525" marR="9525" marT="9525" marB="0" anchor="ctr"/>
                </a:tc>
                <a:tc>
                  <a:txBody>
                    <a:bodyPr/>
                    <a:lstStyle/>
                    <a:p>
                      <a:pPr algn="l" fontAlgn="ctr"/>
                      <a:r>
                        <a:rPr lang="en-GB" sz="1050" u="none" strike="noStrike" dirty="0">
                          <a:effectLst/>
                        </a:rPr>
                        <a:t>Partner event, Speaker</a:t>
                      </a:r>
                      <a:endParaRPr lang="en-GB" sz="1050" b="0" i="0" u="none" strike="noStrike" dirty="0">
                        <a:solidFill>
                          <a:srgbClr val="000000"/>
                        </a:solidFill>
                        <a:effectLst/>
                        <a:latin typeface="Montserrat" panose="00000500000000000000" pitchFamily="2" charset="0"/>
                      </a:endParaRPr>
                    </a:p>
                  </a:txBody>
                  <a:tcPr marL="9525" marR="9525" marT="9525" marB="0" anchor="ctr"/>
                </a:tc>
                <a:extLst>
                  <a:ext uri="{0D108BD9-81ED-4DB2-BD59-A6C34878D82A}">
                    <a16:rowId xmlns:a16="http://schemas.microsoft.com/office/drawing/2014/main" val="3389499573"/>
                  </a:ext>
                </a:extLst>
              </a:tr>
            </a:tbl>
          </a:graphicData>
        </a:graphic>
      </p:graphicFrame>
      <p:pic>
        <p:nvPicPr>
          <p:cNvPr id="13" name="Picture 12" descr="A collage of people in a conference room&#10;&#10;Description automatically generated">
            <a:extLst>
              <a:ext uri="{FF2B5EF4-FFF2-40B4-BE49-F238E27FC236}">
                <a16:creationId xmlns:a16="http://schemas.microsoft.com/office/drawing/2014/main" id="{94C35E84-074A-5B40-A518-F963304C1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475" y="3435000"/>
            <a:ext cx="2338527" cy="1667446"/>
          </a:xfrm>
          <a:prstGeom prst="rect">
            <a:avLst/>
          </a:prstGeom>
        </p:spPr>
      </p:pic>
      <p:graphicFrame>
        <p:nvGraphicFramePr>
          <p:cNvPr id="14" name="Table 13">
            <a:extLst>
              <a:ext uri="{FF2B5EF4-FFF2-40B4-BE49-F238E27FC236}">
                <a16:creationId xmlns:a16="http://schemas.microsoft.com/office/drawing/2014/main" id="{B6F326C4-D6C0-92EA-9182-610D442A72C5}"/>
              </a:ext>
            </a:extLst>
          </p:cNvPr>
          <p:cNvGraphicFramePr>
            <a:graphicFrameLocks noGrp="1"/>
          </p:cNvGraphicFramePr>
          <p:nvPr/>
        </p:nvGraphicFramePr>
        <p:xfrm>
          <a:off x="2775869" y="3345059"/>
          <a:ext cx="3483864" cy="2356866"/>
        </p:xfrm>
        <a:graphic>
          <a:graphicData uri="http://schemas.openxmlformats.org/drawingml/2006/table">
            <a:tbl>
              <a:tblPr>
                <a:tableStyleId>{2D5ABB26-0587-4C30-8999-92F81FD0307C}</a:tableStyleId>
              </a:tblPr>
              <a:tblGrid>
                <a:gridCol w="3483864">
                  <a:extLst>
                    <a:ext uri="{9D8B030D-6E8A-4147-A177-3AD203B41FA5}">
                      <a16:colId xmlns:a16="http://schemas.microsoft.com/office/drawing/2014/main" val="2356506581"/>
                    </a:ext>
                  </a:extLst>
                </a:gridCol>
              </a:tblGrid>
              <a:tr h="323850">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PDU set awareness &amp; </a:t>
                      </a:r>
                      <a:r>
                        <a:rPr lang="en-GB" sz="900" u="none" strike="noStrike" dirty="0" err="1">
                          <a:solidFill>
                            <a:schemeClr val="tx1">
                              <a:lumMod val="50000"/>
                              <a:lumOff val="50000"/>
                            </a:schemeClr>
                          </a:solidFill>
                          <a:effectLst/>
                        </a:rPr>
                        <a:t>MeCAR</a:t>
                      </a:r>
                      <a:r>
                        <a:rPr lang="en-GB" sz="900" u="none" strike="noStrike" dirty="0">
                          <a:solidFill>
                            <a:schemeClr val="tx1">
                              <a:lumMod val="50000"/>
                              <a:lumOff val="50000"/>
                            </a:schemeClr>
                          </a:solidFill>
                          <a:effectLst/>
                        </a:rPr>
                        <a:t> (Media Capabilities for </a:t>
                      </a:r>
                      <a:r>
                        <a:rPr lang="en-GB" sz="900" u="none" strike="noStrike" dirty="0" err="1">
                          <a:solidFill>
                            <a:schemeClr val="tx1">
                              <a:lumMod val="50000"/>
                              <a:lumOff val="50000"/>
                            </a:schemeClr>
                          </a:solidFill>
                          <a:effectLst/>
                        </a:rPr>
                        <a:t>Augmeted</a:t>
                      </a:r>
                      <a:r>
                        <a:rPr lang="en-GB" sz="900" u="none" strike="noStrike" dirty="0">
                          <a:solidFill>
                            <a:schemeClr val="tx1">
                              <a:lumMod val="50000"/>
                              <a:lumOff val="50000"/>
                            </a:schemeClr>
                          </a:solidFill>
                          <a:effectLst/>
                        </a:rPr>
                        <a:t> Reality)</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08454608"/>
                  </a:ext>
                </a:extLst>
              </a:tr>
              <a:tr h="261366">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Network and Service Operations for Energy Utilities (NSOEU) </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70614630"/>
                  </a:ext>
                </a:extLst>
              </a:tr>
              <a:tr h="323850">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Security Assurance (SCAS) test cases for GSMA certification &amp; the EU Cyber security certification program.</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3151372"/>
                  </a:ext>
                </a:extLst>
              </a:tr>
              <a:tr h="161925">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CT Rel-18 stage3 completion</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07247473"/>
                  </a:ext>
                </a:extLst>
              </a:tr>
              <a:tr h="161925">
                <a:tc>
                  <a:txBody>
                    <a:bodyPr/>
                    <a:lstStyle/>
                    <a:p>
                      <a:pPr marL="171450" indent="-171450" algn="l" fontAlgn="b">
                        <a:buFont typeface="Arial" panose="020B0604020202020204" pitchFamily="34" charset="0"/>
                        <a:buChar char="•"/>
                      </a:pPr>
                      <a:r>
                        <a:rPr lang="en-GB" sz="900" u="none" strike="noStrike">
                          <a:solidFill>
                            <a:schemeClr val="tx1">
                              <a:lumMod val="50000"/>
                              <a:lumOff val="50000"/>
                            </a:schemeClr>
                          </a:solidFill>
                          <a:effectLst/>
                        </a:rPr>
                        <a:t>NG-RTC Opens New Opportunities of Telecommunication Services</a:t>
                      </a:r>
                      <a:endParaRPr lang="en-GB" sz="900" b="0" i="0" u="none" strike="noStrike">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35877915"/>
                  </a:ext>
                </a:extLst>
              </a:tr>
              <a:tr h="161925">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R18 work review  - RAN3</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65376564"/>
                  </a:ext>
                </a:extLst>
              </a:tr>
              <a:tr h="161925">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Management and Orchestration in Rel-19</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54094685"/>
                  </a:ext>
                </a:extLst>
              </a:tr>
              <a:tr h="161925">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Collaboration between SCF, OAI and O-RAN Alliance </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13155122"/>
                  </a:ext>
                </a:extLst>
              </a:tr>
              <a:tr h="152400">
                <a:tc>
                  <a:txBody>
                    <a:bodyPr/>
                    <a:lstStyle/>
                    <a:p>
                      <a:pPr marL="171450" indent="-171450" algn="l" fontAlgn="ctr">
                        <a:buFont typeface="Arial" panose="020B0604020202020204" pitchFamily="34" charset="0"/>
                        <a:buChar char="•"/>
                      </a:pPr>
                      <a:r>
                        <a:rPr lang="en-GB" sz="900" u="none" strike="noStrike" dirty="0" err="1">
                          <a:solidFill>
                            <a:schemeClr val="tx1">
                              <a:lumMod val="50000"/>
                              <a:lumOff val="50000"/>
                            </a:schemeClr>
                          </a:solidFill>
                          <a:effectLst/>
                        </a:rPr>
                        <a:t>Benifits</a:t>
                      </a:r>
                      <a:r>
                        <a:rPr lang="en-GB" sz="900" u="none" strike="noStrike" dirty="0">
                          <a:solidFill>
                            <a:schemeClr val="tx1">
                              <a:lumMod val="50000"/>
                              <a:lumOff val="50000"/>
                            </a:schemeClr>
                          </a:solidFill>
                          <a:effectLst/>
                        </a:rPr>
                        <a:t> of the standardization of </a:t>
                      </a:r>
                      <a:r>
                        <a:rPr lang="en-GB" sz="900" u="none" strike="noStrike" dirty="0" err="1">
                          <a:solidFill>
                            <a:schemeClr val="tx1">
                              <a:lumMod val="50000"/>
                              <a:lumOff val="50000"/>
                            </a:schemeClr>
                          </a:solidFill>
                          <a:effectLst/>
                        </a:rPr>
                        <a:t>AIoT</a:t>
                      </a:r>
                      <a:r>
                        <a:rPr lang="en-GB" sz="900" u="none" strike="noStrike" dirty="0">
                          <a:solidFill>
                            <a:schemeClr val="tx1">
                              <a:lumMod val="50000"/>
                              <a:lumOff val="50000"/>
                            </a:schemeClr>
                          </a:solidFill>
                          <a:effectLst/>
                        </a:rPr>
                        <a:t> </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114289193"/>
                  </a:ext>
                </a:extLst>
              </a:tr>
              <a:tr h="161925">
                <a:tc>
                  <a:txBody>
                    <a:bodyPr/>
                    <a:lstStyle/>
                    <a:p>
                      <a:pPr marL="171450" indent="-171450" algn="l" fontAlgn="b">
                        <a:buFont typeface="Arial" panose="020B0604020202020204" pitchFamily="34" charset="0"/>
                        <a:buChar char="•"/>
                      </a:pPr>
                      <a:r>
                        <a:rPr lang="en-GB" sz="900" u="none" strike="noStrike">
                          <a:solidFill>
                            <a:schemeClr val="tx1">
                              <a:lumMod val="50000"/>
                              <a:lumOff val="50000"/>
                            </a:schemeClr>
                          </a:solidFill>
                          <a:effectLst/>
                        </a:rPr>
                        <a:t>TCCA help on procurement practices for MCX</a:t>
                      </a:r>
                      <a:endParaRPr lang="en-GB" sz="900" b="0" i="0" u="none" strike="noStrike">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19144868"/>
                  </a:ext>
                </a:extLst>
              </a:tr>
              <a:tr h="161925">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Use Case workshop a boost to 6G planning</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27835638"/>
                  </a:ext>
                </a:extLst>
              </a:tr>
              <a:tr h="161925">
                <a:tc>
                  <a:txBody>
                    <a:bodyPr/>
                    <a:lstStyle/>
                    <a:p>
                      <a:pPr marL="171450" indent="-171450" algn="l" fontAlgn="b">
                        <a:buFont typeface="Arial" panose="020B0604020202020204" pitchFamily="34" charset="0"/>
                        <a:buChar char="•"/>
                      </a:pPr>
                      <a:r>
                        <a:rPr lang="en-GB" sz="900" u="none" strike="noStrike" dirty="0">
                          <a:solidFill>
                            <a:schemeClr val="tx1">
                              <a:lumMod val="50000"/>
                              <a:lumOff val="50000"/>
                            </a:schemeClr>
                          </a:solidFill>
                          <a:effectLst/>
                        </a:rPr>
                        <a:t>Leadership Interview </a:t>
                      </a:r>
                      <a:endParaRPr lang="en-GB" sz="900" b="0" i="0" u="none" strike="noStrike" dirty="0">
                        <a:solidFill>
                          <a:schemeClr val="tx1">
                            <a:lumMod val="50000"/>
                            <a:lumOff val="50000"/>
                          </a:schemeClr>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59108210"/>
                  </a:ext>
                </a:extLst>
              </a:tr>
            </a:tbl>
          </a:graphicData>
        </a:graphic>
      </p:graphicFrame>
      <p:sp>
        <p:nvSpPr>
          <p:cNvPr id="16" name="TextBox 15">
            <a:extLst>
              <a:ext uri="{FF2B5EF4-FFF2-40B4-BE49-F238E27FC236}">
                <a16:creationId xmlns:a16="http://schemas.microsoft.com/office/drawing/2014/main" id="{75FC9852-03B9-0E24-E15C-4B5894DAAA3A}"/>
              </a:ext>
            </a:extLst>
          </p:cNvPr>
          <p:cNvSpPr txBox="1"/>
          <p:nvPr/>
        </p:nvSpPr>
        <p:spPr>
          <a:xfrm>
            <a:off x="2687305" y="3071502"/>
            <a:ext cx="1785745" cy="307777"/>
          </a:xfrm>
          <a:prstGeom prst="rect">
            <a:avLst/>
          </a:prstGeom>
          <a:noFill/>
        </p:spPr>
        <p:txBody>
          <a:bodyPr wrap="none" rtlCol="0">
            <a:spAutoFit/>
          </a:bodyPr>
          <a:lstStyle/>
          <a:p>
            <a:r>
              <a:rPr lang="en-GB" sz="1400" dirty="0">
                <a:latin typeface="+mn-lt"/>
              </a:rPr>
              <a:t>Issue #8 content plan:</a:t>
            </a:r>
          </a:p>
        </p:txBody>
      </p:sp>
    </p:spTree>
    <p:extLst>
      <p:ext uri="{BB962C8B-B14F-4D97-AF65-F5344CB8AC3E}">
        <p14:creationId xmlns:p14="http://schemas.microsoft.com/office/powerpoint/2010/main" val="348918328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logo of a cellular network&#10;&#10;Description automatically generated">
            <a:extLst>
              <a:ext uri="{FF2B5EF4-FFF2-40B4-BE49-F238E27FC236}">
                <a16:creationId xmlns:a16="http://schemas.microsoft.com/office/drawing/2014/main" id="{4E03E2F2-19C7-DD54-B83E-D495B03A49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5754" y="4920965"/>
            <a:ext cx="2588612" cy="1354707"/>
          </a:xfrm>
          <a:prstGeom prst="rect">
            <a:avLst/>
          </a:prstGeom>
        </p:spPr>
      </p:pic>
      <p:pic>
        <p:nvPicPr>
          <p:cNvPr id="10" name="Picture 9" descr="A logo with a green and black design&#10;&#10;Description automatically generated">
            <a:extLst>
              <a:ext uri="{FF2B5EF4-FFF2-40B4-BE49-F238E27FC236}">
                <a16:creationId xmlns:a16="http://schemas.microsoft.com/office/drawing/2014/main" id="{0199E683-4AE9-3243-09BA-E3B0624BF9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9643" y="4822256"/>
            <a:ext cx="2333286" cy="1453416"/>
          </a:xfrm>
          <a:prstGeom prst="rect">
            <a:avLst/>
          </a:prstGeom>
        </p:spPr>
      </p:pic>
      <p:sp>
        <p:nvSpPr>
          <p:cNvPr id="2" name="Title 1">
            <a:extLst>
              <a:ext uri="{FF2B5EF4-FFF2-40B4-BE49-F238E27FC236}">
                <a16:creationId xmlns:a16="http://schemas.microsoft.com/office/drawing/2014/main" id="{E7943158-1179-63A9-AC56-3AD40AC27F67}"/>
              </a:ext>
            </a:extLst>
          </p:cNvPr>
          <p:cNvSpPr>
            <a:spLocks noGrp="1"/>
          </p:cNvSpPr>
          <p:nvPr>
            <p:ph type="title"/>
          </p:nvPr>
        </p:nvSpPr>
        <p:spPr/>
        <p:txBody>
          <a:bodyPr/>
          <a:lstStyle/>
          <a:p>
            <a:r>
              <a:rPr lang="en-GB" altLang="en-US" sz="4400" dirty="0"/>
              <a:t>Marketing matters…coming up in ‘24</a:t>
            </a:r>
            <a:endParaRPr lang="en-GB" dirty="0"/>
          </a:p>
        </p:txBody>
      </p:sp>
      <p:sp>
        <p:nvSpPr>
          <p:cNvPr id="3" name="Content Placeholder 2">
            <a:extLst>
              <a:ext uri="{FF2B5EF4-FFF2-40B4-BE49-F238E27FC236}">
                <a16:creationId xmlns:a16="http://schemas.microsoft.com/office/drawing/2014/main" id="{E6226A0B-B29B-B47C-5BCD-ECC39BB18B90}"/>
              </a:ext>
            </a:extLst>
          </p:cNvPr>
          <p:cNvSpPr>
            <a:spLocks noGrp="1"/>
          </p:cNvSpPr>
          <p:nvPr>
            <p:ph idx="1"/>
          </p:nvPr>
        </p:nvSpPr>
        <p:spPr>
          <a:xfrm>
            <a:off x="838200" y="1825625"/>
            <a:ext cx="6220968" cy="4351338"/>
          </a:xfrm>
        </p:spPr>
        <p:txBody>
          <a:bodyPr/>
          <a:lstStyle/>
          <a:p>
            <a:r>
              <a:rPr lang="en-GB" altLang="en-US" sz="1800" dirty="0"/>
              <a:t>Supporting Marcom needs at 2024 TSGs</a:t>
            </a:r>
          </a:p>
          <a:p>
            <a:pPr lvl="1">
              <a:spcBef>
                <a:spcPct val="20000"/>
              </a:spcBef>
            </a:pPr>
            <a:r>
              <a:rPr lang="en-GB" altLang="en-US" sz="1600" dirty="0"/>
              <a:t>Creating news articles for the website &amp; sourcing new images.</a:t>
            </a:r>
          </a:p>
          <a:p>
            <a:pPr lvl="1">
              <a:spcBef>
                <a:spcPct val="20000"/>
              </a:spcBef>
            </a:pPr>
            <a:r>
              <a:rPr lang="en-GB" altLang="en-US" sz="1600" dirty="0"/>
              <a:t>Newsletter content creation &amp; meeting authors.</a:t>
            </a:r>
          </a:p>
          <a:p>
            <a:pPr lvl="1"/>
            <a:r>
              <a:rPr lang="en-GB" altLang="en-US" sz="1600" dirty="0"/>
              <a:t>Work with hosts on TSGs marcom aspects (where needed):</a:t>
            </a:r>
          </a:p>
          <a:p>
            <a:pPr lvl="2">
              <a:spcBef>
                <a:spcPct val="20000"/>
              </a:spcBef>
            </a:pPr>
            <a:r>
              <a:rPr lang="en-GB" altLang="en-US" sz="1400" dirty="0"/>
              <a:t>3GPP TSG Chair meetings in Melbourne (Week after TSGs#105)</a:t>
            </a:r>
          </a:p>
          <a:p>
            <a:pPr lvl="2">
              <a:spcBef>
                <a:spcPct val="20000"/>
              </a:spcBef>
            </a:pPr>
            <a:r>
              <a:rPr lang="en-GB" altLang="en-US" sz="1400" dirty="0"/>
              <a:t>Social event for Newcomers at ATIS hosted WGs - November</a:t>
            </a:r>
          </a:p>
          <a:p>
            <a:pPr lvl="2">
              <a:spcBef>
                <a:spcPct val="20000"/>
              </a:spcBef>
            </a:pPr>
            <a:r>
              <a:rPr lang="en-GB" altLang="en-US" sz="1400" dirty="0"/>
              <a:t>Videos in December</a:t>
            </a:r>
          </a:p>
          <a:p>
            <a:pPr>
              <a:spcBef>
                <a:spcPct val="20000"/>
              </a:spcBef>
            </a:pPr>
            <a:r>
              <a:rPr lang="en-GB" altLang="en-US" sz="1800" dirty="0"/>
              <a:t> Website improvements </a:t>
            </a:r>
          </a:p>
          <a:p>
            <a:pPr lvl="1">
              <a:spcBef>
                <a:spcPct val="20000"/>
              </a:spcBef>
            </a:pPr>
            <a:r>
              <a:rPr lang="en-GB" altLang="en-US" sz="1600" dirty="0"/>
              <a:t>In 2H24 we will work with an external designer to improve the Browse our technologies to have better linkage with the WG (3GPP Group) articles.</a:t>
            </a:r>
          </a:p>
          <a:p>
            <a:pPr>
              <a:spcBef>
                <a:spcPct val="20000"/>
              </a:spcBef>
            </a:pPr>
            <a:r>
              <a:rPr lang="en-GB" altLang="en-US" sz="1800" dirty="0"/>
              <a:t> 3GPP 6G branding considerations</a:t>
            </a:r>
          </a:p>
          <a:p>
            <a:pPr lvl="1">
              <a:spcBef>
                <a:spcPct val="20000"/>
              </a:spcBef>
            </a:pPr>
            <a:r>
              <a:rPr lang="en-GB" altLang="en-US" sz="1600" dirty="0"/>
              <a:t>Trademarking, logo use guidelines, Ordering new goodies and marketing materials (pins, ties, etc) </a:t>
            </a:r>
          </a:p>
          <a:p>
            <a:pPr>
              <a:spcBef>
                <a:spcPct val="20000"/>
              </a:spcBef>
            </a:pPr>
            <a:r>
              <a:rPr lang="en-GB" altLang="en-US" sz="1800" dirty="0"/>
              <a:t> Overall 2024 Marcom Budget includes:</a:t>
            </a:r>
          </a:p>
          <a:p>
            <a:pPr lvl="1">
              <a:spcBef>
                <a:spcPct val="20000"/>
              </a:spcBef>
            </a:pPr>
            <a:r>
              <a:rPr lang="en-GB" altLang="en-US" sz="1600" dirty="0"/>
              <a:t>Videos (Dec. 2024), Web design, Newsletter, Social event planning, lanyard/badge holders, Awards, 6G branded items …</a:t>
            </a:r>
          </a:p>
        </p:txBody>
      </p:sp>
      <p:pic>
        <p:nvPicPr>
          <p:cNvPr id="5" name="Picture 4">
            <a:extLst>
              <a:ext uri="{FF2B5EF4-FFF2-40B4-BE49-F238E27FC236}">
                <a16:creationId xmlns:a16="http://schemas.microsoft.com/office/drawing/2014/main" id="{8EC10C59-BC50-F311-8FA6-632CD3C0855B}"/>
              </a:ext>
            </a:extLst>
          </p:cNvPr>
          <p:cNvPicPr>
            <a:picLocks noChangeAspect="1"/>
          </p:cNvPicPr>
          <p:nvPr/>
        </p:nvPicPr>
        <p:blipFill>
          <a:blip r:embed="rId4"/>
          <a:stretch>
            <a:fillRect/>
          </a:stretch>
        </p:blipFill>
        <p:spPr>
          <a:xfrm>
            <a:off x="7234890" y="1967433"/>
            <a:ext cx="4445535" cy="2676786"/>
          </a:xfrm>
          <a:prstGeom prst="rect">
            <a:avLst/>
          </a:prstGeom>
        </p:spPr>
      </p:pic>
    </p:spTree>
    <p:extLst>
      <p:ext uri="{BB962C8B-B14F-4D97-AF65-F5344CB8AC3E}">
        <p14:creationId xmlns:p14="http://schemas.microsoft.com/office/powerpoint/2010/main" val="1457207967"/>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34FD16-6AFB-2E95-67A0-D408D393A1A0}"/>
              </a:ext>
            </a:extLst>
          </p:cNvPr>
          <p:cNvSpPr/>
          <p:nvPr/>
        </p:nvSpPr>
        <p:spPr>
          <a:xfrm>
            <a:off x="0" y="0"/>
            <a:ext cx="12192000" cy="14576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356104" y="279772"/>
            <a:ext cx="3627422" cy="922555"/>
          </a:xfrm>
        </p:spPr>
        <p:txBody>
          <a:bodyPr>
            <a:normAutofit/>
          </a:bodyPr>
          <a:lstStyle/>
          <a:p>
            <a:r>
              <a:rPr lang="en-US" dirty="0"/>
              <a:t>Other stuff</a:t>
            </a:r>
          </a:p>
        </p:txBody>
      </p:sp>
      <p:pic>
        <p:nvPicPr>
          <p:cNvPr id="3" name="Picture 2" descr="A person holding a hat and raising his hand&#10;&#10;Description automatically generated">
            <a:extLst>
              <a:ext uri="{FF2B5EF4-FFF2-40B4-BE49-F238E27FC236}">
                <a16:creationId xmlns:a16="http://schemas.microsoft.com/office/drawing/2014/main" id="{23264429-ED4E-90F2-7910-B3392D5EF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7922" y="2102265"/>
            <a:ext cx="4306368" cy="4306368"/>
          </a:xfrm>
          <a:prstGeom prst="rect">
            <a:avLst/>
          </a:prstGeom>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E1B96-44EE-27A4-2DD1-7EC411425176}"/>
              </a:ext>
            </a:extLst>
          </p:cNvPr>
          <p:cNvSpPr>
            <a:spLocks noGrp="1"/>
          </p:cNvSpPr>
          <p:nvPr>
            <p:ph type="title"/>
          </p:nvPr>
        </p:nvSpPr>
        <p:spPr>
          <a:xfrm>
            <a:off x="443753" y="290146"/>
            <a:ext cx="10515600" cy="967154"/>
          </a:xfrm>
        </p:spPr>
        <p:txBody>
          <a:bodyPr/>
          <a:lstStyle/>
          <a:p>
            <a:r>
              <a:rPr lang="en-GB" dirty="0"/>
              <a:t>List of 3GPP Corporate Groups</a:t>
            </a:r>
          </a:p>
        </p:txBody>
      </p:sp>
      <p:sp>
        <p:nvSpPr>
          <p:cNvPr id="10" name="Rectangle 9">
            <a:extLst>
              <a:ext uri="{FF2B5EF4-FFF2-40B4-BE49-F238E27FC236}">
                <a16:creationId xmlns:a16="http://schemas.microsoft.com/office/drawing/2014/main" id="{5BCBA670-618F-1C23-B723-3B5F533BAE6E}"/>
              </a:ext>
            </a:extLst>
          </p:cNvPr>
          <p:cNvSpPr>
            <a:spLocks noChangeArrowheads="1"/>
          </p:cNvSpPr>
          <p:nvPr/>
        </p:nvSpPr>
        <p:spPr bwMode="auto">
          <a:xfrm>
            <a:off x="507450" y="2243595"/>
            <a:ext cx="8641435"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buBlip>
                <a:blip r:embed="rId2"/>
              </a:buBlip>
            </a:pPr>
            <a:r>
              <a:rPr lang="en-GB" sz="2000" dirty="0">
                <a:latin typeface="Century Gothic" panose="020B0502020202020204" pitchFamily="34" charset="0"/>
              </a:rPr>
              <a:t>3GPP website lists the Corporate Groups and their associated Individual Members:</a:t>
            </a:r>
          </a:p>
          <a:p>
            <a:pPr marL="800100" lvl="1" indent="-342900">
              <a:buBlip>
                <a:blip r:embed="rId2"/>
              </a:buBlip>
            </a:pPr>
            <a:r>
              <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rPr>
              <a:t>List of 3GPP Corporate Groups</a:t>
            </a:r>
            <a:endParaRPr lang="en-GB" sz="2000" dirty="0">
              <a:solidFill>
                <a:srgbClr val="0070C0"/>
              </a:solidFill>
              <a:latin typeface="Century Gothic" panose="020B0502020202020204" pitchFamily="34" charset="0"/>
            </a:endParaRPr>
          </a:p>
          <a:p>
            <a:pPr lvl="1"/>
            <a:endParaRPr lang="en-GB" sz="2000" dirty="0">
              <a:solidFill>
                <a:srgbClr val="0070C0"/>
              </a:solidFill>
              <a:highlight>
                <a:srgbClr val="00FF00"/>
              </a:highlight>
              <a:latin typeface="Century Gothic" panose="020B0502020202020204" pitchFamily="34" charset="0"/>
            </a:endParaRPr>
          </a:p>
          <a:p>
            <a:pPr marL="342900" indent="-342900">
              <a:buBlip>
                <a:blip r:embed="rId2"/>
              </a:buBlip>
            </a:pPr>
            <a:r>
              <a:rPr lang="en-GB" sz="2000" dirty="0">
                <a:latin typeface="Century Gothic" panose="020B0502020202020204" pitchFamily="34" charset="0"/>
              </a:rPr>
              <a:t>MCC was tasked by PCG#52 to add a Note on how to report any discrepancies in the declarations listed in the table of Corporate groups at:</a:t>
            </a:r>
            <a:endParaRPr lang="en-GB" sz="2000" dirty="0">
              <a:latin typeface="Century Gothic" panose="020B0502020202020204" pitchFamily="34" charset="0"/>
              <a:hlinkClick r:id="rId4">
                <a:extLst>
                  <a:ext uri="{A12FA001-AC4F-418D-AE19-62706E023703}">
                    <ahyp:hlinkClr xmlns:ahyp="http://schemas.microsoft.com/office/drawing/2018/hyperlinkcolor" val="tx"/>
                  </a:ext>
                </a:extLst>
              </a:hlinkClick>
            </a:endParaRPr>
          </a:p>
          <a:p>
            <a:pPr lvl="1"/>
            <a:r>
              <a:rPr lang="en-GB" u="sng" dirty="0">
                <a:solidFill>
                  <a:srgbClr val="467886"/>
                </a:solidFill>
                <a:effectLst/>
                <a:latin typeface="Aptos" panose="020B0004020202020204" pitchFamily="34" charset="0"/>
                <a:ea typeface="MS PGothic" panose="020B0600070205080204" pitchFamily="34" charset="-128"/>
                <a:cs typeface="MS PGothic" panose="020B0600070205080204" pitchFamily="34" charset="-128"/>
                <a:hlinkClick r:id="rId4"/>
              </a:rPr>
              <a:t>https://www.3gpp.org/delegates-corner/elections-technical-votes</a:t>
            </a:r>
            <a:endParaRPr lang="en-GB" sz="2000" dirty="0">
              <a:solidFill>
                <a:srgbClr val="0070C0"/>
              </a:solidFill>
              <a:latin typeface="Century Gothic" panose="020B0502020202020204" pitchFamily="34" charset="0"/>
              <a:hlinkClick r:id="rId3">
                <a:extLst>
                  <a:ext uri="{A12FA001-AC4F-418D-AE19-62706E023703}">
                    <ahyp:hlinkClr xmlns:ahyp="http://schemas.microsoft.com/office/drawing/2018/hyperlinkcolor" val="tx"/>
                  </a:ext>
                </a:extLst>
              </a:hlinkClick>
            </a:endParaRPr>
          </a:p>
          <a:p>
            <a:pPr algn="l"/>
            <a:br>
              <a:rPr lang="en-GB" b="0" i="0" dirty="0">
                <a:solidFill>
                  <a:srgbClr val="0AC9C9"/>
                </a:solidFill>
                <a:effectLst/>
                <a:latin typeface="Montserrat" panose="00000500000000000000" pitchFamily="2" charset="0"/>
              </a:rPr>
            </a:br>
            <a:r>
              <a:rPr lang="en-GB" b="0" i="0" dirty="0">
                <a:solidFill>
                  <a:srgbClr val="0AC9C9"/>
                </a:solidFill>
                <a:effectLst/>
                <a:latin typeface="Montserrat" panose="00000500000000000000" pitchFamily="2" charset="0"/>
              </a:rPr>
              <a:t>Note: </a:t>
            </a:r>
            <a:r>
              <a:rPr lang="en-GB" b="0" i="0" dirty="0">
                <a:solidFill>
                  <a:srgbClr val="0070C0"/>
                </a:solidFill>
                <a:effectLst/>
                <a:latin typeface="Montserrat" panose="00000500000000000000" pitchFamily="2" charset="0"/>
              </a:rPr>
              <a:t>Please contact the 3GPP Membership Team if you notice any discrepancies in the declarations listed in the table of Corporate Groups. </a:t>
            </a:r>
          </a:p>
          <a:p>
            <a:pPr algn="l"/>
            <a:r>
              <a:rPr lang="en-GB" b="0" i="0" dirty="0">
                <a:solidFill>
                  <a:srgbClr val="0070C0"/>
                </a:solidFill>
                <a:effectLst/>
                <a:latin typeface="Montserrat" panose="00000500000000000000" pitchFamily="2" charset="0"/>
              </a:rPr>
              <a:t>Email: </a:t>
            </a:r>
            <a:r>
              <a:rPr lang="en-GB" b="1" i="0" u="none" strike="noStrike" dirty="0">
                <a:solidFill>
                  <a:srgbClr val="0AC9C9"/>
                </a:solidFill>
                <a:effectLst/>
                <a:latin typeface="Montserrat" panose="00000500000000000000" pitchFamily="2" charset="0"/>
                <a:hlinkClick r:id="rId5"/>
              </a:rPr>
              <a:t>3GPPMembership@etsi.org</a:t>
            </a:r>
            <a:r>
              <a:rPr lang="en-GB" b="0" i="0" dirty="0">
                <a:solidFill>
                  <a:srgbClr val="0AC9C9"/>
                </a:solidFill>
                <a:effectLst/>
                <a:latin typeface="Montserrat" panose="00000500000000000000" pitchFamily="2" charset="0"/>
              </a:rPr>
              <a:t> </a:t>
            </a:r>
          </a:p>
          <a:p>
            <a:pPr marL="342900" indent="-342900">
              <a:buBlip>
                <a:blip r:embed="rId2"/>
              </a:buBlip>
            </a:pPr>
            <a:endParaRPr lang="en-GB" sz="1800" u="sng" dirty="0">
              <a:solidFill>
                <a:srgbClr val="467886"/>
              </a:solidFill>
              <a:effectLst/>
              <a:latin typeface="Aptos" panose="020B0004020202020204" pitchFamily="34" charset="0"/>
              <a:ea typeface="MS PGothic" panose="020B0600070205080204" pitchFamily="34" charset="-128"/>
              <a:cs typeface="MS PGothic" panose="020B0600070205080204" pitchFamily="34" charset="-128"/>
              <a:hlinkClick r:id="rId4"/>
            </a:endParaRPr>
          </a:p>
        </p:txBody>
      </p:sp>
    </p:spTree>
    <p:extLst>
      <p:ext uri="{BB962C8B-B14F-4D97-AF65-F5344CB8AC3E}">
        <p14:creationId xmlns:p14="http://schemas.microsoft.com/office/powerpoint/2010/main" val="5674119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New version of </a:t>
            </a:r>
            <a:r>
              <a:rPr lang="fr-FR" altLang="en-US" sz="3800" dirty="0" err="1"/>
              <a:t>Working</a:t>
            </a:r>
            <a:r>
              <a:rPr lang="fr-FR" altLang="en-US" sz="3800" dirty="0"/>
              <a:t> </a:t>
            </a:r>
            <a:r>
              <a:rPr lang="fr-FR" altLang="en-US" sz="3800" dirty="0" err="1"/>
              <a:t>Procedures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449178" y="2002076"/>
            <a:ext cx="12191999" cy="6466386"/>
          </a:xfrm>
          <a:prstGeom prst="rect">
            <a:avLst/>
          </a:prstGeom>
          <a:noFill/>
        </p:spPr>
        <p:txBody>
          <a:bodyPr wrap="square">
            <a:spAutoFit/>
          </a:bodyPr>
          <a:lstStyle/>
          <a:p>
            <a:pPr marL="542925" indent="-542925">
              <a:lnSpc>
                <a:spcPct val="90000"/>
              </a:lnSpc>
              <a:spcBef>
                <a:spcPts val="1200"/>
              </a:spcBef>
              <a:spcAft>
                <a:spcPts val="1200"/>
              </a:spcAft>
              <a:buBlip>
                <a:blip r:embed="rId3"/>
              </a:buBlip>
            </a:pPr>
            <a:endParaRPr lang="en-GB" sz="2000" dirty="0">
              <a:latin typeface="Century Gothic" panose="020B0502020202020204" pitchFamily="34" charset="0"/>
              <a:cs typeface="+mn-cs"/>
            </a:endParaRPr>
          </a:p>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PCG#52 approved the deactivation of Annex I of the working procedures and proposing changes to Annex H of the working procedures (Quorum formula).</a:t>
            </a:r>
          </a:p>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New version of Working procedures is published:</a:t>
            </a:r>
          </a:p>
          <a:p>
            <a:pPr lvl="1">
              <a:lnSpc>
                <a:spcPct val="90000"/>
              </a:lnSpc>
              <a:spcBef>
                <a:spcPts val="1200"/>
              </a:spcBef>
              <a:spcAft>
                <a:spcPts val="1200"/>
              </a:spcAft>
            </a:pPr>
            <a:r>
              <a:rPr lang="en-GB" sz="2000" dirty="0">
                <a:latin typeface="Century Gothic" panose="020B0502020202020204" pitchFamily="34" charset="0"/>
                <a:cs typeface="+mn-cs"/>
                <a:hlinkClick r:id="rId4"/>
              </a:rPr>
              <a:t>https://www.3gpp.org/delegates-corner/3gpp-working-procedures</a:t>
            </a:r>
            <a:endParaRPr lang="en-GB" sz="2000" dirty="0">
              <a:solidFill>
                <a:srgbClr val="000000"/>
              </a:solidFill>
              <a:latin typeface="Century Gothic" panose="020B0502020202020204" pitchFamily="34" charset="0"/>
              <a:cs typeface="+mn-cs"/>
            </a:endParaRPr>
          </a:p>
          <a:p>
            <a:pPr marL="542925" indent="-542925">
              <a:lnSpc>
                <a:spcPct val="90000"/>
              </a:lnSpc>
              <a:spcBef>
                <a:spcPts val="1200"/>
              </a:spcBef>
              <a:spcAft>
                <a:spcPts val="1200"/>
              </a:spcAft>
              <a:buBlip>
                <a:blip r:embed="rId3"/>
              </a:buBlip>
            </a:pPr>
            <a:r>
              <a:rPr lang="en-GB" sz="2000" dirty="0" err="1">
                <a:latin typeface="Century Gothic" panose="020B0502020202020204" pitchFamily="34" charset="0"/>
                <a:cs typeface="+mn-cs"/>
              </a:rPr>
              <a:t>pCRs</a:t>
            </a:r>
            <a:r>
              <a:rPr lang="en-GB" sz="2000" dirty="0">
                <a:latin typeface="Century Gothic" panose="020B0502020202020204" pitchFamily="34" charset="0"/>
                <a:cs typeface="+mn-cs"/>
              </a:rPr>
              <a:t> approved at PCG#52 are implemented:</a:t>
            </a:r>
          </a:p>
          <a:p>
            <a:pPr marL="1000125" lvl="1" indent="-542925">
              <a:lnSpc>
                <a:spcPct val="90000"/>
              </a:lnSpc>
              <a:spcBef>
                <a:spcPts val="1200"/>
              </a:spcBef>
              <a:spcAft>
                <a:spcPts val="1200"/>
              </a:spcAft>
              <a:buBlip>
                <a:blip r:embed="rId3"/>
              </a:buBlip>
            </a:pPr>
            <a:r>
              <a:rPr lang="en-GB" sz="2000" dirty="0">
                <a:solidFill>
                  <a:srgbClr val="000000"/>
                </a:solidFill>
                <a:latin typeface="arial" panose="020B0604020202020204" pitchFamily="34" charset="0"/>
                <a:hlinkClick r:id="rId5"/>
              </a:rPr>
              <a:t>PCG52_15</a:t>
            </a:r>
            <a:r>
              <a:rPr lang="en-GB" sz="2000" dirty="0">
                <a:solidFill>
                  <a:srgbClr val="000000"/>
                </a:solidFill>
                <a:latin typeface="arial" panose="020B0604020202020204" pitchFamily="34" charset="0"/>
              </a:rPr>
              <a:t> </a:t>
            </a:r>
            <a:r>
              <a:rPr lang="en-GB" sz="2000" dirty="0">
                <a:latin typeface="Century Gothic" panose="020B0502020202020204" pitchFamily="34" charset="0"/>
                <a:cs typeface="+mn-cs"/>
              </a:rPr>
              <a:t>on Annex I migration and</a:t>
            </a:r>
          </a:p>
          <a:p>
            <a:pPr marL="1000125" lvl="1" indent="-542925">
              <a:lnSpc>
                <a:spcPct val="90000"/>
              </a:lnSpc>
              <a:spcBef>
                <a:spcPts val="1200"/>
              </a:spcBef>
              <a:spcAft>
                <a:spcPts val="1200"/>
              </a:spcAft>
              <a:buBlip>
                <a:blip r:embed="rId3"/>
              </a:buBlip>
            </a:pPr>
            <a:r>
              <a:rPr lang="en-GB" sz="2000" b="0" i="0" dirty="0">
                <a:solidFill>
                  <a:srgbClr val="000000"/>
                </a:solidFill>
                <a:effectLst/>
                <a:latin typeface="arial" panose="020B0604020202020204" pitchFamily="34" charset="0"/>
                <a:hlinkClick r:id="rId6"/>
              </a:rPr>
              <a:t>PCG52_16</a:t>
            </a:r>
            <a:r>
              <a:rPr lang="en-GB" sz="2000" b="0" i="0" dirty="0">
                <a:solidFill>
                  <a:srgbClr val="000000"/>
                </a:solidFill>
                <a:effectLst/>
                <a:latin typeface="Century Gothic" panose="020B0502020202020204" pitchFamily="34" charset="0"/>
                <a:cs typeface="+mn-cs"/>
              </a:rPr>
              <a:t> on Annex H changes</a:t>
            </a:r>
          </a:p>
          <a:p>
            <a:pPr marL="542925" indent="-542925">
              <a:lnSpc>
                <a:spcPct val="90000"/>
              </a:lnSpc>
              <a:spcBef>
                <a:spcPts val="1200"/>
              </a:spcBef>
              <a:spcAft>
                <a:spcPts val="1200"/>
              </a:spcAft>
              <a:buBlip>
                <a:blip r:embed="rId3"/>
              </a:buBlip>
            </a:pPr>
            <a:endParaRPr lang="en-GB" sz="2000" dirty="0">
              <a:solidFill>
                <a:srgbClr val="000000"/>
              </a:solidFill>
              <a:latin typeface="Century Gothic" panose="020B0502020202020204" pitchFamily="34" charset="0"/>
              <a:cs typeface="+mn-cs"/>
            </a:endParaRPr>
          </a:p>
          <a:p>
            <a:pPr>
              <a:lnSpc>
                <a:spcPct val="90000"/>
              </a:lnSpc>
              <a:spcBef>
                <a:spcPts val="1200"/>
              </a:spcBef>
              <a:spcAft>
                <a:spcPts val="1200"/>
              </a:spcAft>
            </a:pPr>
            <a:endParaRPr lang="en-GB" sz="2000" dirty="0">
              <a:latin typeface="Century Gothic" panose="020B0502020202020204" pitchFamily="34" charset="0"/>
              <a:cs typeface="+mn-cs"/>
            </a:endParaRPr>
          </a:p>
          <a:p>
            <a:pPr marL="542925" indent="-542925">
              <a:lnSpc>
                <a:spcPct val="90000"/>
              </a:lnSpc>
              <a:spcBef>
                <a:spcPts val="1200"/>
              </a:spcBef>
              <a:spcAft>
                <a:spcPts val="1200"/>
              </a:spcAft>
              <a:buBlip>
                <a:blip r:embed="rId3"/>
              </a:buBlip>
            </a:pPr>
            <a:endParaRPr lang="en-GB" sz="2000" dirty="0">
              <a:latin typeface="Century Gothic" panose="020B0502020202020204" pitchFamily="34" charset="0"/>
              <a:cs typeface="+mn-cs"/>
            </a:endParaRPr>
          </a:p>
          <a:p>
            <a:pPr lvl="1">
              <a:lnSpc>
                <a:spcPct val="90000"/>
              </a:lnSpc>
              <a:spcBef>
                <a:spcPts val="1200"/>
              </a:spcBef>
              <a:spcAft>
                <a:spcPts val="1200"/>
              </a:spcAft>
            </a:pPr>
            <a:endParaRPr lang="en-GB" dirty="0">
              <a:latin typeface="Century Gothic" panose="020B0502020202020204" pitchFamily="34" charset="0"/>
              <a:cs typeface="+mn-cs"/>
            </a:endParaRPr>
          </a:p>
        </p:txBody>
      </p:sp>
    </p:spTree>
    <p:extLst>
      <p:ext uri="{BB962C8B-B14F-4D97-AF65-F5344CB8AC3E}">
        <p14:creationId xmlns:p14="http://schemas.microsoft.com/office/powerpoint/2010/main" val="266435870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C9CFC-461D-0218-73D8-464B195F8C2B}"/>
              </a:ext>
            </a:extLst>
          </p:cNvPr>
          <p:cNvSpPr>
            <a:spLocks noGrp="1"/>
          </p:cNvSpPr>
          <p:nvPr>
            <p:ph type="title"/>
          </p:nvPr>
        </p:nvSpPr>
        <p:spPr/>
        <p:txBody>
          <a:bodyPr/>
          <a:lstStyle/>
          <a:p>
            <a:r>
              <a:rPr lang="en-GB" dirty="0"/>
              <a:t>Antitrust policy reminder updated</a:t>
            </a:r>
          </a:p>
        </p:txBody>
      </p:sp>
      <p:sp>
        <p:nvSpPr>
          <p:cNvPr id="3" name="Content Placeholder 2">
            <a:extLst>
              <a:ext uri="{FF2B5EF4-FFF2-40B4-BE49-F238E27FC236}">
                <a16:creationId xmlns:a16="http://schemas.microsoft.com/office/drawing/2014/main" id="{EDCBAC41-82C8-FF4F-BE8A-021AECE7DD5F}"/>
              </a:ext>
            </a:extLst>
          </p:cNvPr>
          <p:cNvSpPr>
            <a:spLocks noGrp="1"/>
          </p:cNvSpPr>
          <p:nvPr>
            <p:ph idx="1"/>
          </p:nvPr>
        </p:nvSpPr>
        <p:spPr/>
        <p:txBody>
          <a:bodyPr/>
          <a:lstStyle/>
          <a:p>
            <a:r>
              <a:rPr lang="en-GB" sz="2000" dirty="0">
                <a:latin typeface="Century Gothic" panose="020B0502020202020204" pitchFamily="34" charset="0"/>
              </a:rPr>
              <a:t>Action PCG52/07 done: MCC to update the Antitrust policy reminder to include SWG</a:t>
            </a:r>
          </a:p>
          <a:p>
            <a:pPr marL="457200" lvl="1" indent="0">
              <a:buNone/>
            </a:pPr>
            <a:r>
              <a:rPr lang="en-GB" sz="1400" u="sng" dirty="0">
                <a:solidFill>
                  <a:srgbClr val="467886"/>
                </a:solidFill>
                <a:effectLst/>
                <a:latin typeface="Aptos" panose="020B0004020202020204" pitchFamily="34" charset="0"/>
                <a:ea typeface="MS PGothic" panose="020B0600070205080204" pitchFamily="34" charset="-128"/>
                <a:cs typeface="MS PGothic" panose="020B0600070205080204" pitchFamily="34" charset="-128"/>
                <a:hlinkClick r:id="rId2"/>
              </a:rPr>
              <a:t>https://www.3gpp.org/about-us/legal-matters/statement-regarding-competition-law</a:t>
            </a:r>
            <a:endParaRPr lang="en-GB" sz="1400" u="sng" dirty="0">
              <a:solidFill>
                <a:srgbClr val="467886"/>
              </a:solidFill>
              <a:effectLst/>
              <a:latin typeface="Aptos" panose="020B0004020202020204" pitchFamily="34" charset="0"/>
              <a:ea typeface="MS PGothic" panose="020B0600070205080204" pitchFamily="34" charset="-128"/>
              <a:cs typeface="MS PGothic" panose="020B0600070205080204" pitchFamily="34" charset="-128"/>
            </a:endParaRPr>
          </a:p>
          <a:p>
            <a:pPr marL="457200" lvl="1" indent="0">
              <a:buNone/>
            </a:pPr>
            <a:endParaRPr lang="en-GB" sz="1400" dirty="0">
              <a:effectLst/>
              <a:latin typeface="Aptos" panose="020B0004020202020204" pitchFamily="34" charset="0"/>
              <a:ea typeface="MS PGothic" panose="020B0600070205080204" pitchFamily="34" charset="-128"/>
              <a:cs typeface="MS PGothic" panose="020B0600070205080204" pitchFamily="34" charset="-128"/>
            </a:endParaRPr>
          </a:p>
          <a:p>
            <a:pPr marL="457200" lvl="1" indent="0">
              <a:buNone/>
            </a:pPr>
            <a:endParaRPr lang="en-GB" sz="1400" dirty="0">
              <a:effectLst/>
              <a:latin typeface="Aptos" panose="020B0004020202020204" pitchFamily="34" charset="0"/>
              <a:ea typeface="MS PGothic" panose="020B0600070205080204" pitchFamily="34" charset="-128"/>
              <a:cs typeface="MS PGothic" panose="020B0600070205080204" pitchFamily="34" charset="-128"/>
            </a:endParaRPr>
          </a:p>
          <a:p>
            <a:r>
              <a:rPr lang="en-GB" sz="2000" dirty="0">
                <a:latin typeface="Century Gothic" panose="020B0502020202020204" pitchFamily="34" charset="0"/>
              </a:rPr>
              <a:t>Chairs and Vice Chairs of WGs and SWGs are asked to read the updated Antitrust reminder before the start of their meetings and include following statement in the WG and SWG reports:</a:t>
            </a:r>
          </a:p>
          <a:p>
            <a:pPr marL="0" indent="0">
              <a:buNone/>
            </a:pPr>
            <a:endParaRPr lang="en-GB" sz="2000" dirty="0">
              <a:latin typeface="Century Gothic" panose="020B0502020202020204" pitchFamily="34" charset="0"/>
            </a:endParaRPr>
          </a:p>
          <a:p>
            <a:pPr marL="457200" lvl="1" indent="0">
              <a:buNone/>
            </a:pPr>
            <a:r>
              <a:rPr lang="en-GB" sz="1400" i="1" dirty="0">
                <a:solidFill>
                  <a:srgbClr val="252525"/>
                </a:solidFill>
                <a:effectLst/>
                <a:highlight>
                  <a:srgbClr val="FFFFFF"/>
                </a:highlight>
                <a:latin typeface="Montserrat" panose="00000500000000000000" pitchFamily="2" charset="0"/>
                <a:ea typeface="Aptos" panose="020B0004020202020204" pitchFamily="34" charset="0"/>
                <a:cs typeface="Aptos" panose="020B0004020202020204" pitchFamily="34" charset="0"/>
              </a:rPr>
              <a:t>"The attention of the delegates to the meeting was drawn to the fact that 3GPP activities were subject to all applicable antitrust and competition laws and that compliance with said laws was therefore required by any participant of the meeting, including the Chair and Vice-Chairs and were invited to seek any clarification needed with their legal counsel. The leadership would conduct the present meeting with impartiality and in the interests of 3GPP. Delegates were reminded that timely submission of work items in advance of TSG/WG/SWG meetings was important to allow for full and fair consideration of such matters."</a:t>
            </a:r>
            <a:endParaRPr lang="en-GB" sz="1400" dirty="0">
              <a:effectLst/>
              <a:highlight>
                <a:srgbClr val="FFFFFF"/>
              </a:highlight>
              <a:latin typeface="Aptos" panose="020B0004020202020204" pitchFamily="34" charset="0"/>
              <a:ea typeface="Aptos" panose="020B0004020202020204" pitchFamily="34" charset="0"/>
              <a:cs typeface="Aptos" panose="020B0004020202020204" pitchFamily="34" charset="0"/>
            </a:endParaRPr>
          </a:p>
          <a:p>
            <a:endParaRPr lang="en-GB" dirty="0"/>
          </a:p>
        </p:txBody>
      </p:sp>
    </p:spTree>
    <p:extLst>
      <p:ext uri="{BB962C8B-B14F-4D97-AF65-F5344CB8AC3E}">
        <p14:creationId xmlns:p14="http://schemas.microsoft.com/office/powerpoint/2010/main" val="38667805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dirty="0"/>
              <a:t>Anti-trust </a:t>
            </a:r>
            <a:r>
              <a:rPr lang="fr-FR" altLang="en-US" dirty="0" err="1"/>
              <a:t>law</a:t>
            </a:r>
            <a:r>
              <a:rPr lang="fr-FR" altLang="en-US" dirty="0"/>
              <a:t> webinars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33773" y="1811133"/>
            <a:ext cx="11313054" cy="473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2000" b="1" dirty="0">
                <a:latin typeface="Century Gothic" panose="020B0502020202020204" pitchFamily="34" charset="0"/>
              </a:rPr>
              <a:t>Three webinars have been scheduled to take place in the last quarter of 2024, each timed to be convenient for those in one of the three regions (Europe, Americas, Asia):</a:t>
            </a:r>
          </a:p>
          <a:p>
            <a:pPr marL="712788" lvl="1" indent="-352425" eaLnBrk="1" hangingPunct="1">
              <a:spcBef>
                <a:spcPts val="600"/>
              </a:spcBef>
              <a:spcAft>
                <a:spcPts val="600"/>
              </a:spcAft>
              <a:defRPr/>
            </a:pPr>
            <a:r>
              <a:rPr lang="en-GB" altLang="en-US" sz="2000" dirty="0">
                <a:latin typeface="Century Gothic" panose="020B0502020202020204" pitchFamily="34" charset="0"/>
              </a:rPr>
              <a:t>Tuesday, [</a:t>
            </a:r>
            <a:r>
              <a:rPr lang="en-GB" altLang="en-US" sz="2000" b="1" dirty="0">
                <a:latin typeface="Century Gothic" panose="020B0502020202020204" pitchFamily="34" charset="0"/>
              </a:rPr>
              <a:t>3rd of Sept 20024</a:t>
            </a:r>
            <a:r>
              <a:rPr lang="en-GB" altLang="en-US" sz="2000" dirty="0">
                <a:latin typeface="Century Gothic" panose="020B0502020202020204" pitchFamily="34" charset="0"/>
              </a:rPr>
              <a:t>]: 10:00-12:00 CET</a:t>
            </a:r>
          </a:p>
          <a:p>
            <a:pPr marL="712788" lvl="1" indent="-352425" eaLnBrk="1" hangingPunct="1">
              <a:spcBef>
                <a:spcPts val="600"/>
              </a:spcBef>
              <a:spcAft>
                <a:spcPts val="600"/>
              </a:spcAft>
              <a:defRPr/>
            </a:pPr>
            <a:r>
              <a:rPr lang="en-GB" altLang="en-US" sz="2000" dirty="0">
                <a:latin typeface="Century Gothic" panose="020B0502020202020204" pitchFamily="34" charset="0"/>
              </a:rPr>
              <a:t>Tuesday, [</a:t>
            </a:r>
            <a:r>
              <a:rPr lang="en-GB" altLang="en-US" sz="2000" b="1" dirty="0">
                <a:latin typeface="Century Gothic" panose="020B0502020202020204" pitchFamily="34" charset="0"/>
              </a:rPr>
              <a:t>24th of Sept</a:t>
            </a:r>
            <a:r>
              <a:rPr lang="en-GB" altLang="en-US" sz="2000" dirty="0">
                <a:latin typeface="Century Gothic" panose="020B0502020202020204" pitchFamily="34" charset="0"/>
              </a:rPr>
              <a:t>]: 08:00-10:00 CET</a:t>
            </a:r>
          </a:p>
          <a:p>
            <a:pPr marL="712788" lvl="1" indent="-352425" eaLnBrk="1" hangingPunct="1">
              <a:spcBef>
                <a:spcPts val="600"/>
              </a:spcBef>
              <a:spcAft>
                <a:spcPts val="600"/>
              </a:spcAft>
              <a:defRPr/>
            </a:pPr>
            <a:r>
              <a:rPr lang="en-GB" altLang="en-US" sz="2000" dirty="0">
                <a:latin typeface="Century Gothic" panose="020B0502020202020204" pitchFamily="34" charset="0"/>
              </a:rPr>
              <a:t>Tuesday, [</a:t>
            </a:r>
            <a:r>
              <a:rPr lang="en-GB" altLang="en-US" sz="2000" b="1" dirty="0">
                <a:latin typeface="Century Gothic" panose="020B0502020202020204" pitchFamily="34" charset="0"/>
              </a:rPr>
              <a:t>8th of Oct</a:t>
            </a:r>
            <a:r>
              <a:rPr lang="en-GB" altLang="en-US" sz="2000" dirty="0">
                <a:latin typeface="Century Gothic" panose="020B0502020202020204" pitchFamily="34" charset="0"/>
              </a:rPr>
              <a:t>]:  18:00-20:00 CET</a:t>
            </a:r>
          </a:p>
          <a:p>
            <a:pPr marL="357188" indent="-355600" eaLnBrk="1" hangingPunct="1">
              <a:defRPr/>
            </a:pPr>
            <a:r>
              <a:rPr lang="en-GB" altLang="en-US" sz="2000" dirty="0">
                <a:latin typeface="Century Gothic" panose="020B0502020202020204" pitchFamily="34" charset="0"/>
              </a:rPr>
              <a:t>These webinars are open for participation by any delegate. For logistical reasons, we may have to limit the number of participants in any one webinar, and elected officials and candidates for election will take precedence.</a:t>
            </a:r>
          </a:p>
          <a:p>
            <a:pPr marL="357188" indent="-355600" eaLnBrk="1" hangingPunct="1">
              <a:defRPr/>
            </a:pPr>
            <a:endParaRPr lang="en-GB" altLang="en-US" sz="2000" dirty="0">
              <a:latin typeface="Calibri (Body)"/>
            </a:endParaRPr>
          </a:p>
          <a:p>
            <a:pPr marL="357188" indent="-355600" eaLnBrk="1" hangingPunct="1">
              <a:defRPr/>
            </a:pPr>
            <a:r>
              <a:rPr lang="en-GB" altLang="en-US" sz="2000" dirty="0">
                <a:latin typeface="Century Gothic" panose="020B0502020202020204" pitchFamily="34" charset="0"/>
              </a:rPr>
              <a:t>Companies are reminded that all personnel they offer for the chair or vice-chair position of 3GPP committees must undergo formal training in anti-trust matters, and the letter of support for candidates for election must clearly state this. (</a:t>
            </a:r>
            <a:r>
              <a:rPr lang="en-GB" altLang="en-US" sz="2000" dirty="0">
                <a:solidFill>
                  <a:srgbClr val="00B050"/>
                </a:solidFill>
                <a:latin typeface="Century Gothic" panose="020B0502020202020204" pitchFamily="34" charset="0"/>
              </a:rPr>
              <a:t>Article 22.1 of the 3GPP working procedures</a:t>
            </a:r>
            <a:r>
              <a:rPr lang="en-GB" altLang="en-US" sz="2000" dirty="0">
                <a:latin typeface="Century Gothic" panose="020B0502020202020204" pitchFamily="34" charset="0"/>
              </a:rPr>
              <a:t>)</a:t>
            </a:r>
          </a:p>
        </p:txBody>
      </p:sp>
    </p:spTree>
    <p:extLst>
      <p:ext uri="{BB962C8B-B14F-4D97-AF65-F5344CB8AC3E}">
        <p14:creationId xmlns:p14="http://schemas.microsoft.com/office/powerpoint/2010/main" val="694460648"/>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MCC inputs to TSG#104</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p:txBody>
          <a:bodyPr/>
          <a:lstStyle/>
          <a:p>
            <a:endParaRPr lang="en-GB" sz="2400" dirty="0">
              <a:latin typeface="Century Gothic" panose="020B0502020202020204" pitchFamily="34" charset="0"/>
            </a:endParaRPr>
          </a:p>
          <a:p>
            <a:pPr marL="0" indent="0">
              <a:buNone/>
            </a:pPr>
            <a:endParaRPr lang="en-GB" b="1" dirty="0">
              <a:latin typeface="Century Gothic" panose="020B0502020202020204" pitchFamily="34" charset="0"/>
            </a:endParaRPr>
          </a:p>
          <a:p>
            <a:r>
              <a:rPr lang="en-GB" dirty="0">
                <a:latin typeface="Century Gothic" panose="020B0502020202020204" pitchFamily="34" charset="0"/>
              </a:rPr>
              <a:t>New version of draft TR 21.918</a:t>
            </a:r>
          </a:p>
          <a:p>
            <a:pPr marL="457200" lvl="1" indent="0">
              <a:buNone/>
            </a:pPr>
            <a:r>
              <a:rPr lang="en-GB" sz="2800" dirty="0">
                <a:latin typeface="Century Gothic" panose="020B0502020202020204" pitchFamily="34" charset="0"/>
              </a:rPr>
              <a:t>“Release 18 Description; Summary of Rel-18 Work Items”</a:t>
            </a:r>
          </a:p>
          <a:p>
            <a:endParaRPr lang="en-GB" dirty="0">
              <a:latin typeface="Century Gothic" panose="020B0502020202020204" pitchFamily="34" charset="0"/>
            </a:endParaRPr>
          </a:p>
          <a:p>
            <a:r>
              <a:rPr lang="en-GB" dirty="0">
                <a:latin typeface="Century Gothic" panose="020B0502020202020204" pitchFamily="34" charset="0"/>
              </a:rPr>
              <a:t>3GPP Work plan with time-line</a:t>
            </a:r>
          </a:p>
          <a:p>
            <a:endParaRPr lang="en-GB" dirty="0">
              <a:latin typeface="Century Gothic" panose="020B0502020202020204" pitchFamily="34" charset="0"/>
            </a:endParaRPr>
          </a:p>
          <a:p>
            <a:r>
              <a:rPr lang="en-US" dirty="0">
                <a:latin typeface="Century Gothic" panose="020B0502020202020204" pitchFamily="34" charset="0"/>
              </a:rPr>
              <a:t>3GPP Newcomers "quick-start" guide (MCC&amp; TSG Chairs)</a:t>
            </a:r>
            <a:endParaRPr lang="en-GB" dirty="0">
              <a:latin typeface="Century Gothic" panose="020B0502020202020204" pitchFamily="34" charset="0"/>
            </a:endParaRPr>
          </a:p>
          <a:p>
            <a:pPr marL="0" indent="0">
              <a:buNone/>
            </a:pPr>
            <a:endParaRPr lang="en-GB" sz="4000" dirty="0">
              <a:latin typeface="Century Gothic" panose="020B0502020202020204" pitchFamily="34" charset="0"/>
            </a:endParaRPr>
          </a:p>
          <a:p>
            <a:pPr marL="0" indent="0">
              <a:buNone/>
            </a:pPr>
            <a:endParaRPr lang="en-GB" sz="24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115870386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85000"/>
            <a:alpha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5" name="Picture 4">
            <a:extLst>
              <a:ext uri="{FF2B5EF4-FFF2-40B4-BE49-F238E27FC236}">
                <a16:creationId xmlns:a16="http://schemas.microsoft.com/office/drawing/2014/main" id="{E4C03669-B53C-A8E0-EF97-07EC4AA605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34897" y="4207982"/>
            <a:ext cx="4600505" cy="2094472"/>
          </a:xfrm>
          <a:prstGeom prst="rect">
            <a:avLst/>
          </a:prstGeom>
          <a:noFill/>
          <a:ln>
            <a:noFill/>
          </a:ln>
        </p:spPr>
      </p:pic>
      <p:pic>
        <p:nvPicPr>
          <p:cNvPr id="9" name="Picture 8">
            <a:extLst>
              <a:ext uri="{FF2B5EF4-FFF2-40B4-BE49-F238E27FC236}">
                <a16:creationId xmlns:a16="http://schemas.microsoft.com/office/drawing/2014/main" id="{F4EED8BE-EB72-59FD-E1A5-C51F7E8E055E}"/>
              </a:ext>
            </a:extLst>
          </p:cNvPr>
          <p:cNvPicPr>
            <a:picLocks noChangeAspect="1"/>
          </p:cNvPicPr>
          <p:nvPr/>
        </p:nvPicPr>
        <p:blipFill>
          <a:blip r:embed="rId6"/>
          <a:stretch>
            <a:fillRect/>
          </a:stretch>
        </p:blipFill>
        <p:spPr>
          <a:xfrm>
            <a:off x="7447132" y="1852823"/>
            <a:ext cx="4219169" cy="3205340"/>
          </a:xfrm>
          <a:prstGeom prst="rect">
            <a:avLst/>
          </a:prstGeom>
        </p:spPr>
      </p:pic>
      <p:pic>
        <p:nvPicPr>
          <p:cNvPr id="6" name="Picture 5">
            <a:extLst>
              <a:ext uri="{FF2B5EF4-FFF2-40B4-BE49-F238E27FC236}">
                <a16:creationId xmlns:a16="http://schemas.microsoft.com/office/drawing/2014/main" id="{A407A362-5757-E179-5803-52105B7C3E0A}"/>
              </a:ext>
            </a:extLst>
          </p:cNvPr>
          <p:cNvPicPr>
            <a:picLocks noChangeAspect="1"/>
          </p:cNvPicPr>
          <p:nvPr/>
        </p:nvPicPr>
        <p:blipFill>
          <a:blip r:embed="rId7"/>
          <a:stretch>
            <a:fillRect/>
          </a:stretch>
        </p:blipFill>
        <p:spPr>
          <a:xfrm>
            <a:off x="596482" y="1809241"/>
            <a:ext cx="4839370" cy="2589424"/>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580023602"/>
              </p:ext>
            </p:extLst>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TSG#104</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793844574"/>
              </p:ext>
            </p:extLst>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TSG#104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1855690973"/>
              </p:ext>
            </p:extLst>
          </p:nvPr>
        </p:nvGraphicFramePr>
        <p:xfrm>
          <a:off x="2663595" y="2116372"/>
          <a:ext cx="6864810" cy="410154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TSG#104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3089283615"/>
              </p:ext>
            </p:extLst>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TSG#104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2858911505"/>
              </p:ext>
            </p:extLst>
          </p:nvPr>
        </p:nvGraphicFramePr>
        <p:xfrm>
          <a:off x="487679" y="1828208"/>
          <a:ext cx="11216642" cy="4427994"/>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1304342815"/>
              </p:ext>
            </p:extLst>
          </p:nvPr>
        </p:nvGraphicFramePr>
        <p:xfrm>
          <a:off x="504306" y="1828206"/>
          <a:ext cx="11183388" cy="442799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77937463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23781</TotalTime>
  <Words>1401</Words>
  <Application>Microsoft Office PowerPoint</Application>
  <PresentationFormat>Widescreen</PresentationFormat>
  <Paragraphs>266</Paragraphs>
  <Slides>28</Slides>
  <Notes>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28</vt:i4>
      </vt:variant>
    </vt:vector>
  </HeadingPairs>
  <TitlesOfParts>
    <vt:vector size="39" baseType="lpstr">
      <vt:lpstr>Aptos</vt:lpstr>
      <vt:lpstr>Arial</vt:lpstr>
      <vt:lpstr>Arial</vt:lpstr>
      <vt:lpstr>Arial </vt:lpstr>
      <vt:lpstr>Calibri</vt:lpstr>
      <vt:lpstr>Calibri (Body)</vt:lpstr>
      <vt:lpstr>Calibri Light</vt:lpstr>
      <vt:lpstr>Century Gothic</vt:lpstr>
      <vt:lpstr>Montserrat</vt:lpstr>
      <vt:lpstr>Times New Roman</vt:lpstr>
      <vt:lpstr>Office Theme</vt:lpstr>
      <vt:lpstr>3GPP Support Team Report</vt:lpstr>
      <vt:lpstr>3GPP Support Team</vt:lpstr>
      <vt:lpstr>Statistics</vt:lpstr>
      <vt:lpstr>Agreed CRs for TSG#104</vt:lpstr>
      <vt:lpstr>Agreed CRs for TSG#104 (CT)</vt:lpstr>
      <vt:lpstr>Agreed CRs for TSG#104 (RAN) </vt:lpstr>
      <vt:lpstr>Agreed CRs for TSG#104 (SA)</vt:lpstr>
      <vt:lpstr>Affected specs per release (CT)</vt:lpstr>
      <vt:lpstr>Affected specs per release (RAN)</vt:lpstr>
      <vt:lpstr>Affected specs per release (SA)</vt:lpstr>
      <vt:lpstr>3GPP Membership</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Marketing and communications</vt:lpstr>
      <vt:lpstr>Marketing matters</vt:lpstr>
      <vt:lpstr>Marketing matters…coming up in ‘24</vt:lpstr>
      <vt:lpstr>Other stuff</vt:lpstr>
      <vt:lpstr>List of 3GPP Corporate Groups</vt:lpstr>
      <vt:lpstr>New version of Working Procedures</vt:lpstr>
      <vt:lpstr>Antitrust policy reminder updated</vt:lpstr>
      <vt:lpstr>Anti-trust law webinars</vt:lpstr>
      <vt:lpstr>MCC inputs to TSG#104</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PCG52_16</cp:lastModifiedBy>
  <cp:revision>1073</cp:revision>
  <cp:lastPrinted>2022-06-28T09:25:59Z</cp:lastPrinted>
  <dcterms:created xsi:type="dcterms:W3CDTF">2010-02-05T13:52:04Z</dcterms:created>
  <dcterms:modified xsi:type="dcterms:W3CDTF">2024-06-14T14:28:11Z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