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3"/>
  </p:notesMasterIdLst>
  <p:sldIdLst>
    <p:sldId id="434" r:id="rId6"/>
    <p:sldId id="448" r:id="rId7"/>
    <p:sldId id="451" r:id="rId8"/>
    <p:sldId id="452" r:id="rId9"/>
    <p:sldId id="453" r:id="rId10"/>
    <p:sldId id="454" r:id="rId11"/>
    <p:sldId id="449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DAD430-4A6B-444F-B8B4-074CA0F3ACE4}" v="8" dt="2024-03-20T12:19:26.7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FF046C8C-0AD4-4967-A4F5-5956AEE7CD4D}"/>
    <pc:docChg chg="modSld">
      <pc:chgData name="Wanshi Chen" userId="3a7dbef4-3474-47c6-9897-007f5734efb0" providerId="ADAL" clId="{FF046C8C-0AD4-4967-A4F5-5956AEE7CD4D}" dt="2024-03-20T13:37:08.761" v="3" actId="20577"/>
      <pc:docMkLst>
        <pc:docMk/>
      </pc:docMkLst>
      <pc:sldChg chg="modSp mod">
        <pc:chgData name="Wanshi Chen" userId="3a7dbef4-3474-47c6-9897-007f5734efb0" providerId="ADAL" clId="{FF046C8C-0AD4-4967-A4F5-5956AEE7CD4D}" dt="2024-03-20T13:37:08.761" v="3" actId="20577"/>
        <pc:sldMkLst>
          <pc:docMk/>
          <pc:sldMk cId="399343419" sldId="434"/>
        </pc:sldMkLst>
        <pc:spChg chg="mod">
          <ac:chgData name="Wanshi Chen" userId="3a7dbef4-3474-47c6-9897-007f5734efb0" providerId="ADAL" clId="{FF046C8C-0AD4-4967-A4F5-5956AEE7CD4D}" dt="2024-03-20T13:37:08.761" v="3" actId="20577"/>
          <ac:spMkLst>
            <pc:docMk/>
            <pc:sldMk cId="399343419" sldId="434"/>
            <ac:spMk id="4" creationId="{383B80EF-453E-44A1-A570-F84B9499B0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72E6B-3AF9-5560-AEDA-03E80B50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93624E-4F47-9766-EC41-C8E72FBE97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C8771A-4DDF-FD34-FF65-A78DF9EFF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70823-E129-0685-AEEC-424050847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/>
              <a:t>RP-240823</a:t>
            </a:r>
            <a:endParaRPr lang="en-US" b="1" dirty="0"/>
          </a:p>
          <a:p>
            <a:r>
              <a:rPr lang="en-US" b="1" dirty="0"/>
              <a:t>AI 6.1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 (WS):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34" y="604201"/>
            <a:ext cx="11921066" cy="530509"/>
          </a:xfrm>
        </p:spPr>
        <p:txBody>
          <a:bodyPr/>
          <a:lstStyle/>
          <a:p>
            <a:r>
              <a:rPr lang="en-US" dirty="0"/>
              <a:t>Proposal: Additional Details for 3GPP RAN Plenary Study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474" y="1486408"/>
            <a:ext cx="11802758" cy="5198793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RAN</a:t>
            </a:r>
            <a:endParaRPr lang="en-US" sz="2400" b="1" dirty="0"/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RAN plenary work is split into an ITU focused SI (study item) and General RAN SI</a:t>
            </a:r>
          </a:p>
          <a:p>
            <a:pPr lvl="2"/>
            <a:r>
              <a:rPr lang="en-US" sz="1865" dirty="0"/>
              <a:t>IMT-2030 discussion is expected in RAN from 09/24 to 12/24</a:t>
            </a:r>
          </a:p>
          <a:p>
            <a:pPr lvl="2"/>
            <a:r>
              <a:rPr lang="en-US" sz="1865" dirty="0"/>
              <a:t>RP SI Rel-20 focusing on ITU– IMT-2030:  approval 12/24 until 06/25</a:t>
            </a:r>
          </a:p>
          <a:p>
            <a:pPr lvl="2"/>
            <a:r>
              <a:rPr lang="en-US" sz="1865" dirty="0"/>
              <a:t>RP SI Rel-20 focusing on 6G General: approval 03/25 (after WS),  until 06/26</a:t>
            </a:r>
          </a:p>
          <a:p>
            <a:endParaRPr lang="en-US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99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 1/2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970" y="1217090"/>
            <a:ext cx="13129630" cy="5137130"/>
          </a:xfrm>
        </p:spPr>
        <p:txBody>
          <a:bodyPr/>
          <a:lstStyle/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  <a:endParaRPr lang="en-US" sz="1800" b="1" dirty="0"/>
          </a:p>
          <a:p>
            <a:pPr lvl="2"/>
            <a:r>
              <a:rPr lang="en-US" sz="1800" b="1" kern="0" dirty="0"/>
              <a:t>Stage-2 freeze : Jun 2026 (&gt;=80%); Sep 2026 (100%)</a:t>
            </a:r>
            <a:endParaRPr lang="en-US" sz="1800" b="1" dirty="0"/>
          </a:p>
          <a:p>
            <a:pPr lvl="2"/>
            <a:r>
              <a:rPr lang="en-US" sz="1800" b="1" kern="0" dirty="0"/>
              <a:t>Stage-3 freeze : Mar 2027</a:t>
            </a:r>
            <a:endParaRPr lang="en-US" sz="1800" b="1" dirty="0"/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</p:txBody>
      </p:sp>
    </p:spTree>
    <p:extLst>
      <p:ext uri="{BB962C8B-B14F-4D97-AF65-F5344CB8AC3E}">
        <p14:creationId xmlns:p14="http://schemas.microsoft.com/office/powerpoint/2010/main" val="18404796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2E790-71CD-81CC-0BD4-502FDB032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EA42-24BA-A2DA-7F59-05ED04D7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 2/2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9241494-FFFA-1198-9580-74FA745DF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970" y="1217090"/>
            <a:ext cx="13129630" cy="5137130"/>
          </a:xfrm>
        </p:spPr>
        <p:txBody>
          <a:bodyPr/>
          <a:lstStyle/>
          <a:p>
            <a:r>
              <a:rPr lang="en-US" sz="2800" dirty="0"/>
              <a:t>Proposal (Cont’d): </a:t>
            </a:r>
            <a:r>
              <a:rPr lang="en-US" sz="2800" b="1" u="sng" dirty="0">
                <a:solidFill>
                  <a:srgbClr val="0066FF"/>
                </a:solidFill>
              </a:rPr>
              <a:t>in Rel-20 </a:t>
            </a:r>
          </a:p>
          <a:p>
            <a:pPr lvl="1"/>
            <a:r>
              <a:rPr lang="en-US" sz="2400" b="1" dirty="0">
                <a:solidFill>
                  <a:srgbClr val="0066FF"/>
                </a:solidFill>
              </a:rPr>
              <a:t>For 6G SI </a:t>
            </a:r>
          </a:p>
          <a:p>
            <a:pPr lvl="2"/>
            <a:r>
              <a:rPr lang="en-US" sz="2000" b="1" dirty="0"/>
              <a:t>SA WGs:</a:t>
            </a:r>
          </a:p>
          <a:p>
            <a:pPr lvl="3"/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SA1 SI approval: TSG#105(Sept2024) – endorsed at TSG#102</a:t>
            </a:r>
          </a:p>
          <a:p>
            <a:pPr lvl="3"/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SA2 SI approval: TSG#108(Jun2025) – endorsed at TSG#102 </a:t>
            </a:r>
          </a:p>
          <a:p>
            <a:pPr lvl="3"/>
            <a:r>
              <a:rPr lang="en-US" sz="1800" b="1" dirty="0"/>
              <a:t>Other SA WG (SA3, SA4, SA5, SA6) SI approval: TBD at future TSG meeting</a:t>
            </a:r>
          </a:p>
          <a:p>
            <a:pPr lvl="3"/>
            <a:r>
              <a:rPr lang="en-US" sz="1800" b="1" dirty="0"/>
              <a:t>SA1/SA2 6G SI may continue beyond Stage-1/Stage-2 freeze dates for 5G-Advanced</a:t>
            </a:r>
          </a:p>
          <a:p>
            <a:pPr lvl="3"/>
            <a:r>
              <a:rPr lang="en-US" sz="1800" b="1" dirty="0"/>
              <a:t>6G SI (this may use time from Rel-21)</a:t>
            </a:r>
          </a:p>
          <a:p>
            <a:pPr lvl="4"/>
            <a:r>
              <a:rPr lang="en-US" sz="1600" b="1" dirty="0"/>
              <a:t>SA1 6G SI completion: Mar 2026</a:t>
            </a:r>
          </a:p>
          <a:p>
            <a:pPr lvl="4"/>
            <a:r>
              <a:rPr lang="en-US" sz="1600" b="1" dirty="0"/>
              <a:t>SA2 6G SI completion: Dec. 2026 or Mar 2027 (To be confirmed at future TSG meeting)</a:t>
            </a:r>
          </a:p>
          <a:p>
            <a:pPr lvl="2"/>
            <a:r>
              <a:rPr lang="en-US" sz="2000" b="1" dirty="0"/>
              <a:t>RAN WGs: 21 months </a:t>
            </a:r>
          </a:p>
          <a:p>
            <a:pPr lvl="3"/>
            <a:r>
              <a:rPr lang="en-US" sz="2000" b="1" dirty="0"/>
              <a:t>RAN1 starts in 3Q/25 until 1Q/27; RAN2/3/4 start in 4Q/25 until 2Q/27</a:t>
            </a:r>
          </a:p>
          <a:p>
            <a:pPr lvl="2"/>
            <a:r>
              <a:rPr lang="en-US" sz="2000" b="1" dirty="0"/>
              <a:t>CT WGs: at least 9 months</a:t>
            </a:r>
          </a:p>
          <a:p>
            <a:pPr lvl="3"/>
            <a:r>
              <a:rPr lang="en-US" sz="2000" b="1" dirty="0"/>
              <a:t>CT WG 6G SI will start 9 months after approval of SA2 SI.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211725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765" y="1371600"/>
            <a:ext cx="11802758" cy="4851400"/>
          </a:xfrm>
        </p:spPr>
        <p:txBody>
          <a:bodyPr/>
          <a:lstStyle/>
          <a:p>
            <a:r>
              <a:rPr lang="en-US" sz="2400" b="1" dirty="0"/>
              <a:t>Proposal:</a:t>
            </a:r>
          </a:p>
          <a:p>
            <a:pPr lvl="1"/>
            <a:r>
              <a:rPr lang="en-US" sz="2269" b="1" dirty="0">
                <a:solidFill>
                  <a:srgbClr val="0066FF"/>
                </a:solidFill>
              </a:rPr>
              <a:t>Rel-21 timeline is to be decided no later than June 2026</a:t>
            </a:r>
          </a:p>
          <a:p>
            <a:pPr lvl="2"/>
            <a:r>
              <a:rPr lang="en-US" sz="1865" dirty="0">
                <a:solidFill>
                  <a:srgbClr val="0066FF"/>
                </a:solidFill>
              </a:rPr>
              <a:t>However, ASN.1/</a:t>
            </a:r>
            <a:r>
              <a:rPr lang="en-US" sz="1865" dirty="0" err="1">
                <a:solidFill>
                  <a:srgbClr val="0066FF"/>
                </a:solidFill>
              </a:rPr>
              <a:t>OpenAPI</a:t>
            </a:r>
            <a:r>
              <a:rPr lang="en-US" sz="1865" dirty="0">
                <a:solidFill>
                  <a:srgbClr val="0066FF"/>
                </a:solidFill>
              </a:rPr>
              <a:t> freeze date is no earlier than March 2029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71884</TotalTime>
  <Words>723</Words>
  <Application>Microsoft Office PowerPoint</Application>
  <PresentationFormat>Custom</PresentationFormat>
  <Paragraphs>70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3GPP RAN Plenary Study for 6G</vt:lpstr>
      <vt:lpstr>Proposal: Additional Details for Rel-20 1/2</vt:lpstr>
      <vt:lpstr>Proposal: Additional Details for Rel-20 2/2</vt:lpstr>
      <vt:lpstr>Proposal: Additional Details for Rel-21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736</cp:revision>
  <dcterms:created xsi:type="dcterms:W3CDTF">2018-05-24T11:49:12Z</dcterms:created>
  <dcterms:modified xsi:type="dcterms:W3CDTF">2024-03-20T13:37:11Z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